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a:tcStyle>
        <a:tcBdr/>
        <a:fill>
          <a:solidFill>
            <a:srgbClr val="FFFFFF">
              <a:alpha val="50000"/>
            </a:srgbClr>
          </a:solidFill>
        </a:fill>
      </a:tcStyle>
    </a:band2H>
    <a:firstCol>
      <a:tcTxStyle b="on">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a:tcStyle>
        <a:tcBdr/>
        <a:fill>
          <a:solidFill>
            <a:srgbClr val="E6E1C6">
              <a:alpha val="19000"/>
            </a:srgbClr>
          </a:solidFill>
        </a:fill>
      </a:tcStyle>
    </a:band2H>
    <a:firstCol>
      <a:tcTxStyle>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a:tcStyle>
        <a:tcBdr/>
        <a:fill>
          <a:solidFill>
            <a:srgbClr val="94908F">
              <a:alpha val="8000"/>
            </a:srgbClr>
          </a:solidFill>
        </a:fill>
      </a:tcStyle>
    </a:band2H>
    <a:firstCol>
      <a:tcTxStyle>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a:tcStyle>
        <a:tcBdr/>
        <a:fill>
          <a:solidFill>
            <a:srgbClr val="DED9DA"/>
          </a:solidFill>
        </a:fill>
      </a:tcStyle>
    </a:band2H>
    <a:firstCol>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a:tcStyle>
        <a:tcBdr/>
        <a:fill>
          <a:solidFill>
            <a:srgbClr val="FFFFFF"/>
          </a:solidFill>
        </a:fill>
      </a:tcStyle>
    </a:band2H>
    <a:firstCol>
      <a:tcTxStyle b="on">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 styleId="{8F44A2F1-9E1F-4B54-A3A2-5F16C0AD49E2}" styleName="">
    <a:tblBg/>
    <a:wholeTbl>
      <a:tcTxStyle b="off" i="off">
        <a:font>
          <a:latin typeface="Baskerville"/>
          <a:ea typeface="Baskerville"/>
          <a:cs typeface="Baskerville"/>
        </a:font>
        <a:srgbClr val="6F6A5A"/>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wholeTbl>
    <a:band2H>
      <a:tcTxStyle/>
      <a:tcStyle>
        <a:tcBdr/>
        <a:fill>
          <a:solidFill>
            <a:srgbClr val="C5BB96">
              <a:alpha val="33000"/>
            </a:srgbClr>
          </a:solidFill>
        </a:fill>
      </a:tcStyle>
    </a:band2H>
    <a:firstCol>
      <a:tcTxStyle b="off" i="off">
        <a:fontRef idx="maj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Col>
    <a:lastRow>
      <a:tcTxStyle b="off" i="off">
        <a:fontRef idx="maj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lastRow>
    <a:firstRow>
      <a:tcTxStyle b="off" i="off">
        <a:fontRef idx="major">
          <a:srgbClr val="FFFCF2"/>
        </a:fontRef>
        <a:srgbClr val="FFFCF2"/>
      </a:tcTxStyle>
      <a:tcStyle>
        <a:tcBdr>
          <a:left>
            <a:ln w="25400" cap="flat">
              <a:solidFill>
                <a:srgbClr val="403D34"/>
              </a:solidFill>
              <a:prstDash val="solid"/>
              <a:miter lim="400000"/>
            </a:ln>
          </a:left>
          <a:right>
            <a:ln w="25400" cap="flat">
              <a:solidFill>
                <a:srgbClr val="403D34"/>
              </a:solidFill>
              <a:prstDash val="solid"/>
              <a:miter lim="400000"/>
            </a:ln>
          </a:right>
          <a:top>
            <a:ln w="25400" cap="flat">
              <a:solidFill>
                <a:srgbClr val="403D34"/>
              </a:solidFill>
              <a:prstDash val="solid"/>
              <a:miter lim="400000"/>
            </a:ln>
          </a:top>
          <a:bottom>
            <a:ln w="25400" cap="flat">
              <a:solidFill>
                <a:srgbClr val="403D34"/>
              </a:solidFill>
              <a:prstDash val="solid"/>
              <a:miter lim="400000"/>
            </a:ln>
          </a:bottom>
          <a:insideH>
            <a:ln w="25400" cap="flat">
              <a:solidFill>
                <a:srgbClr val="403D34"/>
              </a:solidFill>
              <a:prstDash val="solid"/>
              <a:miter lim="400000"/>
            </a:ln>
          </a:insideH>
          <a:insideV>
            <a:ln w="25400" cap="flat">
              <a:solidFill>
                <a:srgbClr val="403D34"/>
              </a:solidFill>
              <a:prstDash val="solid"/>
              <a:miter lim="400000"/>
            </a:ln>
          </a:insideV>
        </a:tcBdr>
        <a:fill>
          <a:noFill/>
        </a:fill>
      </a:tcStyle>
    </a:firstRow>
  </a:tblStyle>
  <a:tblStyle styleId="{D51ADE6A-740E-44AE-83CC-AE7238B6C88D}" styleName="">
    <a:tblBg/>
    <a:wholeTbl>
      <a:tcTxStyle b="off" i="off">
        <a:font>
          <a:latin typeface="Helvetica Neue"/>
          <a:ea typeface="Helvetica Neue"/>
          <a:cs typeface="Helvetica Neue"/>
        </a:font>
        <a:srgbClr val="818181"/>
      </a:tcTxStyle>
      <a:tcStyle>
        <a:tcBdr>
          <a:left>
            <a:ln w="25400" cap="flat">
              <a:solidFill>
                <a:srgbClr val="A2A1A6"/>
              </a:solidFill>
              <a:prstDash val="solid"/>
              <a:miter lim="400000"/>
            </a:ln>
          </a:left>
          <a:right>
            <a:ln w="25400" cap="flat">
              <a:solidFill>
                <a:srgbClr val="A2A1A6"/>
              </a:solidFill>
              <a:prstDash val="solid"/>
              <a:miter lim="400000"/>
            </a:ln>
          </a:right>
          <a:top>
            <a:ln w="25400" cap="flat">
              <a:solidFill>
                <a:srgbClr val="A2A1A6"/>
              </a:solidFill>
              <a:prstDash val="solid"/>
              <a:miter lim="400000"/>
            </a:ln>
          </a:top>
          <a:bottom>
            <a:ln w="25400" cap="flat">
              <a:solidFill>
                <a:srgbClr val="A2A1A6"/>
              </a:solidFill>
              <a:prstDash val="solid"/>
              <a:miter lim="400000"/>
            </a:ln>
          </a:bottom>
          <a:insideH>
            <a:ln w="25400" cap="flat">
              <a:solidFill>
                <a:srgbClr val="A2A1A6"/>
              </a:solidFill>
              <a:prstDash val="solid"/>
              <a:miter lim="400000"/>
            </a:ln>
          </a:insideH>
          <a:insideV>
            <a:ln w="25400" cap="flat">
              <a:solidFill>
                <a:srgbClr val="A2A1A6"/>
              </a:solidFill>
              <a:prstDash val="solid"/>
              <a:miter lim="400000"/>
            </a:ln>
          </a:insideV>
        </a:tcBdr>
        <a:fill>
          <a:noFill/>
        </a:fill>
      </a:tcStyle>
    </a:wholeTbl>
    <a:band2H>
      <a:tcTxStyle/>
      <a:tcStyle>
        <a:tcBdr/>
        <a:fill>
          <a:solidFill>
            <a:srgbClr val="91908C">
              <a:alpha val="15000"/>
            </a:srgbClr>
          </a:solidFill>
        </a:fill>
      </a:tcStyle>
    </a:band2H>
    <a:firstCol>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254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508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lastRow>
    <a:firstRow>
      <a:tcTxStyle b="off" i="off">
        <a:font>
          <a:latin typeface="Helvetica Neue"/>
          <a:ea typeface="Helvetica Neue"/>
          <a:cs typeface="Helvetica Neue"/>
        </a:font>
        <a:srgbClr val="FFFFFF"/>
      </a:tcTxStyle>
      <a:tcStyle>
        <a:tcBdr>
          <a:left>
            <a:ln w="25400" cap="flat">
              <a:solidFill>
                <a:srgbClr val="A1A3A7"/>
              </a:solidFill>
              <a:prstDash val="solid"/>
              <a:miter lim="400000"/>
            </a:ln>
          </a:left>
          <a:right>
            <a:ln w="25400" cap="flat">
              <a:solidFill>
                <a:srgbClr val="A1A3A7"/>
              </a:solidFill>
              <a:prstDash val="solid"/>
              <a:miter lim="400000"/>
            </a:ln>
          </a:right>
          <a:top>
            <a:ln w="25400" cap="flat">
              <a:solidFill>
                <a:srgbClr val="A1A3A7"/>
              </a:solidFill>
              <a:prstDash val="solid"/>
              <a:miter lim="400000"/>
            </a:ln>
          </a:top>
          <a:bottom>
            <a:ln w="25400" cap="flat">
              <a:solidFill>
                <a:srgbClr val="A1A3A7"/>
              </a:solidFill>
              <a:prstDash val="solid"/>
              <a:miter lim="400000"/>
            </a:ln>
          </a:bottom>
          <a:insideH>
            <a:ln w="25400" cap="flat">
              <a:solidFill>
                <a:srgbClr val="A1A3A7"/>
              </a:solidFill>
              <a:prstDash val="solid"/>
              <a:miter lim="400000"/>
            </a:ln>
          </a:insideH>
          <a:insideV>
            <a:ln w="25400" cap="flat">
              <a:solidFill>
                <a:srgbClr val="A1A3A7"/>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3" d="100"/>
          <a:sy n="53" d="100"/>
        </p:scale>
        <p:origin x="-920"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794098065"/>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9" Type="http://schemas.openxmlformats.org/officeDocument/2006/relationships/hyperlink" Target="http://fr.wikipedia.org/wiki/XVIIIe_si%C3%A8cle" TargetMode="External"/><Relationship Id="rId20" Type="http://schemas.openxmlformats.org/officeDocument/2006/relationships/hyperlink" Target="http://fr.wikipedia.org/wiki/Bourgeoisie" TargetMode="External"/><Relationship Id="rId21" Type="http://schemas.openxmlformats.org/officeDocument/2006/relationships/hyperlink" Target="http://fr.wikipedia.org/wiki/Noblesse" TargetMode="External"/><Relationship Id="rId22" Type="http://schemas.openxmlformats.org/officeDocument/2006/relationships/hyperlink" Target="http://fr.wikipedia.org/wiki/Clerg%C3%A9" TargetMode="External"/><Relationship Id="rId10" Type="http://schemas.openxmlformats.org/officeDocument/2006/relationships/hyperlink" Target="http://fr.wikipedia.org/wiki/Arbitraire" TargetMode="External"/><Relationship Id="rId11" Type="http://schemas.openxmlformats.org/officeDocument/2006/relationships/hyperlink" Target="http://fr.wikipedia.org/wiki/Obscurantisme" TargetMode="External"/><Relationship Id="rId12" Type="http://schemas.openxmlformats.org/officeDocument/2006/relationships/hyperlink" Target="http://fr.wikipedia.org/wiki/Superstition" TargetMode="External"/><Relationship Id="rId13" Type="http://schemas.openxmlformats.org/officeDocument/2006/relationships/hyperlink" Target="http://fr.wikipedia.org/wiki/%C3%89thique" TargetMode="External"/><Relationship Id="rId14" Type="http://schemas.openxmlformats.org/officeDocument/2006/relationships/hyperlink" Target="http://fr.wikipedia.org/wiki/Esth%C3%A9tique" TargetMode="External"/><Relationship Id="rId15" Type="http://schemas.openxmlformats.org/officeDocument/2006/relationships/hyperlink" Target="http://fr.wikipedia.org/wiki/D%C3%A9claration_d'ind%C3%A9pendance_des_%C3%89tats-Unis" TargetMode="External"/><Relationship Id="rId16" Type="http://schemas.openxmlformats.org/officeDocument/2006/relationships/hyperlink" Target="http://fr.wikipedia.org/wiki/R%C3%A9volution_fran%C3%A7aise" TargetMode="External"/><Relationship Id="rId17" Type="http://schemas.openxmlformats.org/officeDocument/2006/relationships/hyperlink" Target="http://fr.wikipedia.org/wiki/Humanisme_de_la_Renaissance" TargetMode="External"/><Relationship Id="rId18" Type="http://schemas.openxmlformats.org/officeDocument/2006/relationships/hyperlink" Target="http://fr.wikipedia.org/wiki/Foi" TargetMode="External"/><Relationship Id="rId19" Type="http://schemas.openxmlformats.org/officeDocument/2006/relationships/hyperlink" Target="http://fr.wikipedia.org/wiki/Croyance" TargetMode="External"/><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fr.wikipedia.org/wiki/Baruch_Spinoza" TargetMode="External"/><Relationship Id="rId4" Type="http://schemas.openxmlformats.org/officeDocument/2006/relationships/hyperlink" Target="http://fr.wikipedia.org/wiki/John_Locke" TargetMode="External"/><Relationship Id="rId5" Type="http://schemas.openxmlformats.org/officeDocument/2006/relationships/hyperlink" Target="http://fr.wikipedia.org/wiki/Pierre_Bayle" TargetMode="External"/><Relationship Id="rId6" Type="http://schemas.openxmlformats.org/officeDocument/2006/relationships/hyperlink" Target="http://fr.wikipedia.org/wiki/Isaac_Newton" TargetMode="External"/><Relationship Id="rId7" Type="http://schemas.openxmlformats.org/officeDocument/2006/relationships/hyperlink" Target="http://fr.wikipedia.org/wiki/Europe" TargetMode="External"/><Relationship Id="rId8" Type="http://schemas.openxmlformats.org/officeDocument/2006/relationships/hyperlink" Target="http://fr.wikipedia.org/wiki/Franc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 Id="rId3" Type="http://schemas.openxmlformats.org/officeDocument/2006/relationships/hyperlink" Target="https://fr.wikipedia.org/wiki/Monarchie_constitutionnelle_fran%C3%A7aise" TargetMode="External"/></Relationships>
</file>

<file path=ppt/notesSlides/_rels/notesSlide11.xml.rels><?xml version="1.0" encoding="UTF-8" standalone="yes"?>
<Relationships xmlns="http://schemas.openxmlformats.org/package/2006/relationships"><Relationship Id="rId11" Type="http://schemas.openxmlformats.org/officeDocument/2006/relationships/hyperlink" Target="http://fr.wikipedia.org/wiki/Assembl%C3%A9e_constituante_de_1789" TargetMode="External"/><Relationship Id="rId12" Type="http://schemas.openxmlformats.org/officeDocument/2006/relationships/hyperlink" Target="http://fr.wikipedia.org/wiki/Presse_sous_la_R%C3%A9volution" TargetMode="External"/><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fr.wikipedia.org/wiki/Louis_XVI_de_France" TargetMode="External"/><Relationship Id="rId4" Type="http://schemas.openxmlformats.org/officeDocument/2006/relationships/hyperlink" Target="http://fr.wikipedia.org/wiki/Jacques_Necker" TargetMode="External"/><Relationship Id="rId5" Type="http://schemas.openxmlformats.org/officeDocument/2006/relationships/hyperlink" Target="http://fr.wikipedia.org/wiki/H%C3%B4tel_de_ville_de_Paris" TargetMode="External"/><Relationship Id="rId6" Type="http://schemas.openxmlformats.org/officeDocument/2006/relationships/hyperlink" Target="http://fr.wikipedia.org/wiki/Jean_Sylvain_Bailly" TargetMode="External"/><Relationship Id="rId7" Type="http://schemas.openxmlformats.org/officeDocument/2006/relationships/hyperlink" Target="http://fr.wikipedia.org/wiki/Maire_de_Paris" TargetMode="External"/><Relationship Id="rId8" Type="http://schemas.openxmlformats.org/officeDocument/2006/relationships/hyperlink" Target="http://fr.wikipedia.org/wiki/La_Fayette" TargetMode="External"/><Relationship Id="rId9" Type="http://schemas.openxmlformats.org/officeDocument/2006/relationships/hyperlink" Target="http://fr.wikipedia.org/wiki/Garde_nationale_(1789)" TargetMode="External"/><Relationship Id="rId10" Type="http://schemas.openxmlformats.org/officeDocument/2006/relationships/hyperlink" Target="http://fr.wikipedia.org/wiki/Cocarde"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fr.wikipedia.org/wiki/Liste_de_locutions_latines" TargetMode="External"/><Relationship Id="rId4" Type="http://schemas.openxmlformats.org/officeDocument/2006/relationships/hyperlink" Target="http://fr.wikipedia.org/wiki/Epistulae_(Horace)" TargetMode="External"/><Relationship Id="rId5" Type="http://schemas.openxmlformats.org/officeDocument/2006/relationships/hyperlink" Target="http://fr.wikipedia.org/wiki/Devise_(phrase)" TargetMode="External"/><Relationship Id="rId6" Type="http://schemas.openxmlformats.org/officeDocument/2006/relationships/hyperlink" Target="http://fr.wikipedia.org/wiki/Lumi%C3%A8res_(philosophie)" TargetMode="External"/><Relationship Id="rId7" Type="http://schemas.openxmlformats.org/officeDocument/2006/relationships/hyperlink" Target="http://fr.wikipedia.org/wiki/Emmanuel_Kant" TargetMode="External"/><Relationship Id="rId8" Type="http://schemas.openxmlformats.org/officeDocument/2006/relationships/hyperlink" Target="http://fr.wikipedia.org/wiki/Pierre_Gassendi" TargetMode="External"/><Relationship Id="rId9" Type="http://schemas.openxmlformats.org/officeDocument/2006/relationships/hyperlink" Target="http://fr.wikipedia.org/wiki/Qu'est-ce_que_les_Lumi%C3%A8res_?"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fr.wikipedia.org/wiki/Liste_de_locutions_latines" TargetMode="External"/><Relationship Id="rId4" Type="http://schemas.openxmlformats.org/officeDocument/2006/relationships/hyperlink" Target="http://fr.wikipedia.org/wiki/Epistulae_(Horace)" TargetMode="External"/><Relationship Id="rId5" Type="http://schemas.openxmlformats.org/officeDocument/2006/relationships/hyperlink" Target="http://fr.wikipedia.org/wiki/Devise_(phrase)" TargetMode="External"/><Relationship Id="rId6" Type="http://schemas.openxmlformats.org/officeDocument/2006/relationships/hyperlink" Target="http://fr.wikipedia.org/wiki/Lumi%C3%A8res_(philosophie)" TargetMode="External"/><Relationship Id="rId7" Type="http://schemas.openxmlformats.org/officeDocument/2006/relationships/hyperlink" Target="http://fr.wikipedia.org/wiki/Emmanuel_Kant" TargetMode="External"/><Relationship Id="rId8" Type="http://schemas.openxmlformats.org/officeDocument/2006/relationships/hyperlink" Target="http://fr.wikipedia.org/wiki/Pierre_Gassendi" TargetMode="External"/><Relationship Id="rId9" Type="http://schemas.openxmlformats.org/officeDocument/2006/relationships/hyperlink" Target="http://fr.wikipedia.org/wiki/Qu'est-ce_que_les_Lumi%C3%A8res_?"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9" Type="http://schemas.openxmlformats.org/officeDocument/2006/relationships/hyperlink" Target="http://fr.wikipedia.org/wiki/Philosophiques" TargetMode="External"/><Relationship Id="rId20" Type="http://schemas.openxmlformats.org/officeDocument/2006/relationships/hyperlink" Target="http://fr.wikipedia.org/wiki/Francis_Bacon_(philosophe)" TargetMode="External"/><Relationship Id="rId21" Type="http://schemas.openxmlformats.org/officeDocument/2006/relationships/hyperlink" Target="http://fr.wikipedia.org/wiki/John_Locke" TargetMode="External"/><Relationship Id="rId22" Type="http://schemas.openxmlformats.org/officeDocument/2006/relationships/hyperlink" Target="http://fr.wikipedia.org/wiki/George_Berkeley" TargetMode="External"/><Relationship Id="rId23" Type="http://schemas.openxmlformats.org/officeDocument/2006/relationships/hyperlink" Target="http://fr.wikipedia.org/wiki/David_Hume" TargetMode="External"/><Relationship Id="rId24" Type="http://schemas.openxmlformats.org/officeDocument/2006/relationships/hyperlink" Target="http://fr.wikipedia.org/wiki/Induction" TargetMode="External"/><Relationship Id="rId10" Type="http://schemas.openxmlformats.org/officeDocument/2006/relationships/hyperlink" Target="http://fr.wikipedia.org/wiki/Psychologique" TargetMode="External"/><Relationship Id="rId11" Type="http://schemas.openxmlformats.org/officeDocument/2006/relationships/hyperlink" Target="http://fr.wikipedia.org/wiki/Linguistique" TargetMode="External"/><Relationship Id="rId12" Type="http://schemas.openxmlformats.org/officeDocument/2006/relationships/hyperlink" Target="http://fr.wikipedia.org/wiki/Exp%C3%A9rience" TargetMode="External"/><Relationship Id="rId13" Type="http://schemas.openxmlformats.org/officeDocument/2006/relationships/hyperlink" Target="http://fr.wikipedia.org/wiki/Th%C3%A9orie_de_la_connaissance" TargetMode="External"/><Relationship Id="rId14" Type="http://schemas.openxmlformats.org/officeDocument/2006/relationships/hyperlink" Target="http://fr.wikipedia.org/wiki/Esth%C3%A9tique" TargetMode="External"/><Relationship Id="rId15" Type="http://schemas.openxmlformats.org/officeDocument/2006/relationships/hyperlink" Target="http://fr.wikipedia.org/wiki/Inn%C3%A9isme" TargetMode="External"/><Relationship Id="rId16" Type="http://schemas.openxmlformats.org/officeDocument/2006/relationships/hyperlink" Target="http://fr.wikipedia.org/wiki/A_priori" TargetMode="External"/><Relationship Id="rId17" Type="http://schemas.openxmlformats.org/officeDocument/2006/relationships/hyperlink" Target="http://fr.wikipedia.org/wiki/Associationnisme" TargetMode="External"/><Relationship Id="rId18" Type="http://schemas.openxmlformats.org/officeDocument/2006/relationships/hyperlink" Target="http://fr.wikipedia.org/wiki/Roger_Bacon" TargetMode="External"/><Relationship Id="rId19" Type="http://schemas.openxmlformats.org/officeDocument/2006/relationships/hyperlink" Target="http://fr.wikipedia.org/wiki/Scolastique" TargetMode="External"/><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fr.wikipedia.org/wiki/Connaissance" TargetMode="External"/><Relationship Id="rId4" Type="http://schemas.openxmlformats.org/officeDocument/2006/relationships/hyperlink" Target="http://fr.wikipedia.org/wiki/Logique" TargetMode="External"/><Relationship Id="rId5" Type="http://schemas.openxmlformats.org/officeDocument/2006/relationships/hyperlink" Target="http://fr.wikipedia.org/wiki/R%C3%A9v%C3%A9lation" TargetMode="External"/><Relationship Id="rId6" Type="http://schemas.openxmlformats.org/officeDocument/2006/relationships/hyperlink" Target="http://fr.wikipedia.org/wiki/Science" TargetMode="External"/><Relationship Id="rId7" Type="http://schemas.openxmlformats.org/officeDocument/2006/relationships/hyperlink" Target="http://fr.wikipedia.org/wiki/M%C3%A9thode_exp%C3%A9rimentale" TargetMode="External"/><Relationship Id="rId8" Type="http://schemas.openxmlformats.org/officeDocument/2006/relationships/hyperlink" Target="http://fr.wikipedia.org/wiki/Isaac_Newton" TargetMode="External"/></Relationships>
</file>

<file path=ppt/notesSlides/_rels/notesSlide28.xml.rels><?xml version="1.0" encoding="UTF-8" standalone="yes"?>
<Relationships xmlns="http://schemas.openxmlformats.org/package/2006/relationships"><Relationship Id="rId20" Type="http://schemas.openxmlformats.org/officeDocument/2006/relationships/hyperlink" Target="http://fr.wikipedia.org/wiki/Octobre" TargetMode="External"/><Relationship Id="rId21" Type="http://schemas.openxmlformats.org/officeDocument/2006/relationships/hyperlink" Target="http://fr.wikipedia.org/wiki/Calendrier_gr%C3%A9gorien" TargetMode="External"/><Relationship Id="rId22" Type="http://schemas.openxmlformats.org/officeDocument/2006/relationships/hyperlink" Target="http://fr.wikipedia.org/wiki/Middlesbrough" TargetMode="External"/><Relationship Id="rId23" Type="http://schemas.openxmlformats.org/officeDocument/2006/relationships/hyperlink" Target="http://fr.wikipedia.org/wiki/14_f%C3%A9vrier" TargetMode="External"/><Relationship Id="rId24" Type="http://schemas.openxmlformats.org/officeDocument/2006/relationships/hyperlink" Target="http://fr.wikipedia.org/wiki/F%C3%A9vrier" TargetMode="External"/><Relationship Id="rId25" Type="http://schemas.openxmlformats.org/officeDocument/2006/relationships/hyperlink" Target="http://fr.wikipedia.org/wiki/1779" TargetMode="External"/><Relationship Id="rId26" Type="http://schemas.openxmlformats.org/officeDocument/2006/relationships/hyperlink" Target="http://fr.wikipedia.org/wiki/Hawa%C3%AF" TargetMode="External"/><Relationship Id="rId27" Type="http://schemas.openxmlformats.org/officeDocument/2006/relationships/hyperlink" Target="http://fr.wikipedia.org/wiki/Capitaine" TargetMode="External"/><Relationship Id="rId28" Type="http://schemas.openxmlformats.org/officeDocument/2006/relationships/hyperlink" Target="http://fr.wikipedia.org/wiki/Royal_Navy" TargetMode="External"/><Relationship Id="rId29" Type="http://schemas.openxmlformats.org/officeDocument/2006/relationships/hyperlink" Target="http://fr.wikipedia.org/wiki/Oc%C3%A9an_Pacifique" TargetMode="External"/><Relationship Id="rId1" Type="http://schemas.openxmlformats.org/officeDocument/2006/relationships/notesMaster" Target="../notesMasters/notesMaster1.xml"/><Relationship Id="rId2" Type="http://schemas.openxmlformats.org/officeDocument/2006/relationships/slide" Target="../slides/slide36.xml"/><Relationship Id="rId3" Type="http://schemas.openxmlformats.org/officeDocument/2006/relationships/hyperlink" Target="http://fr.wikipedia.org/wiki/Paris" TargetMode="External"/><Relationship Id="rId4" Type="http://schemas.openxmlformats.org/officeDocument/2006/relationships/hyperlink" Target="http://fr.wikipedia.org/wiki/12_novembre" TargetMode="External"/><Relationship Id="rId5" Type="http://schemas.openxmlformats.org/officeDocument/2006/relationships/hyperlink" Target="http://fr.wikipedia.org/wiki/Novembre" TargetMode="External"/><Relationship Id="rId30" Type="http://schemas.openxmlformats.org/officeDocument/2006/relationships/hyperlink" Target="http://fr.wikipedia.org/wiki/Europe" TargetMode="External"/><Relationship Id="rId31" Type="http://schemas.openxmlformats.org/officeDocument/2006/relationships/hyperlink" Target="http://fr.wikipedia.org/wiki/Australie" TargetMode="External"/><Relationship Id="rId32" Type="http://schemas.openxmlformats.org/officeDocument/2006/relationships/hyperlink" Target="http://fr.wikipedia.org/wiki/Nouvelle-Cal%C3%A9donie" TargetMode="External"/><Relationship Id="rId9" Type="http://schemas.openxmlformats.org/officeDocument/2006/relationships/hyperlink" Target="http://fr.wikipedia.org/wiki/1811" TargetMode="External"/><Relationship Id="rId6" Type="http://schemas.openxmlformats.org/officeDocument/2006/relationships/hyperlink" Target="http://fr.wikipedia.org/wiki/1729" TargetMode="External"/><Relationship Id="rId7" Type="http://schemas.openxmlformats.org/officeDocument/2006/relationships/hyperlink" Target="http://fr.wikipedia.org/wiki/31_ao%C3%BBt" TargetMode="External"/><Relationship Id="rId8" Type="http://schemas.openxmlformats.org/officeDocument/2006/relationships/hyperlink" Target="http://fr.wikipedia.org/wiki/Ao%C3%BBt" TargetMode="External"/><Relationship Id="rId33" Type="http://schemas.openxmlformats.org/officeDocument/2006/relationships/hyperlink" Target="http://fr.wikipedia.org/wiki/%C3%8Eles_Sandwich_du_Sud" TargetMode="External"/><Relationship Id="rId34" Type="http://schemas.openxmlformats.org/officeDocument/2006/relationships/hyperlink" Target="http://fr.wikipedia.org/wiki/Terre-Neuve" TargetMode="External"/><Relationship Id="rId35" Type="http://schemas.openxmlformats.org/officeDocument/2006/relationships/hyperlink" Target="http://fr.wikipedia.org/wiki/Nouvelle-Z%C3%A9lande" TargetMode="External"/><Relationship Id="rId10" Type="http://schemas.openxmlformats.org/officeDocument/2006/relationships/hyperlink" Target="http://fr.wikipedia.org/wiki/Officier_de_marine" TargetMode="External"/><Relationship Id="rId11" Type="http://schemas.openxmlformats.org/officeDocument/2006/relationships/hyperlink" Target="http://fr.wikipedia.org/wiki/Navigateur_(marine)" TargetMode="External"/><Relationship Id="rId12" Type="http://schemas.openxmlformats.org/officeDocument/2006/relationships/hyperlink" Target="http://fr.wikipedia.org/wiki/Explorateur" TargetMode="External"/><Relationship Id="rId13" Type="http://schemas.openxmlformats.org/officeDocument/2006/relationships/hyperlink" Target="http://fr.wikipedia.org/wiki/France" TargetMode="External"/><Relationship Id="rId14" Type="http://schemas.openxmlformats.org/officeDocument/2006/relationships/hyperlink" Target="http://fr.wikipedia.org/wiki/Liste_des_explorateurs" TargetMode="External"/><Relationship Id="rId15" Type="http://schemas.openxmlformats.org/officeDocument/2006/relationships/hyperlink" Target="http://fr.wikipedia.org/wiki/Cartographie" TargetMode="External"/><Relationship Id="rId16" Type="http://schemas.openxmlformats.org/officeDocument/2006/relationships/hyperlink" Target="http://fr.wikipedia.org/wiki/Grande-Bretagne" TargetMode="External"/><Relationship Id="rId17" Type="http://schemas.openxmlformats.org/officeDocument/2006/relationships/hyperlink" Target="http://fr.wikipedia.org/wiki/7_novembre" TargetMode="External"/><Relationship Id="rId18" Type="http://schemas.openxmlformats.org/officeDocument/2006/relationships/hyperlink" Target="http://fr.wikipedia.org/wiki/1728" TargetMode="External"/><Relationship Id="rId19" Type="http://schemas.openxmlformats.org/officeDocument/2006/relationships/hyperlink" Target="http://fr.wikipedia.org/wiki/27_octobre" TargetMode="External"/></Relationships>
</file>

<file path=ppt/notesSlides/_rels/notesSlide29.xml.rels><?xml version="1.0" encoding="UTF-8" standalone="yes"?>
<Relationships xmlns="http://schemas.openxmlformats.org/package/2006/relationships"><Relationship Id="rId20" Type="http://schemas.openxmlformats.org/officeDocument/2006/relationships/hyperlink" Target="http://fr.wikipedia.org/wiki/Octobre" TargetMode="External"/><Relationship Id="rId21" Type="http://schemas.openxmlformats.org/officeDocument/2006/relationships/hyperlink" Target="http://fr.wikipedia.org/wiki/Calendrier_gr%C3%A9gorien" TargetMode="External"/><Relationship Id="rId22" Type="http://schemas.openxmlformats.org/officeDocument/2006/relationships/hyperlink" Target="http://fr.wikipedia.org/wiki/Middlesbrough" TargetMode="External"/><Relationship Id="rId23" Type="http://schemas.openxmlformats.org/officeDocument/2006/relationships/hyperlink" Target="http://fr.wikipedia.org/wiki/14_f%C3%A9vrier" TargetMode="External"/><Relationship Id="rId24" Type="http://schemas.openxmlformats.org/officeDocument/2006/relationships/hyperlink" Target="http://fr.wikipedia.org/wiki/F%C3%A9vrier" TargetMode="External"/><Relationship Id="rId25" Type="http://schemas.openxmlformats.org/officeDocument/2006/relationships/hyperlink" Target="http://fr.wikipedia.org/wiki/1779" TargetMode="External"/><Relationship Id="rId26" Type="http://schemas.openxmlformats.org/officeDocument/2006/relationships/hyperlink" Target="http://fr.wikipedia.org/wiki/Hawa%C3%AF" TargetMode="External"/><Relationship Id="rId27" Type="http://schemas.openxmlformats.org/officeDocument/2006/relationships/hyperlink" Target="http://fr.wikipedia.org/wiki/Capitaine" TargetMode="External"/><Relationship Id="rId28" Type="http://schemas.openxmlformats.org/officeDocument/2006/relationships/hyperlink" Target="http://fr.wikipedia.org/wiki/Royal_Navy" TargetMode="External"/><Relationship Id="rId29" Type="http://schemas.openxmlformats.org/officeDocument/2006/relationships/hyperlink" Target="http://fr.wikipedia.org/wiki/Oc%C3%A9an_Pacifique" TargetMode="External"/><Relationship Id="rId1" Type="http://schemas.openxmlformats.org/officeDocument/2006/relationships/notesMaster" Target="../notesMasters/notesMaster1.xml"/><Relationship Id="rId2" Type="http://schemas.openxmlformats.org/officeDocument/2006/relationships/slide" Target="../slides/slide37.xml"/><Relationship Id="rId3" Type="http://schemas.openxmlformats.org/officeDocument/2006/relationships/hyperlink" Target="http://fr.wikipedia.org/wiki/Paris" TargetMode="External"/><Relationship Id="rId4" Type="http://schemas.openxmlformats.org/officeDocument/2006/relationships/hyperlink" Target="http://fr.wikipedia.org/wiki/12_novembre" TargetMode="External"/><Relationship Id="rId5" Type="http://schemas.openxmlformats.org/officeDocument/2006/relationships/hyperlink" Target="http://fr.wikipedia.org/wiki/Novembre" TargetMode="External"/><Relationship Id="rId30" Type="http://schemas.openxmlformats.org/officeDocument/2006/relationships/hyperlink" Target="http://fr.wikipedia.org/wiki/Europe" TargetMode="External"/><Relationship Id="rId31" Type="http://schemas.openxmlformats.org/officeDocument/2006/relationships/hyperlink" Target="http://fr.wikipedia.org/wiki/Australie" TargetMode="External"/><Relationship Id="rId32" Type="http://schemas.openxmlformats.org/officeDocument/2006/relationships/hyperlink" Target="http://fr.wikipedia.org/wiki/Nouvelle-Cal%C3%A9donie" TargetMode="External"/><Relationship Id="rId9" Type="http://schemas.openxmlformats.org/officeDocument/2006/relationships/hyperlink" Target="http://fr.wikipedia.org/wiki/1811" TargetMode="External"/><Relationship Id="rId6" Type="http://schemas.openxmlformats.org/officeDocument/2006/relationships/hyperlink" Target="http://fr.wikipedia.org/wiki/1729" TargetMode="External"/><Relationship Id="rId7" Type="http://schemas.openxmlformats.org/officeDocument/2006/relationships/hyperlink" Target="http://fr.wikipedia.org/wiki/31_ao%C3%BBt" TargetMode="External"/><Relationship Id="rId8" Type="http://schemas.openxmlformats.org/officeDocument/2006/relationships/hyperlink" Target="http://fr.wikipedia.org/wiki/Ao%C3%BBt" TargetMode="External"/><Relationship Id="rId33" Type="http://schemas.openxmlformats.org/officeDocument/2006/relationships/hyperlink" Target="http://fr.wikipedia.org/wiki/%C3%8Eles_Sandwich_du_Sud" TargetMode="External"/><Relationship Id="rId34" Type="http://schemas.openxmlformats.org/officeDocument/2006/relationships/hyperlink" Target="http://fr.wikipedia.org/wiki/Terre-Neuve" TargetMode="External"/><Relationship Id="rId35" Type="http://schemas.openxmlformats.org/officeDocument/2006/relationships/hyperlink" Target="http://fr.wikipedia.org/wiki/Nouvelle-Z%C3%A9lande" TargetMode="External"/><Relationship Id="rId10" Type="http://schemas.openxmlformats.org/officeDocument/2006/relationships/hyperlink" Target="http://fr.wikipedia.org/wiki/Officier_de_marine" TargetMode="External"/><Relationship Id="rId11" Type="http://schemas.openxmlformats.org/officeDocument/2006/relationships/hyperlink" Target="http://fr.wikipedia.org/wiki/Navigateur_(marine)" TargetMode="External"/><Relationship Id="rId12" Type="http://schemas.openxmlformats.org/officeDocument/2006/relationships/hyperlink" Target="http://fr.wikipedia.org/wiki/Explorateur" TargetMode="External"/><Relationship Id="rId13" Type="http://schemas.openxmlformats.org/officeDocument/2006/relationships/hyperlink" Target="http://fr.wikipedia.org/wiki/France" TargetMode="External"/><Relationship Id="rId14" Type="http://schemas.openxmlformats.org/officeDocument/2006/relationships/hyperlink" Target="http://fr.wikipedia.org/wiki/Liste_des_explorateurs" TargetMode="External"/><Relationship Id="rId15" Type="http://schemas.openxmlformats.org/officeDocument/2006/relationships/hyperlink" Target="http://fr.wikipedia.org/wiki/Cartographie" TargetMode="External"/><Relationship Id="rId16" Type="http://schemas.openxmlformats.org/officeDocument/2006/relationships/hyperlink" Target="http://fr.wikipedia.org/wiki/Grande-Bretagne" TargetMode="External"/><Relationship Id="rId17" Type="http://schemas.openxmlformats.org/officeDocument/2006/relationships/hyperlink" Target="http://fr.wikipedia.org/wiki/7_novembre" TargetMode="External"/><Relationship Id="rId18" Type="http://schemas.openxmlformats.org/officeDocument/2006/relationships/hyperlink" Target="http://fr.wikipedia.org/wiki/1728" TargetMode="External"/><Relationship Id="rId19" Type="http://schemas.openxmlformats.org/officeDocument/2006/relationships/hyperlink" Target="http://fr.wikipedia.org/wiki/27_octobr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1" Type="http://schemas.openxmlformats.org/officeDocument/2006/relationships/hyperlink" Target="http://fr.wikipedia.org/wiki/%C3%89cosse" TargetMode="External"/><Relationship Id="rId12" Type="http://schemas.openxmlformats.org/officeDocument/2006/relationships/hyperlink" Target="http://fr.wikipedia.org/wiki/Lumi%C3%A8res_%C3%A9cossaises" TargetMode="External"/><Relationship Id="rId13" Type="http://schemas.openxmlformats.org/officeDocument/2006/relationships/hyperlink" Target="http://fr.wikipedia.org/wiki/Science_%C3%A9conomique" TargetMode="External"/><Relationship Id="rId14" Type="http://schemas.openxmlformats.org/officeDocument/2006/relationships/hyperlink" Target="http://fr.wikipedia.org/wiki/Recherches_sur_la_nature_et_les_causes_de_la_richesse_des_nations" TargetMode="External"/><Relationship Id="rId15" Type="http://schemas.openxmlformats.org/officeDocument/2006/relationships/hyperlink" Target="http://fr.wikipedia.org/wiki/Lib%C3%A9ralisme_%C3%A9conomique" TargetMode="External"/><Relationship Id="rId16" Type="http://schemas.openxmlformats.org/officeDocument/2006/relationships/hyperlink" Target="http://fr.wikipedia.org/wiki/Philosophie_morale" TargetMode="External"/><Relationship Id="rId17" Type="http://schemas.openxmlformats.org/officeDocument/2006/relationships/hyperlink" Target="http://fr.wikipedia.org/wiki/Glasgow" TargetMode="External"/><Relationship Id="rId18" Type="http://schemas.openxmlformats.org/officeDocument/2006/relationships/hyperlink" Target="http://fr.wikipedia.org/wiki/Karl_Marx" TargetMode="External"/><Relationship Id="rId19" Type="http://schemas.openxmlformats.org/officeDocument/2006/relationships/hyperlink" Target="http://fr.wikipedia.org/wiki/%C3%89cole_classique" TargetMode="External"/><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fr.wikipedia.org/wiki/5_juin" TargetMode="External"/><Relationship Id="rId4" Type="http://schemas.openxmlformats.org/officeDocument/2006/relationships/hyperlink" Target="http://fr.wikipedia.org/wiki/Juin" TargetMode="External"/><Relationship Id="rId5" Type="http://schemas.openxmlformats.org/officeDocument/2006/relationships/hyperlink" Target="http://fr.wikipedia.org/wiki/1723" TargetMode="External"/><Relationship Id="rId6" Type="http://schemas.openxmlformats.org/officeDocument/2006/relationships/hyperlink" Target="http://fr.wikipedia.org/wiki/17_juillet" TargetMode="External"/><Relationship Id="rId7" Type="http://schemas.openxmlformats.org/officeDocument/2006/relationships/hyperlink" Target="http://fr.wikipedia.org/wiki/Juillet" TargetMode="External"/><Relationship Id="rId8" Type="http://schemas.openxmlformats.org/officeDocument/2006/relationships/hyperlink" Target="http://fr.wikipedia.org/wiki/1790" TargetMode="External"/><Relationship Id="rId9" Type="http://schemas.openxmlformats.org/officeDocument/2006/relationships/hyperlink" Target="http://fr.wikipedia.org/wiki/Philosophe" TargetMode="External"/><Relationship Id="rId10" Type="http://schemas.openxmlformats.org/officeDocument/2006/relationships/hyperlink" Target="http://fr.wikipedia.org/wiki/%C3%89conomist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3" Type="http://schemas.openxmlformats.org/officeDocument/2006/relationships/hyperlink" Target="http://fr.wikipedia.org/wiki/Royaume-Uni" TargetMode="External"/><Relationship Id="rId14" Type="http://schemas.openxmlformats.org/officeDocument/2006/relationships/hyperlink" Target="http://fr.wikipedia.org/wiki/Science" TargetMode="External"/><Relationship Id="rId15" Type="http://schemas.openxmlformats.org/officeDocument/2006/relationships/hyperlink" Target="http://fr.wikipedia.org/wiki/Monarchie_absolue" TargetMode="External"/><Relationship Id="rId16" Type="http://schemas.openxmlformats.org/officeDocument/2006/relationships/hyperlink" Target="http://fr.wikipedia.org/wiki/Religion" TargetMode="External"/><Relationship Id="rId17" Type="http://schemas.openxmlformats.org/officeDocument/2006/relationships/hyperlink" Target="http://fr.wikipedia.org/w/index.php?title=Encyclop%C3%A9die_ou_Dictionnaire_raisonn%C3%A9_des_sciences,_des_arts_et_des_m%C3%A9tiers&amp;action=edit&amp;section=21" TargetMode="External"/><Relationship Id="rId18" Type="http://schemas.openxmlformats.org/officeDocument/2006/relationships/hyperlink" Target="http://fr.wikipedia.org/wiki/Sciences_humaines" TargetMode="External"/><Relationship Id="rId19" Type="http://schemas.openxmlformats.org/officeDocument/2006/relationships/hyperlink" Target="http://fr.wikipedia.org/wiki/XVIIIe_si%C3%A8cle" TargetMode="External"/><Relationship Id="rId63" Type="http://schemas.openxmlformats.org/officeDocument/2006/relationships/hyperlink" Target="http://fr.wikipedia.org/wiki/Thomas_Corneille" TargetMode="External"/><Relationship Id="rId64" Type="http://schemas.openxmlformats.org/officeDocument/2006/relationships/hyperlink" Target="http://fr.wikipedia.org/w/index.php?title=Dictionnaire_universel_de_commerce&amp;action=edit&amp;redlink=1" TargetMode="External"/><Relationship Id="rId65" Type="http://schemas.openxmlformats.org/officeDocument/2006/relationships/hyperlink" Target="http://fr.wikipedia.org/wiki/Jacques_Savary_des_Br%C3%BBlons" TargetMode="External"/><Relationship Id="rId66" Type="http://schemas.openxmlformats.org/officeDocument/2006/relationships/hyperlink" Target="http://fr.wikipedia.org/wiki/Louis-Phil%C3%A9mon_Savary" TargetMode="External"/><Relationship Id="rId67" Type="http://schemas.openxmlformats.org/officeDocument/2006/relationships/hyperlink" Target="http://fr.wikipedia.org/w/index.php?title=Th%C3%A9%C3%A2tre_de_machines&amp;action=edit&amp;redlink=1" TargetMode="External"/><Relationship Id="rId68" Type="http://schemas.openxmlformats.org/officeDocument/2006/relationships/hyperlink" Target="http://fr.wikipedia.org/wiki/Jacob_Leupold" TargetMode="External"/><Relationship Id="rId69" Type="http://schemas.openxmlformats.org/officeDocument/2006/relationships/hyperlink" Target="http://fr.wikipedia.org/wiki/Novum_Organum" TargetMode="External"/><Relationship Id="rId50" Type="http://schemas.openxmlformats.org/officeDocument/2006/relationships/hyperlink" Target="http://fr.wikipedia.org/wiki/Conique" TargetMode="External"/><Relationship Id="rId51" Type="http://schemas.openxmlformats.org/officeDocument/2006/relationships/hyperlink" Target="http://fr.wikipedia.org/wiki/Pieter_van_Musschenbroek" TargetMode="External"/><Relationship Id="rId52" Type="http://schemas.openxmlformats.org/officeDocument/2006/relationships/hyperlink" Target="http://fr.wikipedia.org/w/index.php?title=Encyclop%C3%A9die_ou_Dictionnaire_raisonn%C3%A9_des_sciences,_des_arts_et_des_m%C3%A9tiers&amp;action=edit&amp;section=26" TargetMode="External"/><Relationship Id="rId53" Type="http://schemas.openxmlformats.org/officeDocument/2006/relationships/hyperlink" Target="http://fr.wikipedia.org/w/index.php?title=Encyclop%C3%A9die_ou_Dictionnaire_raisonn%C3%A9_des_sciences,_des_arts_et_des_m%C3%A9tiers&amp;action=edit&amp;section=27" TargetMode="External"/><Relationship Id="rId54" Type="http://schemas.openxmlformats.org/officeDocument/2006/relationships/hyperlink" Target="http://fr.wikipedia.org/wiki/Antoine_Fureti%C3%A8re" TargetMode="External"/><Relationship Id="rId55" Type="http://schemas.openxmlformats.org/officeDocument/2006/relationships/hyperlink" Target="http://fr.wikipedia.org/wiki/Description_des_arts_et_m%C3%A9tiers" TargetMode="External"/><Relationship Id="rId56" Type="http://schemas.openxmlformats.org/officeDocument/2006/relationships/hyperlink" Target="http://fr.wikipedia.org/w/index.php?title=Encyclop%C3%A9die_ou_Dictionnaire_raisonn%C3%A9_des_sciences,_des_arts_et_des_m%C3%A9tiers&amp;action=edit&amp;section=28" TargetMode="External"/><Relationship Id="rId57" Type="http://schemas.openxmlformats.org/officeDocument/2006/relationships/hyperlink" Target="http://fr.wikipedia.org/wiki/Cyclopaedia" TargetMode="External"/><Relationship Id="rId58" Type="http://schemas.openxmlformats.org/officeDocument/2006/relationships/hyperlink" Target="http://fr.wikipedia.org/wiki/Ephra%C3%AFm_Chambers" TargetMode="External"/><Relationship Id="rId59" Type="http://schemas.openxmlformats.org/officeDocument/2006/relationships/hyperlink" Target="http://fr.wikipedia.org/wiki/John_Harris" TargetMode="External"/><Relationship Id="rId40" Type="http://schemas.openxmlformats.org/officeDocument/2006/relationships/hyperlink" Target="http://fr.wikipedia.org/wiki/Humanisme" TargetMode="External"/><Relationship Id="rId41" Type="http://schemas.openxmlformats.org/officeDocument/2006/relationships/hyperlink" Target="http://fr.wikipedia.org/w/index.php?title=Encyclop%C3%A9die_ou_Dictionnaire_raisonn%C3%A9_des_sciences,_des_arts_et_des_m%C3%A9tiers&amp;action=edit&amp;section=23" TargetMode="External"/><Relationship Id="rId42" Type="http://schemas.openxmlformats.org/officeDocument/2006/relationships/hyperlink" Target="http://fr.wikipedia.org/wiki/Bourgeoisie" TargetMode="External"/><Relationship Id="rId43" Type="http://schemas.openxmlformats.org/officeDocument/2006/relationships/hyperlink" Target="http://fr.wikipedia.org/wiki/Mat%C3%A9rialisme" TargetMode="External"/><Relationship Id="rId44" Type="http://schemas.openxmlformats.org/officeDocument/2006/relationships/hyperlink" Target="http://fr.wikipedia.org/w/index.php?title=Encyclop%C3%A9die_ou_Dictionnaire_raisonn%C3%A9_des_sciences,_des_arts_et_des_m%C3%A9tiers&amp;action=edit&amp;section=24" TargetMode="External"/><Relationship Id="rId45" Type="http://schemas.openxmlformats.org/officeDocument/2006/relationships/hyperlink" Target="http://fr.wikipedia.org/w/index.php?title=Encyclop%C3%A9die_ou_Dictionnaire_raisonn%C3%A9_des_sciences,_des_arts_et_des_m%C3%A9tiers&amp;action=edit&amp;section=25" TargetMode="External"/><Relationship Id="rId46" Type="http://schemas.openxmlformats.org/officeDocument/2006/relationships/hyperlink" Target="http://fr.wikipedia.org/wiki/Satire" TargetMode="External"/><Relationship Id="rId47" Type="http://schemas.openxmlformats.org/officeDocument/2006/relationships/hyperlink" Target="http://fr.wikipedia.org/wiki/%C3%89pigramme" TargetMode="External"/><Relationship Id="rId48" Type="http://schemas.openxmlformats.org/officeDocument/2006/relationships/hyperlink" Target="http://fr.wikipedia.org/wiki/Isaac_Newton" TargetMode="External"/><Relationship Id="rId49" Type="http://schemas.openxmlformats.org/officeDocument/2006/relationships/hyperlink" Target="http://fr.wikipedia.org/wiki/Woolsthorpe-by-Colsterworth" TargetMode="External"/><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fr.wikipedia.org/w/index.php?title=Encyclop%C3%A9die_ou_Dictionnaire_raisonn%C3%A9_des_sciences,_des_arts_et_des_m%C3%A9tiers&amp;action=edit&amp;section=20" TargetMode="External"/><Relationship Id="rId4" Type="http://schemas.openxmlformats.org/officeDocument/2006/relationships/hyperlink" Target="http://fr.wikipedia.org/wiki/Charles_Nicolas_Cochin" TargetMode="External"/><Relationship Id="rId5" Type="http://schemas.openxmlformats.org/officeDocument/2006/relationships/hyperlink" Target="http://fr.wikipedia.org/wiki/Beno%C3%AEt-Louis_Pr%C3%A9vost" TargetMode="External"/><Relationship Id="rId6" Type="http://schemas.openxmlformats.org/officeDocument/2006/relationships/hyperlink" Target="http://fr.wikipedia.org/wiki/1772" TargetMode="External"/><Relationship Id="rId7" Type="http://schemas.openxmlformats.org/officeDocument/2006/relationships/hyperlink" Target="http://upload.wikimedia.org/wikipedia/commons/f/fd/Encyclopedie_frontispice_full.jpg" TargetMode="External"/><Relationship Id="rId8" Type="http://schemas.openxmlformats.org/officeDocument/2006/relationships/hyperlink" Target="http://fr.wikipedia.org/wiki/Jules_Michelet" TargetMode="External"/><Relationship Id="rId9" Type="http://schemas.openxmlformats.org/officeDocument/2006/relationships/hyperlink" Target="http://fr.wikipedia.org/wiki/Si%C3%A8cle_des_Lumi%C3%A8res" TargetMode="External"/><Relationship Id="rId30" Type="http://schemas.openxmlformats.org/officeDocument/2006/relationships/hyperlink" Target="http://fr.wikipedia.org/wiki/1697" TargetMode="External"/><Relationship Id="rId31" Type="http://schemas.openxmlformats.org/officeDocument/2006/relationships/hyperlink" Target="http://fr.wikipedia.org/wiki/Innovation" TargetMode="External"/><Relationship Id="rId32" Type="http://schemas.openxmlformats.org/officeDocument/2006/relationships/hyperlink" Target="http://fr.wikipedia.org/w/index.php?title=Encyclop%C3%A9die_ou_Dictionnaire_raisonn%C3%A9_des_sciences,_des_arts_et_des_m%C3%A9tiers&amp;action=edit&amp;section=22" TargetMode="External"/><Relationship Id="rId33" Type="http://schemas.openxmlformats.org/officeDocument/2006/relationships/hyperlink" Target="http://fr.wikipedia.org/wiki/Esprit_critique" TargetMode="External"/><Relationship Id="rId34" Type="http://schemas.openxmlformats.org/officeDocument/2006/relationships/hyperlink" Target="http://fr.wikipedia.org/wiki/Huguenots" TargetMode="External"/><Relationship Id="rId35" Type="http://schemas.openxmlformats.org/officeDocument/2006/relationships/hyperlink" Target="http://fr.wikipedia.org/wiki/Encyclop%C3%A9distes" TargetMode="External"/><Relationship Id="rId36" Type="http://schemas.openxmlformats.org/officeDocument/2006/relationships/hyperlink" Target="http://fr.wikipedia.org/wiki/Inquisition" TargetMode="External"/><Relationship Id="rId37" Type="http://schemas.openxmlformats.org/officeDocument/2006/relationships/hyperlink" Target="http://fr.wikipedia.org/wiki/Esclavage" TargetMode="External"/><Relationship Id="rId38" Type="http://schemas.openxmlformats.org/officeDocument/2006/relationships/hyperlink" Target="http://fr.wikipedia.org/wiki/Paul_Henri_Dietrich,_baron_d'Holbach" TargetMode="External"/><Relationship Id="rId39" Type="http://schemas.openxmlformats.org/officeDocument/2006/relationships/hyperlink" Target="http://fr.wikipedia.org/wiki/Autocensure" TargetMode="External"/><Relationship Id="rId70" Type="http://schemas.openxmlformats.org/officeDocument/2006/relationships/hyperlink" Target="http://fr.wikipedia.org/wiki/Francis_Bacon_(philosophe)" TargetMode="External"/><Relationship Id="rId71" Type="http://schemas.openxmlformats.org/officeDocument/2006/relationships/hyperlink" Target="http://fr.wikipedia.org/wiki/Johann_Jakob_Brucker" TargetMode="External"/><Relationship Id="rId72" Type="http://schemas.openxmlformats.org/officeDocument/2006/relationships/hyperlink" Target="http://fr.wikipedia.org/wiki/Dictionnaire_historique_et_critique" TargetMode="External"/><Relationship Id="rId20" Type="http://schemas.openxmlformats.org/officeDocument/2006/relationships/hyperlink" Target="http://fr.wikipedia.org/wiki/Art" TargetMode="External"/><Relationship Id="rId21" Type="http://schemas.openxmlformats.org/officeDocument/2006/relationships/hyperlink" Target="http://fr.wikipedia.org/wiki/Politique" TargetMode="External"/><Relationship Id="rId22" Type="http://schemas.openxmlformats.org/officeDocument/2006/relationships/hyperlink" Target="http://fr.wikipedia.org/wiki/Montesquieu_(philosophe)" TargetMode="External"/><Relationship Id="rId23" Type="http://schemas.openxmlformats.org/officeDocument/2006/relationships/hyperlink" Target="http://fr.wikipedia.org/wiki/Georges_Louis_Leclerc,_comte_de_Buffon" TargetMode="External"/><Relationship Id="rId24" Type="http://schemas.openxmlformats.org/officeDocument/2006/relationships/hyperlink" Target="http://fr.wikipedia.org/wiki/%C3%89tienne_Bonnot_de_Condillac" TargetMode="External"/><Relationship Id="rId25" Type="http://schemas.openxmlformats.org/officeDocument/2006/relationships/hyperlink" Target="http://fr.wikipedia.org/wiki/Voltaire" TargetMode="External"/><Relationship Id="rId26" Type="http://schemas.openxmlformats.org/officeDocument/2006/relationships/hyperlink" Target="http://fr.wikipedia.org/wiki/XVIIe_si%C3%A8cle" TargetMode="External"/><Relationship Id="rId27" Type="http://schemas.openxmlformats.org/officeDocument/2006/relationships/hyperlink" Target="http://fr.wikipedia.org/wiki/Bernard_le_Bouyer_de_Fontenelle" TargetMode="External"/><Relationship Id="rId28" Type="http://schemas.openxmlformats.org/officeDocument/2006/relationships/hyperlink" Target="http://fr.wikipedia.org/wiki/1686" TargetMode="External"/><Relationship Id="rId29" Type="http://schemas.openxmlformats.org/officeDocument/2006/relationships/hyperlink" Target="http://fr.wikipedia.org/wiki/Pierre_Bayle" TargetMode="External"/><Relationship Id="rId60" Type="http://schemas.openxmlformats.org/officeDocument/2006/relationships/hyperlink" Target="http://fr.wikipedia.org/wiki/Thomas_Dyche" TargetMode="External"/><Relationship Id="rId61" Type="http://schemas.openxmlformats.org/officeDocument/2006/relationships/hyperlink" Target="http://fr.wikipedia.org/wiki/Bernard_Le_Bouyer_de_Fontenelle" TargetMode="External"/><Relationship Id="rId62" Type="http://schemas.openxmlformats.org/officeDocument/2006/relationships/hyperlink" Target="http://fr.wikisource.org/wiki/Dictionnaire_des_Arts_et_des_Sciences,_de_Thomas_Corneille_(1694,_1720,_1732)" TargetMode="External"/><Relationship Id="rId10" Type="http://schemas.openxmlformats.org/officeDocument/2006/relationships/hyperlink" Target="http://fr.wikipedia.org/wiki/Bougainville" TargetMode="External"/><Relationship Id="rId11" Type="http://schemas.openxmlformats.org/officeDocument/2006/relationships/hyperlink" Target="http://fr.wikipedia.org/wiki/Morale" TargetMode="External"/><Relationship Id="rId12" Type="http://schemas.openxmlformats.org/officeDocument/2006/relationships/hyperlink" Target="http://fr.wikipedia.org/wiki/Noblesse_de_robe"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fr.wikipedia.org/w/index.php?title=Encyclop%C3%A9die_ou_Dictionnaire_raisonn%C3%A9_des_sciences,_des_arts_et_des_m%C3%A9tiers&amp;action=edit&amp;section=23" TargetMode="External"/><Relationship Id="rId4" Type="http://schemas.openxmlformats.org/officeDocument/2006/relationships/hyperlink" Target="http://fr.wikipedia.org/wiki/Encyclop%C3%A9distes" TargetMode="External"/><Relationship Id="rId5" Type="http://schemas.openxmlformats.org/officeDocument/2006/relationships/hyperlink" Target="http://fr.wikipedia.org/wiki/Bourgeoisie" TargetMode="External"/><Relationship Id="rId6" Type="http://schemas.openxmlformats.org/officeDocument/2006/relationships/hyperlink" Target="http://fr.wikipedia.org/wiki/Mat%C3%A9rialisme"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1" Type="http://schemas.openxmlformats.org/officeDocument/2006/relationships/hyperlink" Target="http://fr.wikipedia.org/wiki/29_ao%C3%BBt" TargetMode="External"/><Relationship Id="rId12" Type="http://schemas.openxmlformats.org/officeDocument/2006/relationships/hyperlink" Target="http://fr.wikipedia.org/wiki/Ao%C3%BBt" TargetMode="External"/><Relationship Id="rId13" Type="http://schemas.openxmlformats.org/officeDocument/2006/relationships/hyperlink" Target="http://fr.wikipedia.org/wiki/1756" TargetMode="External"/><Relationship Id="rId14" Type="http://schemas.openxmlformats.org/officeDocument/2006/relationships/hyperlink" Target="http://fr.wikipedia.org/wiki/Royaume_de_Saxe" TargetMode="External"/><Relationship Id="rId15" Type="http://schemas.openxmlformats.org/officeDocument/2006/relationships/hyperlink" Target="http://fr.wikipedia.org/wiki/Fr%C3%A9d%C3%A9ric_II_de_Prusse" TargetMode="External"/><Relationship Id="rId16" Type="http://schemas.openxmlformats.org/officeDocument/2006/relationships/hyperlink" Target="http://fr.wikipedia.org/wiki/Am%C3%A9rique_du_Nord" TargetMode="External"/><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fr.wikipedia.org/wiki/Premi%C3%A8re_Guerre_mondiale" TargetMode="External"/><Relationship Id="rId4" Type="http://schemas.openxmlformats.org/officeDocument/2006/relationships/hyperlink" Target="http://fr.wikipedia.org/wiki/Empire_britannique" TargetMode="External"/><Relationship Id="rId5" Type="http://schemas.openxmlformats.org/officeDocument/2006/relationships/hyperlink" Target="http://fr.wikipedia.org/wiki/Superpuissance%23Origine" TargetMode="External"/><Relationship Id="rId6" Type="http://schemas.openxmlformats.org/officeDocument/2006/relationships/hyperlink" Target="http://fr.wikipedia.org/wiki/Premier_espace_colonial_fran%C3%A7ais" TargetMode="External"/><Relationship Id="rId7" Type="http://schemas.openxmlformats.org/officeDocument/2006/relationships/hyperlink" Target="http://fr.wikipedia.org/wiki/Royaume_de_France" TargetMode="External"/><Relationship Id="rId8" Type="http://schemas.openxmlformats.org/officeDocument/2006/relationships/hyperlink" Target="http://fr.wikipedia.org/wiki/Royaume_de_Grande-Bretagne" TargetMode="External"/><Relationship Id="rId9" Type="http://schemas.openxmlformats.org/officeDocument/2006/relationships/hyperlink" Target="http://fr.wikipedia.org/wiki/Archiduch%C3%A9_d'Autriche" TargetMode="External"/><Relationship Id="rId10" Type="http://schemas.openxmlformats.org/officeDocument/2006/relationships/hyperlink" Target="http://fr.wikipedia.org/wiki/Royaume_de_Prusse" TargetMode="External"/></Relationships>
</file>

<file path=ppt/notesSlides/_rels/notesSlide37.xml.rels><?xml version="1.0" encoding="UTF-8" standalone="yes"?>
<Relationships xmlns="http://schemas.openxmlformats.org/package/2006/relationships"><Relationship Id="rId11" Type="http://schemas.openxmlformats.org/officeDocument/2006/relationships/hyperlink" Target="http://fr.wikipedia.org/wiki/Glorieuse_R%C3%A9volution" TargetMode="External"/><Relationship Id="rId12" Type="http://schemas.openxmlformats.org/officeDocument/2006/relationships/hyperlink" Target="http://fr.wikipedia.org/wiki/1688" TargetMode="External"/><Relationship Id="rId13" Type="http://schemas.openxmlformats.org/officeDocument/2006/relationships/hyperlink" Target="http://fr.wikipedia.org/wiki/Imp%C3%B4t" TargetMode="External"/><Relationship Id="rId14" Type="http://schemas.openxmlformats.org/officeDocument/2006/relationships/hyperlink" Target="http://fr.wikipedia.org/wiki/Taxe" TargetMode="External"/><Relationship Id="rId15" Type="http://schemas.openxmlformats.org/officeDocument/2006/relationships/hyperlink" Target="http://fr.wikipedia.org/wiki/F%C3%AAte_nationale" TargetMode="External"/><Relationship Id="rId16" Type="http://schemas.openxmlformats.org/officeDocument/2006/relationships/hyperlink" Target="http://fr.wikipedia.org/wiki/%C3%89tats-Unis" TargetMode="External"/><Relationship Id="rId17" Type="http://schemas.openxmlformats.org/officeDocument/2006/relationships/hyperlink" Target="http://fr.wikipedia.org/wiki/Independence_Day_(f%C3%AAte_nationale_am%C3%A9ricaine)" TargetMode="External"/><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fr.wikipedia.org/wiki/Treize_Colonies" TargetMode="External"/><Relationship Id="rId4" Type="http://schemas.openxmlformats.org/officeDocument/2006/relationships/hyperlink" Target="http://fr.wikipedia.org/wiki/Am%C3%A9rique_du_Nord" TargetMode="External"/><Relationship Id="rId5" Type="http://schemas.openxmlformats.org/officeDocument/2006/relationships/hyperlink" Target="http://fr.wikipedia.org/wiki/S%C3%A9cession_(politique)" TargetMode="External"/><Relationship Id="rId6" Type="http://schemas.openxmlformats.org/officeDocument/2006/relationships/hyperlink" Target="http://fr.wikipedia.org/wiki/Royaume-Uni" TargetMode="External"/><Relationship Id="rId7" Type="http://schemas.openxmlformats.org/officeDocument/2006/relationships/hyperlink" Target="http://fr.wikipedia.org/wiki/4_juillet" TargetMode="External"/><Relationship Id="rId8" Type="http://schemas.openxmlformats.org/officeDocument/2006/relationships/hyperlink" Target="http://fr.wikipedia.org/wiki/Juillet" TargetMode="External"/><Relationship Id="rId9" Type="http://schemas.openxmlformats.org/officeDocument/2006/relationships/hyperlink" Target="http://fr.wikipedia.org/wiki/1776_aux_%C3%89tats-Unis" TargetMode="External"/><Relationship Id="rId10" Type="http://schemas.openxmlformats.org/officeDocument/2006/relationships/hyperlink" Target="http://fr.wikipedia.org/wiki/Si%C3%A8cle_des_Lumi%C3%A8res"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9" Type="http://schemas.openxmlformats.org/officeDocument/2006/relationships/hyperlink" Target="http://fr.wikipedia.org/wiki/Droit_positif" TargetMode="External"/><Relationship Id="rId20" Type="http://schemas.openxmlformats.org/officeDocument/2006/relationships/hyperlink" Target="http://fr.wikipedia.org/wiki/Siey%C3%A8s" TargetMode="External"/><Relationship Id="rId21" Type="http://schemas.openxmlformats.org/officeDocument/2006/relationships/hyperlink" Target="http://fr.wikipedia.org/wiki/Jean-Jacques_Rousseau" TargetMode="External"/><Relationship Id="rId22" Type="http://schemas.openxmlformats.org/officeDocument/2006/relationships/hyperlink" Target="http://fr.wikipedia.org/wiki/Charles-Maurice_de_Talleyrand-P%C3%A9rigord" TargetMode="External"/><Relationship Id="rId23" Type="http://schemas.openxmlformats.org/officeDocument/2006/relationships/hyperlink" Target="http://fr.wikipedia.org/wiki/21_ao%C3%BBt" TargetMode="External"/><Relationship Id="rId10" Type="http://schemas.openxmlformats.org/officeDocument/2006/relationships/hyperlink" Target="http://fr.wikipedia.org/wiki/Hi%C3%A9rarchie_des_normes" TargetMode="External"/><Relationship Id="rId11" Type="http://schemas.openxmlformats.org/officeDocument/2006/relationships/hyperlink" Target="http://fr.wikipedia.org/wiki/Honor%C3%A9_Gabriel_Riqueti_de_Mirabeau" TargetMode="External"/><Relationship Id="rId12" Type="http://schemas.openxmlformats.org/officeDocument/2006/relationships/hyperlink" Target="http://fr.wikipedia.org/wiki/Jean-Joseph_Mounier" TargetMode="External"/><Relationship Id="rId13" Type="http://schemas.openxmlformats.org/officeDocument/2006/relationships/hyperlink" Target="http://fr.wikipedia.org/wiki/Serment_du_Jeu_de_Paume" TargetMode="External"/><Relationship Id="rId14" Type="http://schemas.openxmlformats.org/officeDocument/2006/relationships/hyperlink" Target="http://fr.wikipedia.org/wiki/Monarchien" TargetMode="External"/><Relationship Id="rId15" Type="http://schemas.openxmlformats.org/officeDocument/2006/relationships/hyperlink" Target="http://fr.wikipedia.org/wiki/Aide:R%C3%A9f%C3%A9rence_n%C3%A9cessaire" TargetMode="External"/><Relationship Id="rId16" Type="http://schemas.openxmlformats.org/officeDocument/2006/relationships/hyperlink" Target="http://fr.wikipedia.org/wiki/Nuit_du_4_ao%C3%BBt" TargetMode="External"/><Relationship Id="rId17" Type="http://schemas.openxmlformats.org/officeDocument/2006/relationships/hyperlink" Target="http://fr.wikipedia.org/wiki/Montesquieu_(philosophe)" TargetMode="External"/><Relationship Id="rId18" Type="http://schemas.openxmlformats.org/officeDocument/2006/relationships/hyperlink" Target="http://fr.wikipedia.org/wiki/De_l%E2%80%99esprit_des_lois" TargetMode="External"/><Relationship Id="rId19" Type="http://schemas.openxmlformats.org/officeDocument/2006/relationships/hyperlink" Target="http://fr.wikipedia.org/wiki/Club_des_Jacobins" TargetMode="External"/><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fr.wikipedia.org/wiki/R%C3%A9volution_fran%C3%A7aise" TargetMode="External"/><Relationship Id="rId4" Type="http://schemas.openxmlformats.org/officeDocument/2006/relationships/hyperlink" Target="http://fr.wikipedia.org/wiki/Droit_naturel" TargetMode="External"/><Relationship Id="rId5" Type="http://schemas.openxmlformats.org/officeDocument/2006/relationships/hyperlink" Target="http://fr.wikipedia.org/wiki/26_ao%C3%BBt" TargetMode="External"/><Relationship Id="rId6" Type="http://schemas.openxmlformats.org/officeDocument/2006/relationships/hyperlink" Target="http://fr.wikipedia.org/wiki/Ao%C3%BBt_1789" TargetMode="External"/><Relationship Id="rId7" Type="http://schemas.openxmlformats.org/officeDocument/2006/relationships/hyperlink" Target="http://fr.wikipedia.org/wiki/1789" TargetMode="External"/><Relationship Id="rId8" Type="http://schemas.openxmlformats.org/officeDocument/2006/relationships/hyperlink" Target="http://fr.wikipedia.org/wiki/Conseil_constitutionnel_(France)" TargetMode="External"/></Relationships>
</file>

<file path=ppt/notesSlides/_rels/notesSlide41.xml.rels><?xml version="1.0" encoding="UTF-8" standalone="yes"?>
<Relationships xmlns="http://schemas.openxmlformats.org/package/2006/relationships"><Relationship Id="rId9" Type="http://schemas.openxmlformats.org/officeDocument/2006/relationships/hyperlink" Target="http://fr.wikipedia.org/wiki/4_ao%C3%BBt" TargetMode="External"/><Relationship Id="rId20" Type="http://schemas.openxmlformats.org/officeDocument/2006/relationships/hyperlink" Target="http://fr.wikipedia.org/wiki/Montesquieu_(philosophe)" TargetMode="External"/><Relationship Id="rId21" Type="http://schemas.openxmlformats.org/officeDocument/2006/relationships/hyperlink" Target="http://fr.wikipedia.org/wiki/De_l%E2%80%99esprit_des_lois" TargetMode="External"/><Relationship Id="rId22" Type="http://schemas.openxmlformats.org/officeDocument/2006/relationships/hyperlink" Target="http://fr.wikipedia.org/wiki/Club_des_Jacobins" TargetMode="External"/><Relationship Id="rId23" Type="http://schemas.openxmlformats.org/officeDocument/2006/relationships/hyperlink" Target="http://fr.wikipedia.org/wiki/Siey%C3%A8s" TargetMode="External"/><Relationship Id="rId24" Type="http://schemas.openxmlformats.org/officeDocument/2006/relationships/hyperlink" Target="http://fr.wikipedia.org/wiki/Jean-Jacques_Rousseau" TargetMode="External"/><Relationship Id="rId25" Type="http://schemas.openxmlformats.org/officeDocument/2006/relationships/hyperlink" Target="http://fr.wikipedia.org/wiki/Charles-Maurice_de_Talleyrand-P%C3%A9rigord" TargetMode="External"/><Relationship Id="rId26" Type="http://schemas.openxmlformats.org/officeDocument/2006/relationships/hyperlink" Target="http://fr.wikipedia.org/wiki/21_ao%C3%BBt" TargetMode="External"/><Relationship Id="rId10" Type="http://schemas.openxmlformats.org/officeDocument/2006/relationships/hyperlink" Target="http://fr.wikipedia.org/wiki/11_ao%C3%BBt" TargetMode="External"/><Relationship Id="rId11" Type="http://schemas.openxmlformats.org/officeDocument/2006/relationships/hyperlink" Target="http://fr.wikipedia.org/wiki/Ao%C3%BBt_1789" TargetMode="External"/><Relationship Id="rId12" Type="http://schemas.openxmlformats.org/officeDocument/2006/relationships/hyperlink" Target="http://fr.wikipedia.org/wiki/1789" TargetMode="External"/><Relationship Id="rId13" Type="http://schemas.openxmlformats.org/officeDocument/2006/relationships/hyperlink" Target="http://fr.wikipedia.org/wiki/F%C3%A9odalit%C3%A9" TargetMode="External"/><Relationship Id="rId14" Type="http://schemas.openxmlformats.org/officeDocument/2006/relationships/hyperlink" Target="http://fr.wikipedia.org/wiki/Honor%C3%A9_Gabriel_Riqueti_de_Mirabeau" TargetMode="External"/><Relationship Id="rId15" Type="http://schemas.openxmlformats.org/officeDocument/2006/relationships/hyperlink" Target="http://fr.wikipedia.org/wiki/Jean-Joseph_Mounier" TargetMode="External"/><Relationship Id="rId16" Type="http://schemas.openxmlformats.org/officeDocument/2006/relationships/hyperlink" Target="http://fr.wikipedia.org/wiki/Serment_du_Jeu_de_Paume" TargetMode="External"/><Relationship Id="rId17" Type="http://schemas.openxmlformats.org/officeDocument/2006/relationships/hyperlink" Target="http://fr.wikipedia.org/wiki/Monarchien" TargetMode="External"/><Relationship Id="rId18" Type="http://schemas.openxmlformats.org/officeDocument/2006/relationships/hyperlink" Target="http://fr.wikipedia.org/wiki/Aide:R%C3%A9f%C3%A9rence_n%C3%A9cessaire" TargetMode="External"/><Relationship Id="rId19" Type="http://schemas.openxmlformats.org/officeDocument/2006/relationships/hyperlink" Target="http://fr.wikipedia.org/wiki/Nuit_du_4_ao%C3%BBt" TargetMode="External"/><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fr.wikipedia.org/wiki/Versailles" TargetMode="External"/><Relationship Id="rId4" Type="http://schemas.openxmlformats.org/officeDocument/2006/relationships/hyperlink" Target="http://fr.wikipedia.org/wiki/%C3%89tats_g%C3%A9n%C3%A9raux_de_1789" TargetMode="External"/><Relationship Id="rId5" Type="http://schemas.openxmlformats.org/officeDocument/2006/relationships/hyperlink" Target="http://fr.wikipedia.org/wiki/D%C3%A9ficit" TargetMode="External"/><Relationship Id="rId6" Type="http://schemas.openxmlformats.org/officeDocument/2006/relationships/hyperlink" Target="http://fr.wikipedia.org/wiki/%C3%89tat" TargetMode="External"/><Relationship Id="rId7" Type="http://schemas.openxmlformats.org/officeDocument/2006/relationships/hyperlink" Target="http://fr.wikipedia.org/wiki/Assembl%C3%A9e_nationale_fran%C3%A7aise" TargetMode="External"/><Relationship Id="rId8" Type="http://schemas.openxmlformats.org/officeDocument/2006/relationships/hyperlink" Target="http://fr.wikipedia.org/wiki/Assembl%C3%A9e_constituante_de_1789" TargetMode="External"/></Relationships>
</file>

<file path=ppt/notesSlides/_rels/notesSlide42.xml.rels><?xml version="1.0" encoding="UTF-8" standalone="yes"?>
<Relationships xmlns="http://schemas.openxmlformats.org/package/2006/relationships"><Relationship Id="rId11" Type="http://schemas.openxmlformats.org/officeDocument/2006/relationships/hyperlink" Target="http://www.toupie.org/Biographies/Marx.htm" TargetMode="External"/><Relationship Id="rId12" Type="http://schemas.openxmlformats.org/officeDocument/2006/relationships/hyperlink" Target="http://www.toupie.org/Dictionnaire/Droit_positif.htm" TargetMode="External"/><Relationship Id="rId1" Type="http://schemas.openxmlformats.org/officeDocument/2006/relationships/notesMaster" Target="../notesMasters/notesMaster1.xml"/><Relationship Id="rId2" Type="http://schemas.openxmlformats.org/officeDocument/2006/relationships/slide" Target="../slides/slide64.xml"/><Relationship Id="rId3" Type="http://schemas.openxmlformats.org/officeDocument/2006/relationships/hyperlink" Target="http://www.toupie.org/Dictionnaire/Droit.htm" TargetMode="External"/><Relationship Id="rId4" Type="http://schemas.openxmlformats.org/officeDocument/2006/relationships/hyperlink" Target="http://www.toupie.org/Dictionnaire/Humanite.htm" TargetMode="External"/><Relationship Id="rId5" Type="http://schemas.openxmlformats.org/officeDocument/2006/relationships/hyperlink" Target="http://www.toupie.org/Dictionnaire/Societe.htm" TargetMode="External"/><Relationship Id="rId6" Type="http://schemas.openxmlformats.org/officeDocument/2006/relationships/hyperlink" Target="http://www.toupie.org/Dictionnaire/Liberte.htm" TargetMode="External"/><Relationship Id="rId7" Type="http://schemas.openxmlformats.org/officeDocument/2006/relationships/hyperlink" Target="http://www.toupie.org/Dictionnaire/Propriete.htm" TargetMode="External"/><Relationship Id="rId8" Type="http://schemas.openxmlformats.org/officeDocument/2006/relationships/hyperlink" Target="http://www.toupie.org/Dictionnaire/Renaissance.htm" TargetMode="External"/><Relationship Id="rId9" Type="http://schemas.openxmlformats.org/officeDocument/2006/relationships/hyperlink" Target="http://www.toupie.org/Biographies/Hobbes.htm" TargetMode="External"/><Relationship Id="rId10" Type="http://schemas.openxmlformats.org/officeDocument/2006/relationships/hyperlink" Target="http://www.toupie.org/Biographies/Rousseau.htm" TargetMode="External"/></Relationships>
</file>

<file path=ppt/notesSlides/_rels/notesSlide43.xml.rels><?xml version="1.0" encoding="UTF-8" standalone="yes"?>
<Relationships xmlns="http://schemas.openxmlformats.org/package/2006/relationships"><Relationship Id="rId11" Type="http://schemas.openxmlformats.org/officeDocument/2006/relationships/hyperlink" Target="http://www.toupie.org/Biographies/Marx.htm" TargetMode="External"/><Relationship Id="rId12" Type="http://schemas.openxmlformats.org/officeDocument/2006/relationships/hyperlink" Target="http://www.toupie.org/Dictionnaire/Droit_positif.htm" TargetMode="External"/><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www.toupie.org/Dictionnaire/Droit.htm" TargetMode="External"/><Relationship Id="rId4" Type="http://schemas.openxmlformats.org/officeDocument/2006/relationships/hyperlink" Target="http://www.toupie.org/Dictionnaire/Humanite.htm" TargetMode="External"/><Relationship Id="rId5" Type="http://schemas.openxmlformats.org/officeDocument/2006/relationships/hyperlink" Target="http://www.toupie.org/Dictionnaire/Societe.htm" TargetMode="External"/><Relationship Id="rId6" Type="http://schemas.openxmlformats.org/officeDocument/2006/relationships/hyperlink" Target="http://www.toupie.org/Dictionnaire/Liberte.htm" TargetMode="External"/><Relationship Id="rId7" Type="http://schemas.openxmlformats.org/officeDocument/2006/relationships/hyperlink" Target="http://www.toupie.org/Dictionnaire/Propriete.htm" TargetMode="External"/><Relationship Id="rId8" Type="http://schemas.openxmlformats.org/officeDocument/2006/relationships/hyperlink" Target="http://www.toupie.org/Dictionnaire/Renaissance.htm" TargetMode="External"/><Relationship Id="rId9" Type="http://schemas.openxmlformats.org/officeDocument/2006/relationships/hyperlink" Target="http://www.toupie.org/Biographies/Hobbes.htm" TargetMode="External"/><Relationship Id="rId10" Type="http://schemas.openxmlformats.org/officeDocument/2006/relationships/hyperlink" Target="http://www.toupie.org/Biographies/Rousseau.htm"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5.xml.rels><?xml version="1.0" encoding="UTF-8" standalone="yes"?>
<Relationships xmlns="http://schemas.openxmlformats.org/package/2006/relationships"><Relationship Id="rId9" Type="http://schemas.openxmlformats.org/officeDocument/2006/relationships/hyperlink" Target="http://fr.wikipedia.org/wiki/Espagne" TargetMode="External"/><Relationship Id="rId20" Type="http://schemas.openxmlformats.org/officeDocument/2006/relationships/hyperlink" Target="http://fr.wikipedia.org/wiki/Passion" TargetMode="External"/><Relationship Id="rId21" Type="http://schemas.openxmlformats.org/officeDocument/2006/relationships/hyperlink" Target="http://fr.wikipedia.org/wiki/M%C3%A9lancolie" TargetMode="External"/><Relationship Id="rId22" Type="http://schemas.openxmlformats.org/officeDocument/2006/relationships/hyperlink" Target="http://fr.wikipedia.org/wiki/Esth%C3%A9tique" TargetMode="External"/><Relationship Id="rId23" Type="http://schemas.openxmlformats.org/officeDocument/2006/relationships/hyperlink" Target="http://fr.wikipedia.org/wiki/Morale" TargetMode="External"/><Relationship Id="rId24" Type="http://schemas.openxmlformats.org/officeDocument/2006/relationships/hyperlink" Target="http://fr.wikipedia.org/wiki/Peinture_romantique" TargetMode="External"/><Relationship Id="rId25" Type="http://schemas.openxmlformats.org/officeDocument/2006/relationships/hyperlink" Target="http://fr.wikipedia.org/wiki/Musique_romantique" TargetMode="External"/><Relationship Id="rId26" Type="http://schemas.openxmlformats.org/officeDocument/2006/relationships/hyperlink" Target="http://fr.wikipedia.org/wiki/Victor_Hugo" TargetMode="External"/><Relationship Id="rId27" Type="http://schemas.openxmlformats.org/officeDocument/2006/relationships/hyperlink" Target="http://fr.wikipedia.org/wiki/Chateaubriand" TargetMode="External"/><Relationship Id="rId28" Type="http://schemas.openxmlformats.org/officeDocument/2006/relationships/hyperlink" Target="http://fr.wikipedia.org/wiki/Stendhal" TargetMode="External"/><Relationship Id="rId29" Type="http://schemas.openxmlformats.org/officeDocument/2006/relationships/hyperlink" Target="http://fr.wikipedia.org/wiki/Joseph_von_Eichendorff" TargetMode="External"/><Relationship Id="rId30" Type="http://schemas.openxmlformats.org/officeDocument/2006/relationships/hyperlink" Target="http://fr.wikipedia.org/wiki/Goethe" TargetMode="External"/><Relationship Id="rId31" Type="http://schemas.openxmlformats.org/officeDocument/2006/relationships/hyperlink" Target="http://fr.wikipedia.org/wiki/Ernst_Theodor_Amadeus_Hoffmann" TargetMode="External"/><Relationship Id="rId10" Type="http://schemas.openxmlformats.org/officeDocument/2006/relationships/hyperlink" Target="http://fr.wikipedia.org/wiki/Restauration_fran%C3%A7aise" TargetMode="External"/><Relationship Id="rId11" Type="http://schemas.openxmlformats.org/officeDocument/2006/relationships/hyperlink" Target="http://fr.wikipedia.org/wiki/Monarchie_de_Juillet" TargetMode="External"/><Relationship Id="rId12" Type="http://schemas.openxmlformats.org/officeDocument/2006/relationships/hyperlink" Target="http://fr.wikipedia.org/wiki/Classicisme" TargetMode="External"/><Relationship Id="rId13" Type="http://schemas.openxmlformats.org/officeDocument/2006/relationships/hyperlink" Target="http://fr.wikipedia.org/wiki/Rationalisme" TargetMode="External"/><Relationship Id="rId14" Type="http://schemas.openxmlformats.org/officeDocument/2006/relationships/hyperlink" Target="http://fr.wikipedia.org/wiki/Philosophie" TargetMode="External"/><Relationship Id="rId15" Type="http://schemas.openxmlformats.org/officeDocument/2006/relationships/hyperlink" Target="http://fr.wikipedia.org/wiki/Art" TargetMode="External"/><Relationship Id="rId16" Type="http://schemas.openxmlformats.org/officeDocument/2006/relationships/hyperlink" Target="http://fr.wikipedia.org/wiki/Sentiment" TargetMode="External"/><Relationship Id="rId17" Type="http://schemas.openxmlformats.org/officeDocument/2006/relationships/hyperlink" Target="http://fr.wikipedia.org/wiki/Raison" TargetMode="External"/><Relationship Id="rId18" Type="http://schemas.openxmlformats.org/officeDocument/2006/relationships/hyperlink" Target="http://fr.wikipedia.org/wiki/Fantastique" TargetMode="External"/><Relationship Id="rId19" Type="http://schemas.openxmlformats.org/officeDocument/2006/relationships/hyperlink" Target="http://fr.wikipedia.org/wiki/Pass%C3%A9" TargetMode="External"/><Relationship Id="rId1" Type="http://schemas.openxmlformats.org/officeDocument/2006/relationships/notesMaster" Target="../notesMasters/notesMaster1.xml"/><Relationship Id="rId2" Type="http://schemas.openxmlformats.org/officeDocument/2006/relationships/slide" Target="../slides/slide69.xml"/><Relationship Id="rId3" Type="http://schemas.openxmlformats.org/officeDocument/2006/relationships/hyperlink" Target="http://fr.wikipedia.org/wiki/XVIIIe_si%C3%A8cle" TargetMode="External"/><Relationship Id="rId4" Type="http://schemas.openxmlformats.org/officeDocument/2006/relationships/hyperlink" Target="http://fr.wikipedia.org/wiki/Grande-Bretagne" TargetMode="External"/><Relationship Id="rId5" Type="http://schemas.openxmlformats.org/officeDocument/2006/relationships/hyperlink" Target="http://fr.wikipedia.org/wiki/Allemagne" TargetMode="External"/><Relationship Id="rId6" Type="http://schemas.openxmlformats.org/officeDocument/2006/relationships/hyperlink" Target="http://fr.wikipedia.org/wiki/XIXe_si%C3%A8cle" TargetMode="External"/><Relationship Id="rId7" Type="http://schemas.openxmlformats.org/officeDocument/2006/relationships/hyperlink" Target="http://fr.wikipedia.org/wiki/France" TargetMode="External"/><Relationship Id="rId8" Type="http://schemas.openxmlformats.org/officeDocument/2006/relationships/hyperlink" Target="http://fr.wikipedia.org/wiki/Italie"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s://fr.wikipedia.org/wiki/Monarchie_constitutionnelle_fran%C3%A7ais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fr.wikipedia.org/wiki/Monarchie_constitutionnelle_fran%C3%A7ais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endParaRPr/>
          </a:p>
        </p:txBody>
      </p:sp>
      <p:sp>
        <p:nvSpPr>
          <p:cNvPr id="132" name="Shape 132"/>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Les </a:t>
            </a:r>
            <a:r>
              <a:rPr b="1"/>
              <a:t>Lumières</a:t>
            </a:r>
            <a:r>
              <a:t> sont un mouvement culturel et philosophique qui émerge dans la seconde moitié du xvii</a:t>
            </a:r>
            <a:r>
              <a:rPr sz="1100" baseline="31999"/>
              <a:t>e</a:t>
            </a:r>
            <a:r>
              <a:t> siècle sous l'impulsion de philosophes comme </a:t>
            </a:r>
            <a:r>
              <a:rPr u="sng">
                <a:solidFill>
                  <a:srgbClr val="0645AD"/>
                </a:solidFill>
                <a:hlinkClick r:id="rId3"/>
              </a:rPr>
              <a:t>Spinoza</a:t>
            </a:r>
            <a:r>
              <a:t>, </a:t>
            </a:r>
            <a:r>
              <a:rPr u="sng">
                <a:solidFill>
                  <a:srgbClr val="0645AD"/>
                </a:solidFill>
                <a:hlinkClick r:id="rId4"/>
              </a:rPr>
              <a:t>Locke</a:t>
            </a:r>
            <a:r>
              <a:t>, </a:t>
            </a:r>
            <a:r>
              <a:rPr u="sng">
                <a:solidFill>
                  <a:srgbClr val="0645AD"/>
                </a:solidFill>
                <a:hlinkClick r:id="rId5"/>
              </a:rPr>
              <a:t>Bayle</a:t>
            </a:r>
            <a:r>
              <a:t> et </a:t>
            </a:r>
            <a:r>
              <a:rPr u="sng">
                <a:solidFill>
                  <a:srgbClr val="0645AD"/>
                </a:solidFill>
                <a:hlinkClick r:id="rId6"/>
              </a:rPr>
              <a:t>Newton</a:t>
            </a:r>
            <a:r>
              <a:t>, avant de se développer dans toute l'</a:t>
            </a:r>
            <a:r>
              <a:rPr u="sng">
                <a:solidFill>
                  <a:srgbClr val="0645AD"/>
                </a:solidFill>
                <a:hlinkClick r:id="rId7"/>
              </a:rPr>
              <a:t>Europe</a:t>
            </a:r>
            <a:r>
              <a:t>, notamment en </a:t>
            </a:r>
            <a:r>
              <a:rPr u="sng">
                <a:solidFill>
                  <a:srgbClr val="0645AD"/>
                </a:solidFill>
                <a:hlinkClick r:id="rId8"/>
              </a:rPr>
              <a:t>France</a:t>
            </a:r>
            <a:r>
              <a:t>, au </a:t>
            </a:r>
            <a:r>
              <a:rPr u="sng">
                <a:solidFill>
                  <a:srgbClr val="0645AD"/>
                </a:solidFill>
                <a:hlinkClick r:id="rId9"/>
              </a:rPr>
              <a:t>xviii</a:t>
            </a:r>
            <a:r>
              <a:rPr sz="1100" u="sng" baseline="31999">
                <a:solidFill>
                  <a:srgbClr val="0645AD"/>
                </a:solidFill>
                <a:hlinkClick r:id="rId9"/>
              </a:rPr>
              <a:t>e</a:t>
            </a:r>
            <a:r>
              <a:rPr u="sng">
                <a:solidFill>
                  <a:srgbClr val="0645AD"/>
                </a:solidFill>
                <a:hlinkClick r:id="rId9"/>
              </a:rPr>
              <a:t> siècle</a:t>
            </a:r>
            <a:r>
              <a:t>. Par extension, on a donné à cette période le nom de siècle des Lumières.</a:t>
            </a:r>
          </a:p>
          <a:p>
            <a:pPr defTabSz="457200">
              <a:spcBef>
                <a:spcPts val="600"/>
              </a:spcBef>
              <a:defRPr sz="1300">
                <a:latin typeface="Helvetica"/>
                <a:ea typeface="Helvetica"/>
                <a:cs typeface="Helvetica"/>
                <a:sym typeface="Helvetica"/>
              </a:defRPr>
            </a:pPr>
            <a:r>
              <a:t>Par leur engagement contre les oppressions religieuses et politiques, les membres de ce mouvement, qui se voyaient comme une élite avancée œuvrant pour un progrès du monde, combattant l’irrationnel, l’</a:t>
            </a:r>
            <a:r>
              <a:rPr u="sng">
                <a:solidFill>
                  <a:srgbClr val="0645AD"/>
                </a:solidFill>
                <a:hlinkClick r:id="rId10"/>
              </a:rPr>
              <a:t>arbitraire</a:t>
            </a:r>
            <a:r>
              <a:t>, l’</a:t>
            </a:r>
            <a:r>
              <a:rPr u="sng">
                <a:solidFill>
                  <a:srgbClr val="0645AD"/>
                </a:solidFill>
                <a:hlinkClick r:id="rId11"/>
              </a:rPr>
              <a:t>obscurantisme</a:t>
            </a:r>
            <a:r>
              <a:t> et la </a:t>
            </a:r>
            <a:r>
              <a:rPr u="sng">
                <a:solidFill>
                  <a:srgbClr val="0645AD"/>
                </a:solidFill>
                <a:hlinkClick r:id="rId12"/>
              </a:rPr>
              <a:t>superstition</a:t>
            </a:r>
            <a:r>
              <a:t> des siècles passés, ont procédé au renouvellement du savoir, de l’</a:t>
            </a:r>
            <a:r>
              <a:rPr u="sng">
                <a:solidFill>
                  <a:srgbClr val="0645AD"/>
                </a:solidFill>
                <a:hlinkClick r:id="rId13"/>
              </a:rPr>
              <a:t>éthique</a:t>
            </a:r>
            <a:r>
              <a:t> et de l’</a:t>
            </a:r>
            <a:r>
              <a:rPr u="sng">
                <a:solidFill>
                  <a:srgbClr val="0645AD"/>
                </a:solidFill>
                <a:hlinkClick r:id="rId14"/>
              </a:rPr>
              <a:t>esthétique</a:t>
            </a:r>
            <a:r>
              <a:t> de leur temps. L’influence de leurs écrits a été déterminante dans les grands événements de la fin du xviii</a:t>
            </a:r>
            <a:r>
              <a:rPr sz="1100" baseline="31999"/>
              <a:t>e</a:t>
            </a:r>
            <a:r>
              <a:t> siècle que sont la </a:t>
            </a:r>
            <a:r>
              <a:rPr u="sng">
                <a:solidFill>
                  <a:srgbClr val="0645AD"/>
                </a:solidFill>
                <a:hlinkClick r:id="rId15"/>
              </a:rPr>
              <a:t>Déclaration d'indépendance des États-Unis</a:t>
            </a:r>
            <a:r>
              <a:t> et la </a:t>
            </a:r>
            <a:r>
              <a:rPr u="sng">
                <a:solidFill>
                  <a:srgbClr val="0645AD"/>
                </a:solidFill>
                <a:hlinkClick r:id="rId16"/>
              </a:rPr>
              <a:t>Révolution française</a:t>
            </a:r>
            <a:r>
              <a:rPr sz="1000">
                <a:solidFill>
                  <a:srgbClr val="0645AD"/>
                </a:solidFill>
              </a:rPr>
              <a:t>1</a:t>
            </a:r>
            <a:r>
              <a:t>.</a:t>
            </a:r>
          </a:p>
          <a:p>
            <a:pPr defTabSz="457200">
              <a:spcBef>
                <a:spcPts val="600"/>
              </a:spcBef>
              <a:defRPr sz="1300">
                <a:latin typeface="Helvetica"/>
                <a:ea typeface="Helvetica"/>
                <a:cs typeface="Helvetica"/>
                <a:sym typeface="Helvetica"/>
              </a:defRPr>
            </a:pPr>
            <a:r>
              <a:t>Le mouvement de renouveau intellectuel et culturel des Lumières reste, au sens strict, européen avant tout, et il découle presque exclusivement d’un contexte spécifique de maturation des idées héritées de la </a:t>
            </a:r>
            <a:r>
              <a:rPr u="sng">
                <a:solidFill>
                  <a:srgbClr val="0645AD"/>
                </a:solidFill>
                <a:hlinkClick r:id="rId17"/>
              </a:rPr>
              <a:t>Renaissance</a:t>
            </a:r>
            <a:r>
              <a:t>. La pensée des Lumières s’est étendue à l’Europe, quoique la traduction de ce terme, dans les autres langues européennes, ait toujours privilégié l'idée d'une « illumination » provenant de l’extérieur, alors que le terme français privilégie le fait que les Lumières viennent de soi-même. De manière très générale, sur le plan scientifique et philosophique, les Lumières voient le triomphe de la raison sur la </a:t>
            </a:r>
            <a:r>
              <a:rPr u="sng">
                <a:solidFill>
                  <a:srgbClr val="0645AD"/>
                </a:solidFill>
                <a:hlinkClick r:id="rId18"/>
              </a:rPr>
              <a:t>foi</a:t>
            </a:r>
            <a:r>
              <a:t> et la </a:t>
            </a:r>
            <a:r>
              <a:rPr u="sng">
                <a:solidFill>
                  <a:srgbClr val="0645AD"/>
                </a:solidFill>
                <a:hlinkClick r:id="rId19"/>
              </a:rPr>
              <a:t>croyance</a:t>
            </a:r>
            <a:r>
              <a:t> ; sur le plan politique et économique, le triomphe de la </a:t>
            </a:r>
            <a:r>
              <a:rPr u="sng">
                <a:solidFill>
                  <a:srgbClr val="0645AD"/>
                </a:solidFill>
                <a:hlinkClick r:id="rId20"/>
              </a:rPr>
              <a:t>bourgeoisie</a:t>
            </a:r>
            <a:r>
              <a:t> sur la </a:t>
            </a:r>
            <a:r>
              <a:rPr u="sng">
                <a:solidFill>
                  <a:srgbClr val="0645AD"/>
                </a:solidFill>
                <a:hlinkClick r:id="rId21"/>
              </a:rPr>
              <a:t>noblesse</a:t>
            </a:r>
            <a:r>
              <a:t> et le </a:t>
            </a:r>
            <a:r>
              <a:rPr u="sng">
                <a:solidFill>
                  <a:srgbClr val="0645AD"/>
                </a:solidFill>
                <a:hlinkClick r:id="rId22"/>
              </a:rPr>
              <a:t>clergé</a:t>
            </a:r>
            <a: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rPr u="sng">
                <a:hlinkClick r:id="rId3"/>
              </a:rPr>
              <a:t>https://fr.wikipedia.org/wiki/Monarchie_constitutionnelle_française</a:t>
            </a:r>
          </a:p>
          <a:p>
            <a:endParaRPr u="sng">
              <a:hlinkClick r:id="rId3"/>
            </a:endParaRPr>
          </a:p>
          <a:p>
            <a:r>
              <a:t>Les sans-culottes: les révolutionnaire pro-république (ceux qui sont mal fagotés: désignés ainsi de façon péjorative par les aristocrates et royalistes)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defTabSz="330200">
              <a:spcBef>
                <a:spcPts val="600"/>
              </a:spcBef>
              <a:defRPr sz="1300">
                <a:latin typeface="Helvetica"/>
                <a:ea typeface="Helvetica"/>
                <a:cs typeface="Helvetica"/>
                <a:sym typeface="Helvetica"/>
              </a:defRPr>
            </a:pPr>
            <a:r>
              <a:t>Alors que Louis XVI reconnaît le fait accompli, la démolition de la Bastille commence. </a:t>
            </a:r>
            <a:r>
              <a:rPr u="sng">
                <a:solidFill>
                  <a:srgbClr val="0645AD"/>
                </a:solidFill>
                <a:hlinkClick r:id="rId3"/>
              </a:rPr>
              <a:t>Louis XVI</a:t>
            </a:r>
            <a:r>
              <a:t> cède à la pression parisienne et vient en personne le lendemain annoncer à l’assemblée le retrait des troupes qui encerclaient Paris. Il rappelle </a:t>
            </a:r>
            <a:r>
              <a:rPr u="sng">
                <a:solidFill>
                  <a:srgbClr val="0645AD"/>
                </a:solidFill>
                <a:hlinkClick r:id="rId4"/>
              </a:rPr>
              <a:t>Necker</a:t>
            </a:r>
            <a:r>
              <a:t> ainsi que tous les ministres renvoyés. À l’</a:t>
            </a:r>
            <a:r>
              <a:rPr u="sng">
                <a:solidFill>
                  <a:srgbClr val="0645AD"/>
                </a:solidFill>
                <a:hlinkClick r:id="rId5"/>
              </a:rPr>
              <a:t>Hôtel de ville de Paris</a:t>
            </a:r>
            <a:r>
              <a:t>, tous les membres de l’ancienne administration ayant pris la fuite, </a:t>
            </a:r>
            <a:r>
              <a:rPr u="sng">
                <a:solidFill>
                  <a:srgbClr val="0645AD"/>
                </a:solidFill>
                <a:hlinkClick r:id="rId6"/>
              </a:rPr>
              <a:t>Jean Sylvain Bailly</a:t>
            </a:r>
            <a:r>
              <a:t>, président de l'Assemblée nationale, est nommé par acclamation « </a:t>
            </a:r>
            <a:r>
              <a:rPr u="sng">
                <a:solidFill>
                  <a:srgbClr val="0645AD"/>
                </a:solidFill>
                <a:hlinkClick r:id="rId7"/>
              </a:rPr>
              <a:t>Maire de Paris</a:t>
            </a:r>
            <a:r>
              <a:t> ». </a:t>
            </a:r>
            <a:r>
              <a:rPr u="sng">
                <a:solidFill>
                  <a:srgbClr val="0645AD"/>
                </a:solidFill>
                <a:hlinkClick r:id="rId8"/>
              </a:rPr>
              <a:t>La Fayette</a:t>
            </a:r>
            <a:r>
              <a:t> est nommé Commandant général de la </a:t>
            </a:r>
            <a:r>
              <a:rPr u="sng">
                <a:solidFill>
                  <a:srgbClr val="0645AD"/>
                </a:solidFill>
                <a:hlinkClick r:id="rId9"/>
              </a:rPr>
              <a:t>Garde nationale</a:t>
            </a:r>
            <a:r>
              <a:t>. Une nouvelle organisation municipale allait se mettre en place. Louis XVI reconnaît celle-ci en se rendant à Paris le 17 juillet. À cette occasion, Bailly lui remet la </a:t>
            </a:r>
            <a:r>
              <a:rPr u="sng">
                <a:solidFill>
                  <a:srgbClr val="0645AD"/>
                </a:solidFill>
                <a:hlinkClick r:id="rId10"/>
              </a:rPr>
              <a:t>cocarde</a:t>
            </a:r>
            <a:r>
              <a:t> bleue et rouge aux couleurs de la ville de Paris que Louis XVI fixe sur son chapeau, associant ainsi ces couleurs au blanc de la monarchie. Ce geste paraît sceller la réconciliation de Paris et de son roi. Dans les faits cependant, le roi accepte mal que son autorité soit tenue en échec par une émeute parisienne, de la même façon que les députés acceptent difficilement que leur pouvoir dépende de la violence populaire.</a:t>
            </a:r>
          </a:p>
          <a:p>
            <a:pPr defTabSz="330200">
              <a:spcBef>
                <a:spcPts val="600"/>
              </a:spcBef>
              <a:defRPr sz="1300">
                <a:latin typeface="Helvetica"/>
                <a:ea typeface="Helvetica"/>
                <a:cs typeface="Helvetica"/>
                <a:sym typeface="Helvetica"/>
              </a:defRPr>
            </a:pPr>
            <a:endParaRPr/>
          </a:p>
          <a:p>
            <a:pPr defTabSz="330200">
              <a:spcBef>
                <a:spcPts val="600"/>
              </a:spcBef>
              <a:defRPr sz="1300">
                <a:latin typeface="Helvetica"/>
                <a:ea typeface="Helvetica"/>
                <a:cs typeface="Helvetica"/>
                <a:sym typeface="Helvetica"/>
              </a:defRPr>
            </a:pPr>
            <a:r>
              <a:rPr u="sng">
                <a:solidFill>
                  <a:srgbClr val="0645AD"/>
                </a:solidFill>
                <a:hlinkClick r:id="rId11"/>
              </a:rPr>
              <a:t>L'Assemblée constituante</a:t>
            </a:r>
            <a:r>
              <a:t>, en majorité constituée de bourgeois, entreprend une vaste œuvre de réforme en appliquant les idées des philosophes et économistes du xviii</a:t>
            </a:r>
            <a:r>
              <a:rPr sz="1100" baseline="31999"/>
              <a:t>e</a:t>
            </a:r>
            <a:r>
              <a:t> siècle. Les années de la Révolution française sont caractérisées par un bouillonnement des idées et des débats dans la France entière. La </a:t>
            </a:r>
            <a:r>
              <a:rPr u="sng">
                <a:solidFill>
                  <a:srgbClr val="0645AD"/>
                </a:solidFill>
                <a:hlinkClick r:id="rId12"/>
              </a:rPr>
              <a:t>presse</a:t>
            </a:r>
            <a:r>
              <a:t> ne sera pleinement libre qu'entre 1789 et 1792.</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La Déclaration des droits (ou Bill of Rights en anglais) est un texte imposé en 1689 aux souverains d'Angleterre (Guillaume III et Marie II) à la suite de la Glorieuse Révolution. Il définit les principes de la monarchie parlementaire en Angleterre. C’est la fin de la monarchie absolue en Angleterre.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t>Aufklärung en allemand</a:t>
            </a:r>
          </a:p>
          <a:p>
            <a:r>
              <a:t>Enleightenment en anglais</a:t>
            </a:r>
          </a:p>
          <a:p>
            <a:r>
              <a:t>Siècle peu littéraire, très philosophique.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endParaRPr/>
          </a:p>
        </p:txBody>
      </p:sp>
      <p:sp>
        <p:nvSpPr>
          <p:cNvPr id="233" name="Shape 233"/>
          <p:cNvSpPr>
            <a:spLocks noGrp="1"/>
          </p:cNvSpPr>
          <p:nvPr>
            <p:ph type="body" sz="quarter" idx="1"/>
          </p:nvPr>
        </p:nvSpPr>
        <p:spPr>
          <a:prstGeom prst="rect">
            <a:avLst/>
          </a:prstGeom>
        </p:spPr>
        <p:txBody>
          <a:bodyPr/>
          <a:lstStyle/>
          <a:p>
            <a:r>
              <a:t>Aufklärung en allemand</a:t>
            </a:r>
          </a:p>
          <a:p>
            <a:r>
              <a:t>Enleightenment en anglais</a:t>
            </a:r>
          </a:p>
          <a:p>
            <a:r>
              <a:t>Siècle peu littéraire, très philosophique.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p>
            <a:pPr defTabSz="330200">
              <a:spcBef>
                <a:spcPts val="600"/>
              </a:spcBef>
              <a:defRPr sz="1300">
                <a:latin typeface="Helvetica"/>
                <a:ea typeface="Helvetica"/>
                <a:cs typeface="Helvetica"/>
                <a:sym typeface="Helvetica"/>
              </a:defRPr>
            </a:pPr>
            <a:r>
              <a:rPr b="1" i="1"/>
              <a:t>Sapere aude</a:t>
            </a:r>
            <a:r>
              <a:t> ou </a:t>
            </a:r>
            <a:r>
              <a:rPr b="1" i="1"/>
              <a:t>Sapere aude !</a:t>
            </a:r>
            <a:r>
              <a:t> est une </a:t>
            </a:r>
            <a:r>
              <a:rPr u="sng">
                <a:solidFill>
                  <a:srgbClr val="0645AD"/>
                </a:solidFill>
                <a:hlinkClick r:id="rId3"/>
              </a:rPr>
              <a:t>locution latine</a:t>
            </a:r>
            <a:r>
              <a:t> à l’origine empruntée à Horace (</a:t>
            </a:r>
            <a:r>
              <a:rPr u="sng">
                <a:solidFill>
                  <a:srgbClr val="0645AD"/>
                </a:solidFill>
                <a:hlinkClick r:id="rId4"/>
              </a:rPr>
              <a:t>Épitres</a:t>
            </a:r>
            <a:r>
              <a:t>, I, 2, 40) signifiant littéralement « Ose savoir ! ». Cette injonction est plus couramment traduite par « Aie le courage de te servir de ton propre entendement ! » et est connue pour être la </a:t>
            </a:r>
            <a:r>
              <a:rPr u="sng">
                <a:solidFill>
                  <a:srgbClr val="0645AD"/>
                </a:solidFill>
                <a:hlinkClick r:id="rId5"/>
              </a:rPr>
              <a:t>devise</a:t>
            </a:r>
            <a:r>
              <a:t> des </a:t>
            </a:r>
            <a:r>
              <a:rPr u="sng">
                <a:solidFill>
                  <a:srgbClr val="0645AD"/>
                </a:solidFill>
                <a:hlinkClick r:id="rId6"/>
              </a:rPr>
              <a:t>Lumières</a:t>
            </a:r>
            <a:r>
              <a:t> selon </a:t>
            </a:r>
            <a:r>
              <a:rPr u="sng">
                <a:solidFill>
                  <a:srgbClr val="0645AD"/>
                </a:solidFill>
                <a:hlinkClick r:id="rId7"/>
              </a:rPr>
              <a:t>Emmanuel Kant</a:t>
            </a:r>
            <a:r>
              <a:t>. Cet extrait de l'épitre d'Horace constituait la devise du philosophe Français libertin </a:t>
            </a:r>
            <a:r>
              <a:rPr u="sng">
                <a:solidFill>
                  <a:srgbClr val="0645AD"/>
                </a:solidFill>
                <a:hlinkClick r:id="rId8"/>
              </a:rPr>
              <a:t>Pierre Gassendi</a:t>
            </a:r>
            <a:r>
              <a:t> dont la pensée annonce le siècle des lumières. Dans son célèbre essai </a:t>
            </a:r>
            <a:r>
              <a:rPr i="1" u="sng">
                <a:solidFill>
                  <a:srgbClr val="0645AD"/>
                </a:solidFill>
                <a:hlinkClick r:id="rId9"/>
              </a:rPr>
              <a:t>Qu'est-ce que les Lumières ?</a:t>
            </a:r>
            <a:r>
              <a:t>, en 1784,</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pPr defTabSz="330200">
              <a:spcBef>
                <a:spcPts val="600"/>
              </a:spcBef>
              <a:defRPr sz="1300">
                <a:latin typeface="Helvetica"/>
                <a:ea typeface="Helvetica"/>
                <a:cs typeface="Helvetica"/>
                <a:sym typeface="Helvetica"/>
              </a:defRPr>
            </a:pPr>
            <a:r>
              <a:rPr b="1" i="1"/>
              <a:t>Sapere aude</a:t>
            </a:r>
            <a:r>
              <a:t> ou </a:t>
            </a:r>
            <a:r>
              <a:rPr b="1" i="1"/>
              <a:t>Sapere aude !</a:t>
            </a:r>
            <a:r>
              <a:t> est une </a:t>
            </a:r>
            <a:r>
              <a:rPr u="sng">
                <a:solidFill>
                  <a:srgbClr val="0645AD"/>
                </a:solidFill>
                <a:hlinkClick r:id="rId3"/>
              </a:rPr>
              <a:t>locution latine</a:t>
            </a:r>
            <a:r>
              <a:t> à l’origine empruntée à Horace (</a:t>
            </a:r>
            <a:r>
              <a:rPr u="sng">
                <a:solidFill>
                  <a:srgbClr val="0645AD"/>
                </a:solidFill>
                <a:hlinkClick r:id="rId4"/>
              </a:rPr>
              <a:t>Épitres</a:t>
            </a:r>
            <a:r>
              <a:t>, I, 2, 40) signifiant littéralement « Ose savoir ! ». Cette injonction est plus couramment traduite par « Aie le courage de te servir de ton propre entendement ! » et est connue pour être la </a:t>
            </a:r>
            <a:r>
              <a:rPr u="sng">
                <a:solidFill>
                  <a:srgbClr val="0645AD"/>
                </a:solidFill>
                <a:hlinkClick r:id="rId5"/>
              </a:rPr>
              <a:t>devise</a:t>
            </a:r>
            <a:r>
              <a:t> des </a:t>
            </a:r>
            <a:r>
              <a:rPr u="sng">
                <a:solidFill>
                  <a:srgbClr val="0645AD"/>
                </a:solidFill>
                <a:hlinkClick r:id="rId6"/>
              </a:rPr>
              <a:t>Lumières</a:t>
            </a:r>
            <a:r>
              <a:t> selon </a:t>
            </a:r>
            <a:r>
              <a:rPr u="sng">
                <a:solidFill>
                  <a:srgbClr val="0645AD"/>
                </a:solidFill>
                <a:hlinkClick r:id="rId7"/>
              </a:rPr>
              <a:t>Emmanuel Kant</a:t>
            </a:r>
            <a:r>
              <a:t>. Cet extrait de l'épitre d'Horace constituait la devise du philosophe Français libertin </a:t>
            </a:r>
            <a:r>
              <a:rPr u="sng">
                <a:solidFill>
                  <a:srgbClr val="0645AD"/>
                </a:solidFill>
                <a:hlinkClick r:id="rId8"/>
              </a:rPr>
              <a:t>Pierre Gassendi</a:t>
            </a:r>
            <a:r>
              <a:t> dont la pensée annonce le siècle des lumières. Dans son célèbre essai </a:t>
            </a:r>
            <a:r>
              <a:rPr i="1" u="sng">
                <a:solidFill>
                  <a:srgbClr val="0645AD"/>
                </a:solidFill>
                <a:hlinkClick r:id="rId9"/>
              </a:rPr>
              <a:t>Qu'est-ce que les Lumières ?</a:t>
            </a:r>
            <a:r>
              <a:t>, en 1784,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endParaRPr/>
          </a:p>
        </p:txBody>
      </p:sp>
      <p:sp>
        <p:nvSpPr>
          <p:cNvPr id="257" name="Shape 257"/>
          <p:cNvSpPr>
            <a:spLocks noGrp="1"/>
          </p:cNvSpPr>
          <p:nvPr>
            <p:ph type="body" sz="quarter" idx="1"/>
          </p:nvPr>
        </p:nvSpPr>
        <p:spPr>
          <a:prstGeom prst="rect">
            <a:avLst/>
          </a:prstGeom>
        </p:spPr>
        <p:txBody>
          <a:bodyPr/>
          <a:lstStyle/>
          <a:p>
            <a:r>
              <a:t>Le déisme, du latin deus (dieu), est une croyance ou une doctrine qui affirme l'existence d'un Dieu note 1 et son influence dans la création de l'Univers, sans s'appuyer sur des textes sacrés ou dépendre d'une religion révélée.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noRot="1" noChangeAspect="1"/>
          </p:cNvSpPr>
          <p:nvPr>
            <p:ph type="sldImg"/>
          </p:nvPr>
        </p:nvSpPr>
        <p:spPr>
          <a:prstGeom prst="rect">
            <a:avLst/>
          </a:prstGeom>
        </p:spPr>
        <p:txBody>
          <a:bodyPr/>
          <a:lstStyle/>
          <a:p>
            <a:endParaRPr/>
          </a:p>
        </p:txBody>
      </p:sp>
      <p:sp>
        <p:nvSpPr>
          <p:cNvPr id="262" name="Shape 262"/>
          <p:cNvSpPr>
            <a:spLocks noGrp="1"/>
          </p:cNvSpPr>
          <p:nvPr>
            <p:ph type="body" sz="quarter" idx="1"/>
          </p:nvPr>
        </p:nvSpPr>
        <p:spPr>
          <a:prstGeom prst="rect">
            <a:avLst/>
          </a:prstGeom>
        </p:spPr>
        <p:txBody>
          <a:bodyPr/>
          <a:lstStyle/>
          <a:p>
            <a:r>
              <a:t>Le déisme, du latin deus (dieu), est une croyance ou une doctrine qui affirme l'existence d'un Dieu note 1 et son influence dans la création de l'Univers, sans s'appuyer sur des textes sacrés ou dépendre d'une religion révélée.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r>
              <a:t>Le déisme, du latin deus (dieu), est une croyance ou une doctrine qui affirme l'existence d'un Dieu note 1 et son influence dans la création de l'Univers, sans s'appuyer sur des textes sacrés ou dépendre d'une religion révélée.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endParaRPr/>
          </a:p>
        </p:txBody>
      </p:sp>
      <p:sp>
        <p:nvSpPr>
          <p:cNvPr id="137" name="Shape 137"/>
          <p:cNvSpPr>
            <a:spLocks noGrp="1"/>
          </p:cNvSpPr>
          <p:nvPr>
            <p:ph type="body" sz="quarter" idx="1"/>
          </p:nvPr>
        </p:nvSpPr>
        <p:spPr>
          <a:prstGeom prst="rect">
            <a:avLst/>
          </a:prstGeom>
        </p:spPr>
        <p:txBody>
          <a:bodyPr/>
          <a:lstStyle/>
          <a:p>
            <a:r>
              <a:t>La guerre de la Ligue d’Augsbourg, également appelée guerre de Neuf Ans, guerre de la Succession Palatine ou guerre de la Grande Alliance, eut lieu de 1688 à 16972. Elle opposa le roi de France Louis XIV, allié à l'Empire ottoman et aux jacobites irlandais et écossais, à une large coalition européenne, la Ligue d'Augsbourg menée par l'Anglo-Néerlandais Guillaume III, l'empereur du Saint-Empire romain germanique Léopold Ier, le roi d'Espagne Charles II, Victor-Amédée II de Savoie et de nombreux princes du Saint-Empire romain germanique. Ce conflit se déroula principalement en Europe continentale et dans les mers voisines, mais on y rattache le théâtre irlandais, où Guillaume III et Jacques II se disputèrent le contrôle des îles britanniques, et une campagne limitée entre les colonies anglaises et françaises et leurs alliés amérindiens en Amérique du Nord. Cette guerre fut la deuxième des trois grandes guerres de Louis XIV.</a:t>
            </a:r>
          </a:p>
          <a:p>
            <a:endParaRPr/>
          </a:p>
          <a:p>
            <a:r>
              <a:t>D'après les termes du traité de Ryswick (1697), Louis XIV conservait toute l'Alsace, mais devait rendre la Lorraine et ses gains sur la rive droite du Rhin, et reconnaissait Guillaume III comme le roi légitime du royaume d'Angleterre. Cependant, la mort prochaine du roi Charles II d'Espagne et la question de sa succession allaient mener la France et la Grande Alliance dans un nouveau conflit, la guerre de Succession d'Espagne.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le sens et la valeur des croyances et des comportements humains n’ont pas de références absolues qui seraient transcendantes.</a:t>
            </a:r>
          </a:p>
          <a:p>
            <a:endParaRPr/>
          </a:p>
          <a:p>
            <a:r>
              <a:t>il n'existe pas de vérité absolue.Pour le relativisme, les valeurs, la morale ou l'esthétique sont variables et dépendent des circonstances socio-historiques. </a:t>
            </a:r>
          </a:p>
          <a:p>
            <a:r>
              <a:t>La première philosophie relativiste est attribuée au sophiste grec Protagoras (485-410 avant JC) dont Platon rapporte la formule célèbre : "L'homme est la mesure de toute chose".</a:t>
            </a:r>
          </a:p>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Un frontispice est une illustration, placée au début d'un livre, généralement sur la fausse page (verso) qui fait face à la page de titre (recto). Elle a un rapport direct avec le livre en question : elle en représente souvent une scène particulière ou propose le portrait de l'auteur.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pPr>
              <a:defRPr sz="1400"/>
            </a:pPr>
            <a:r>
              <a:t>Frontispice de l’encyclopédie Diderot d’Alembert.</a:t>
            </a:r>
          </a:p>
          <a:p>
            <a:pPr>
              <a:defRPr sz="1400"/>
            </a:pPr>
            <a:endParaRPr/>
          </a:p>
          <a:p>
            <a:pPr>
              <a:defRPr sz="1400"/>
            </a:pPr>
            <a:r>
              <a:t>on y voit la Vérité rayonnante de lumière; à droite, la Raison et la Philosophie lui arrachent son voile (peint par Charles Nicolas Cochin et gravé par Benoît-Louis Prévost en 1772 (Frontispice entier)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noRot="1" noChangeAspect="1"/>
          </p:cNvSpPr>
          <p:nvPr>
            <p:ph type="sldImg"/>
          </p:nvPr>
        </p:nvSpPr>
        <p:spPr>
          <a:prstGeom prst="rect">
            <a:avLst/>
          </a:prstGeom>
        </p:spPr>
        <p:txBody>
          <a:bodyPr/>
          <a:lstStyle/>
          <a:p>
            <a:endParaRPr/>
          </a:p>
        </p:txBody>
      </p:sp>
      <p:sp>
        <p:nvSpPr>
          <p:cNvPr id="291" name="Shape 291"/>
          <p:cNvSpPr>
            <a:spLocks noGrp="1"/>
          </p:cNvSpPr>
          <p:nvPr>
            <p:ph type="body" sz="quarter" idx="1"/>
          </p:nvPr>
        </p:nvSpPr>
        <p:spPr>
          <a:prstGeom prst="rect">
            <a:avLst/>
          </a:prstGeom>
        </p:spPr>
        <p:txBody>
          <a:bodyPr/>
          <a:lstStyle/>
          <a:p>
            <a:pPr defTabSz="330200">
              <a:defRPr sz="1800">
                <a:latin typeface="Arial"/>
                <a:ea typeface="Arial"/>
                <a:cs typeface="Arial"/>
                <a:sym typeface="Arial"/>
              </a:defRPr>
            </a:pPr>
            <a:r>
              <a:t>Image de couverture de l'interprétation par Voltaire de l'œuvre d'Isaac Newton, </a:t>
            </a:r>
            <a:r>
              <a:rPr i="1"/>
              <a:t>Élémens de la philosophie de Neuton, mis à la portée de tout le monde</a:t>
            </a:r>
            <a:r>
              <a:t> (1738). Le manuscrit du philosophe assis, qui traduit l'œuvre de Newton, semble « éclairé » par une « lumière » quasi-divine venant de Newton lui-même, lumière réfléchie par le miroir tenu par une muse, en réalité la traductrice de l'œuvre de Newton, Émilie Du Châtelet, maitresse et collaboratrice de Voltaire.</a:t>
            </a:r>
          </a:p>
          <a:p>
            <a:pPr defTabSz="330200">
              <a:defRPr sz="1800">
                <a:latin typeface="Arial"/>
                <a:ea typeface="Arial"/>
                <a:cs typeface="Arial"/>
                <a:sym typeface="Arial"/>
              </a:defRPr>
            </a:pPr>
            <a:endParaRPr/>
          </a:p>
          <a:p>
            <a:pPr defTabSz="330200">
              <a:defRPr sz="1800">
                <a:latin typeface="Arial"/>
                <a:ea typeface="Arial"/>
                <a:cs typeface="Arial"/>
                <a:sym typeface="Arial"/>
              </a:defRPr>
            </a:pPr>
            <a:r>
              <a:t>Le miroir symbolise la réflexion: Retour de la pensée sur elle-même dans le but d’examiner plus en profondeur une idée, une situation, un problème. Je pense: La pensée se prend comme objet d’étude: c’est le mouvement réflexif: je pense que je pense.</a:t>
            </a:r>
            <a:endParaRPr sz="1600">
              <a:latin typeface="Cochin"/>
              <a:ea typeface="Cochin"/>
              <a:cs typeface="Cochin"/>
              <a:sym typeface="Cochi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pPr>
              <a:defRPr sz="1400"/>
            </a:pPr>
            <a:r>
              <a:t>Le bien commun: le bonheur social et politique</a:t>
            </a:r>
          </a:p>
          <a:p>
            <a:pPr>
              <a:defRPr sz="1400"/>
            </a:pPr>
            <a:r>
              <a:t>L’universalisme: Rousseau: la volonté générale</a:t>
            </a:r>
          </a:p>
          <a:p>
            <a:pPr>
              <a:defRPr sz="1400"/>
            </a:pPr>
            <a:r>
              <a:t>Kant: «agis de sorte que la maxime de ton action puisse être érigée en règle universelle»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a:defRPr sz="1400"/>
            </a:pPr>
            <a:r>
              <a:t>Sauf pour Rousseau, qui pensera que chaque progrès se paie chèrement par une régression.</a:t>
            </a:r>
          </a:p>
          <a:p>
            <a:pPr>
              <a:defRPr sz="1400"/>
            </a:pPr>
            <a:r>
              <a:t>Dans le discours sur l’origine de l’inégalité, il met en garde: plus on facilite la vie de l’individu, plus on accable l’espèce.</a:t>
            </a:r>
          </a:p>
          <a:p>
            <a:pPr>
              <a:defRPr sz="1400"/>
            </a:pPr>
            <a:r>
              <a:t>Les progrès de la science deviennent des malheurs pour les hommes.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a:defRPr sz="1400"/>
            </a:pPr>
            <a:r>
              <a:t>Galilée et Isaac Newton: pères de la science moderne: déclin d’une explication religieuse du monde. L’homme peut le comprendre par lui-même. </a:t>
            </a:r>
          </a:p>
          <a:p>
            <a:pPr>
              <a:defRPr sz="1400"/>
            </a:pPr>
            <a:r>
              <a:t>Ce n’est plus «on me pense», c’est «Je pense». Prolongement du cartésianisme et de l’humanisme dans tous les domaines du savoir. La Renaissance a ouvert la voie aux Lumières.</a:t>
            </a:r>
          </a:p>
          <a:p>
            <a:pPr defTabSz="457200">
              <a:spcBef>
                <a:spcPts val="2400"/>
              </a:spcBef>
              <a:defRPr sz="1500">
                <a:solidFill>
                  <a:srgbClr val="383838"/>
                </a:solidFill>
                <a:latin typeface="+mn-lt"/>
                <a:ea typeface="+mn-ea"/>
                <a:cs typeface="+mn-cs"/>
                <a:sym typeface="Helvetica Neue Light"/>
              </a:defRPr>
            </a:pPr>
            <a:r>
              <a:rPr i="1"/>
              <a:t>Grâce à la science dont Descartes annonce ici le triomphe, l’homme pourra bientôt maîtriser la nature :</a:t>
            </a:r>
            <a:br>
              <a:rPr i="1"/>
            </a:br>
            <a:r>
              <a:t>“Sitôt que j’ai eu acquis quelques notions générales touchant la physique, et que commençant à les éprouver en diverses difficultés particulières, j’ai remarqué jusques où elles peuvent conduire, et combien elles diffèrent des principes dont on s’est servi jusqu’à présent, j’ai cru que je ne pouvais les tenir cachées  sans pécher grandement contre la loi qui nous oblige à procurer, autant qu’il est en nous, le bien général de tous les hommes. Car elles m’ont fait voir qu’il est possible de parvenir à des connaissances qui soient fort utiles à la vie, et qu’au lieu de cette philosophie spéculative, qu’on enseigne dans les écoles, on peut en trouver une pratique, par laquelle connaissant la force et les actions du  feu, de l’eau, de l’air, des astres, des cieux et de tous les autres corps qui nous environnent, aussi distinctement que nous connaissons les divers métiers de nos artisans, nous les pourrions employer en même façon à tous les usages auxquels ils sont propres et ainsi nous rendre comme maîtres et possesseurs de la nature. Ce qui n’est pas seulement à désirer pour l’invention d’une infinité  d’artifices, qui feraient qu’on jouirait, sans aucune peine, des fruits de la terre et de toutes les commodités qui s’y trouvent, mais principalement aussi pour la conservation de la santé, laquelle est sans doute le premier bien et le fondement de tous les autres biens de cette vie”.</a:t>
            </a:r>
            <a:br/>
            <a:r>
              <a:t>Descartes, </a:t>
            </a:r>
            <a:r>
              <a:rPr i="1"/>
              <a:t>Discours de la méthode</a:t>
            </a:r>
            <a:r>
              <a:t> (1637), 6e partie, Bibliothèque de la Pléiade, Éd. Gallimard, 1966, p. 168.</a:t>
            </a:r>
          </a:p>
          <a:p>
            <a:pPr>
              <a:defRPr sz="1400"/>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defTabSz="330200">
              <a:spcBef>
                <a:spcPts val="600"/>
              </a:spcBef>
              <a:defRPr sz="1300">
                <a:latin typeface="Helvetica"/>
                <a:ea typeface="Helvetica"/>
                <a:cs typeface="Helvetica"/>
                <a:sym typeface="Helvetica"/>
              </a:defRPr>
            </a:pPr>
            <a:r>
              <a:t>L'empirisme définissait des modes de </a:t>
            </a:r>
            <a:r>
              <a:rPr u="sng">
                <a:solidFill>
                  <a:srgbClr val="0645AD"/>
                </a:solidFill>
                <a:hlinkClick r:id="rId3"/>
              </a:rPr>
              <a:t>connaissance</a:t>
            </a:r>
            <a:r>
              <a:t> dérivés de l'expérience et de la </a:t>
            </a:r>
            <a:r>
              <a:rPr u="sng">
                <a:solidFill>
                  <a:srgbClr val="0645AD"/>
                </a:solidFill>
                <a:hlinkClick r:id="rId4"/>
              </a:rPr>
              <a:t>logique</a:t>
            </a:r>
            <a:r>
              <a:t> qui s'affranchissaient de la </a:t>
            </a:r>
            <a:r>
              <a:rPr u="sng">
                <a:solidFill>
                  <a:srgbClr val="0645AD"/>
                </a:solidFill>
                <a:hlinkClick r:id="rId5"/>
              </a:rPr>
              <a:t>Révélation</a:t>
            </a:r>
            <a:r>
              <a:t>. L'empirisme accompagna ainsi la naissance de la </a:t>
            </a:r>
            <a:r>
              <a:rPr u="sng">
                <a:solidFill>
                  <a:srgbClr val="0645AD"/>
                </a:solidFill>
                <a:hlinkClick r:id="rId6"/>
              </a:rPr>
              <a:t>science</a:t>
            </a:r>
            <a:r>
              <a:t> moderne, caractérisée par sa mathématisation et son utilisation massive de la </a:t>
            </a:r>
            <a:r>
              <a:rPr u="sng">
                <a:solidFill>
                  <a:srgbClr val="0645AD"/>
                </a:solidFill>
                <a:hlinkClick r:id="rId7"/>
              </a:rPr>
              <a:t>méthode expérimentale</a:t>
            </a:r>
            <a:r>
              <a:t>. L'apport de </a:t>
            </a:r>
            <a:r>
              <a:rPr u="sng">
                <a:solidFill>
                  <a:srgbClr val="0645AD"/>
                </a:solidFill>
                <a:hlinkClick r:id="rId8"/>
              </a:rPr>
              <a:t>Newton</a:t>
            </a:r>
            <a:r>
              <a:t> à la science s'inscrit dans ce contexte intellectuel empiriste.</a:t>
            </a:r>
          </a:p>
          <a:p>
            <a:pPr defTabSz="330200">
              <a:spcBef>
                <a:spcPts val="600"/>
              </a:spcBef>
              <a:defRPr sz="1300">
                <a:latin typeface="Helvetica"/>
                <a:ea typeface="Helvetica"/>
                <a:cs typeface="Helvetica"/>
                <a:sym typeface="Helvetica"/>
              </a:defRPr>
            </a:pPr>
            <a:endParaRPr/>
          </a:p>
          <a:p>
            <a:pPr defTabSz="330200">
              <a:spcBef>
                <a:spcPts val="600"/>
              </a:spcBef>
              <a:defRPr sz="1300">
                <a:latin typeface="Helvetica"/>
                <a:ea typeface="Helvetica"/>
                <a:cs typeface="Helvetica"/>
                <a:sym typeface="Helvetica"/>
              </a:defRPr>
            </a:pPr>
            <a:r>
              <a:t>L'</a:t>
            </a:r>
            <a:r>
              <a:rPr b="1"/>
              <a:t>empirisme</a:t>
            </a:r>
            <a:r>
              <a:t> désigne un ensemble de théories </a:t>
            </a:r>
            <a:r>
              <a:rPr u="sng">
                <a:solidFill>
                  <a:srgbClr val="0645AD"/>
                </a:solidFill>
                <a:hlinkClick r:id="rId9"/>
              </a:rPr>
              <a:t>philosophiques</a:t>
            </a:r>
            <a:r>
              <a:t> (avec des applications </a:t>
            </a:r>
            <a:r>
              <a:rPr u="sng">
                <a:solidFill>
                  <a:srgbClr val="0645AD"/>
                </a:solidFill>
                <a:hlinkClick r:id="rId4"/>
              </a:rPr>
              <a:t>logiques</a:t>
            </a:r>
            <a:r>
              <a:t>, </a:t>
            </a:r>
            <a:r>
              <a:rPr u="sng">
                <a:solidFill>
                  <a:srgbClr val="0645AD"/>
                </a:solidFill>
                <a:hlinkClick r:id="rId10"/>
              </a:rPr>
              <a:t>psychologiques</a:t>
            </a:r>
            <a:r>
              <a:t> ou </a:t>
            </a:r>
            <a:r>
              <a:rPr u="sng">
                <a:solidFill>
                  <a:srgbClr val="0645AD"/>
                </a:solidFill>
                <a:hlinkClick r:id="rId11"/>
              </a:rPr>
              <a:t>linguistiques</a:t>
            </a:r>
            <a:r>
              <a:t>) qui font de l'</a:t>
            </a:r>
            <a:r>
              <a:rPr u="sng">
                <a:solidFill>
                  <a:srgbClr val="0645AD"/>
                </a:solidFill>
                <a:hlinkClick r:id="rId12"/>
              </a:rPr>
              <a:t>expérience</a:t>
            </a:r>
            <a:r>
              <a:t> sensible l'origine de toute </a:t>
            </a:r>
            <a:r>
              <a:rPr u="sng">
                <a:solidFill>
                  <a:srgbClr val="0645AD"/>
                </a:solidFill>
                <a:hlinkClick r:id="rId13"/>
              </a:rPr>
              <a:t>connaissance</a:t>
            </a:r>
            <a:r>
              <a:t> valide et de tout plaisir </a:t>
            </a:r>
            <a:r>
              <a:rPr u="sng">
                <a:solidFill>
                  <a:srgbClr val="0645AD"/>
                </a:solidFill>
                <a:hlinkClick r:id="rId14"/>
              </a:rPr>
              <a:t>esthétique</a:t>
            </a:r>
            <a:r>
              <a:t>. L'empirisme s'oppose en particulier à l'</a:t>
            </a:r>
            <a:r>
              <a:rPr u="sng">
                <a:solidFill>
                  <a:srgbClr val="0645AD"/>
                </a:solidFill>
                <a:hlinkClick r:id="rId15"/>
              </a:rPr>
              <a:t>innéisme</a:t>
            </a:r>
            <a:r>
              <a:t> des idées et à l'idée d'une connaissance </a:t>
            </a:r>
            <a:r>
              <a:rPr i="1" u="sng">
                <a:solidFill>
                  <a:srgbClr val="0645AD"/>
                </a:solidFill>
                <a:hlinkClick r:id="rId16"/>
              </a:rPr>
              <a:t>a priori</a:t>
            </a:r>
            <a:r>
              <a:t>. Il va souvent de pair avec une théorie </a:t>
            </a:r>
            <a:r>
              <a:rPr u="sng">
                <a:solidFill>
                  <a:srgbClr val="0645AD"/>
                </a:solidFill>
                <a:hlinkClick r:id="rId17"/>
              </a:rPr>
              <a:t>associationniste</a:t>
            </a:r>
            <a:r>
              <a:t> des idées qui explique leur formation par la conjonction d'idées simples.</a:t>
            </a:r>
          </a:p>
          <a:p>
            <a:pPr defTabSz="330200">
              <a:defRPr sz="1200">
                <a:solidFill>
                  <a:srgbClr val="0645AD"/>
                </a:solidFill>
                <a:latin typeface="Helvetica"/>
                <a:ea typeface="Helvetica"/>
                <a:cs typeface="Helvetica"/>
                <a:sym typeface="Helvetica"/>
              </a:defRPr>
            </a:pPr>
            <a:endParaRPr sz="1100">
              <a:solidFill>
                <a:srgbClr val="000000"/>
              </a:solidFill>
            </a:endParaRPr>
          </a:p>
          <a:p>
            <a:pPr defTabSz="330200">
              <a:defRPr sz="1100">
                <a:solidFill>
                  <a:srgbClr val="0645AD"/>
                </a:solidFill>
                <a:latin typeface="Helvetica"/>
                <a:ea typeface="Helvetica"/>
                <a:cs typeface="Helvetica"/>
                <a:sym typeface="Helvetica"/>
              </a:defRPr>
            </a:pPr>
            <a:endParaRPr u="sng"/>
          </a:p>
          <a:p>
            <a:pPr defTabSz="330200">
              <a:defRPr sz="1100">
                <a:latin typeface="Helvetica"/>
                <a:ea typeface="Helvetica"/>
                <a:cs typeface="Helvetica"/>
                <a:sym typeface="Helvetica"/>
              </a:defRPr>
            </a:pPr>
            <a:r>
              <a:rPr u="sng">
                <a:solidFill>
                  <a:srgbClr val="0645AD"/>
                </a:solidFill>
                <a:hlinkClick r:id="rId18"/>
              </a:rPr>
              <a:t>Roger Bacon</a:t>
            </a:r>
            <a:r>
              <a:t>, philosophe </a:t>
            </a:r>
            <a:r>
              <a:rPr u="sng">
                <a:solidFill>
                  <a:srgbClr val="0645AD"/>
                </a:solidFill>
                <a:hlinkClick r:id="rId19"/>
              </a:rPr>
              <a:t>scolastique</a:t>
            </a:r>
            <a:r>
              <a:t>, précurseur de l'empirisme.</a:t>
            </a:r>
          </a:p>
          <a:p>
            <a:pPr defTabSz="330200">
              <a:spcBef>
                <a:spcPts val="600"/>
              </a:spcBef>
              <a:defRPr sz="1300">
                <a:latin typeface="Helvetica"/>
                <a:ea typeface="Helvetica"/>
                <a:cs typeface="Helvetica"/>
                <a:sym typeface="Helvetica"/>
              </a:defRPr>
            </a:pPr>
            <a:r>
              <a:t>Défendu principalement par les philosophes </a:t>
            </a:r>
            <a:r>
              <a:rPr u="sng">
                <a:solidFill>
                  <a:srgbClr val="0645AD"/>
                </a:solidFill>
                <a:hlinkClick r:id="rId20"/>
              </a:rPr>
              <a:t>Francis Bacon</a:t>
            </a:r>
            <a:r>
              <a:t>, </a:t>
            </a:r>
            <a:r>
              <a:rPr u="sng">
                <a:solidFill>
                  <a:srgbClr val="0645AD"/>
                </a:solidFill>
                <a:hlinkClick r:id="rId21"/>
              </a:rPr>
              <a:t>John Locke</a:t>
            </a:r>
            <a:r>
              <a:t>, </a:t>
            </a:r>
            <a:r>
              <a:rPr u="sng">
                <a:solidFill>
                  <a:srgbClr val="0645AD"/>
                </a:solidFill>
                <a:hlinkClick r:id="rId22"/>
              </a:rPr>
              <a:t>George Berkeley</a:t>
            </a:r>
            <a:r>
              <a:t>, </a:t>
            </a:r>
            <a:r>
              <a:rPr u="sng">
                <a:solidFill>
                  <a:srgbClr val="0645AD"/>
                </a:solidFill>
                <a:hlinkClick r:id="rId23"/>
              </a:rPr>
              <a:t>David Hume</a:t>
            </a:r>
            <a:r>
              <a:t> et d'autres après eux, l'empirisme considère que la connaissance se fonde sur l'accumulation d'observations et de faits mesurables, dont on peut extraire des lois générales par un </a:t>
            </a:r>
            <a:r>
              <a:rPr u="sng">
                <a:solidFill>
                  <a:srgbClr val="0645AD"/>
                </a:solidFill>
                <a:hlinkClick r:id="rId24"/>
              </a:rPr>
              <a:t>raisonnement inductif</a:t>
            </a:r>
            <a:r>
              <a:t>, allant par conséquent du concret à l'abstrait.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pPr>
              <a:defRPr sz="1400"/>
            </a:pPr>
            <a:r>
              <a:t>Le récits de voyage = une littérature qui séduit énormément.</a:t>
            </a:r>
          </a:p>
          <a:p>
            <a:pPr>
              <a:defRPr sz="1400"/>
            </a:pPr>
            <a:r>
              <a:t>Bougainville reçu à Tahiti: Le mythe du bon sauvage: relativisation des moeurs occidentaux. Naissance de l’anthropologie.</a:t>
            </a:r>
          </a:p>
          <a:p>
            <a:pPr>
              <a:defRPr sz="1400"/>
            </a:pPr>
            <a:endParaRPr/>
          </a:p>
          <a:p>
            <a:pPr defTabSz="457200">
              <a:spcBef>
                <a:spcPts val="600"/>
              </a:spcBef>
              <a:defRPr sz="1300">
                <a:latin typeface="Helvetica"/>
                <a:ea typeface="Helvetica"/>
                <a:cs typeface="Helvetica"/>
                <a:sym typeface="Helvetica"/>
              </a:defRPr>
            </a:pPr>
            <a:r>
              <a:rPr b="1"/>
              <a:t>Louis Antoine de Bougainville</a:t>
            </a:r>
            <a:r>
              <a:t>, né à </a:t>
            </a:r>
            <a:r>
              <a:rPr u="sng">
                <a:solidFill>
                  <a:srgbClr val="0645AD"/>
                </a:solidFill>
                <a:hlinkClick r:id="rId3"/>
              </a:rPr>
              <a:t>Paris</a:t>
            </a:r>
            <a:r>
              <a:t> le </a:t>
            </a:r>
            <a:r>
              <a:rPr u="sng">
                <a:solidFill>
                  <a:srgbClr val="0645AD"/>
                </a:solidFill>
                <a:hlinkClick r:id="rId4"/>
              </a:rPr>
              <a:t>12</a:t>
            </a:r>
            <a:r>
              <a:t> </a:t>
            </a:r>
            <a:r>
              <a:rPr u="sng">
                <a:solidFill>
                  <a:srgbClr val="0645AD"/>
                </a:solidFill>
                <a:hlinkClick r:id="rId5"/>
              </a:rPr>
              <a:t>novembre</a:t>
            </a:r>
            <a:r>
              <a:t> </a:t>
            </a:r>
            <a:r>
              <a:rPr u="sng">
                <a:solidFill>
                  <a:srgbClr val="0645AD"/>
                </a:solidFill>
                <a:hlinkClick r:id="rId6"/>
              </a:rPr>
              <a:t>1729</a:t>
            </a:r>
            <a:r>
              <a:t> et mort dans la même ville le </a:t>
            </a:r>
            <a:r>
              <a:rPr u="sng">
                <a:solidFill>
                  <a:srgbClr val="0645AD"/>
                </a:solidFill>
                <a:hlinkClick r:id="rId7"/>
              </a:rPr>
              <a:t>31</a:t>
            </a:r>
            <a:r>
              <a:t> </a:t>
            </a:r>
            <a:r>
              <a:rPr u="sng">
                <a:solidFill>
                  <a:srgbClr val="0645AD"/>
                </a:solidFill>
                <a:hlinkClick r:id="rId8"/>
              </a:rPr>
              <a:t>août</a:t>
            </a:r>
            <a:r>
              <a:t> </a:t>
            </a:r>
            <a:r>
              <a:rPr u="sng">
                <a:solidFill>
                  <a:srgbClr val="0645AD"/>
                </a:solidFill>
                <a:hlinkClick r:id="rId9"/>
              </a:rPr>
              <a:t>1811</a:t>
            </a:r>
            <a:r>
              <a:t>, est un </a:t>
            </a:r>
            <a:r>
              <a:rPr u="sng">
                <a:solidFill>
                  <a:srgbClr val="0645AD"/>
                </a:solidFill>
                <a:hlinkClick r:id="rId10"/>
              </a:rPr>
              <a:t>officier de marine</a:t>
            </a:r>
            <a:r>
              <a:t>, </a:t>
            </a:r>
            <a:r>
              <a:rPr u="sng">
                <a:solidFill>
                  <a:srgbClr val="0645AD"/>
                </a:solidFill>
                <a:hlinkClick r:id="rId11"/>
              </a:rPr>
              <a:t>navigateur</a:t>
            </a:r>
            <a:r>
              <a:t> et </a:t>
            </a:r>
            <a:r>
              <a:rPr u="sng">
                <a:solidFill>
                  <a:srgbClr val="0645AD"/>
                </a:solidFill>
                <a:hlinkClick r:id="rId12"/>
              </a:rPr>
              <a:t>explorateur</a:t>
            </a:r>
            <a:r>
              <a:t> </a:t>
            </a:r>
            <a:r>
              <a:rPr u="sng">
                <a:solidFill>
                  <a:srgbClr val="0645AD"/>
                </a:solidFill>
                <a:hlinkClick r:id="rId13"/>
              </a:rPr>
              <a:t>français</a:t>
            </a:r>
            <a:r>
              <a:t> des xviii</a:t>
            </a:r>
            <a:r>
              <a:rPr sz="1100" baseline="31999"/>
              <a:t>e</a:t>
            </a:r>
            <a:r>
              <a:t> et xix</a:t>
            </a:r>
            <a:r>
              <a:rPr sz="1100" baseline="31999"/>
              <a:t>e</a:t>
            </a:r>
            <a:r>
              <a:t> siècles.</a:t>
            </a:r>
          </a:p>
          <a:p>
            <a:pPr defTabSz="457200">
              <a:spcBef>
                <a:spcPts val="1200"/>
              </a:spcBef>
              <a:defRPr sz="1300">
                <a:latin typeface="Verdana"/>
                <a:ea typeface="Verdana"/>
                <a:cs typeface="Verdana"/>
                <a:sym typeface="Verdana"/>
              </a:defRPr>
            </a:pPr>
            <a:r>
              <a:t>Le comte Louis-Antoine de Bougainville prend le commandement d'une expédition autour du monde. Le départ est donné depuis Brest. Le gouvernement de Louis XV charge sa flotte, composée de deux frégates royales "La Boudeuse" et "l'Etoile", de restituer officiellement la colonie des îles Malouines (îles Falklands) au gouvernement espagnol. Le 6 avril 1768, il arrivera à Tahiti et procèdera à l'observation scientifique de la Polynésie dont il fait une description émerveillée. Il poursuit sa route par les Nouvelles-Hébrides, les atterrages nord de la Nouvelle-Guinée et les Moluques, fait escale à l’île de France (actuellement, l’île Maurice) et achève son périple à Saint-Malo le 16 mars 1769, après avoir doublé le cap de Bonne-Espérance. Son compte rendu de mission</a:t>
            </a:r>
            <a:br/>
            <a:r>
              <a:t>" Voyage autour du monde ", connaît un énorme succès et suscite un regain d’intérêt pour les bons sauvages et l’état de nature.</a:t>
            </a:r>
          </a:p>
          <a:p>
            <a:pPr defTabSz="457200">
              <a:spcBef>
                <a:spcPts val="1200"/>
              </a:spcBef>
              <a:defRPr sz="1300">
                <a:latin typeface="Verdana"/>
                <a:ea typeface="Verdana"/>
                <a:cs typeface="Verdana"/>
                <a:sym typeface="Verdana"/>
              </a:defRPr>
            </a:pPr>
            <a:endParaRPr/>
          </a:p>
          <a:p>
            <a:pPr defTabSz="457200">
              <a:spcBef>
                <a:spcPts val="1200"/>
              </a:spcBef>
              <a:defRPr sz="1300">
                <a:latin typeface="Verdana"/>
                <a:ea typeface="Verdana"/>
                <a:cs typeface="Verdana"/>
                <a:sym typeface="Verdana"/>
              </a:defRPr>
            </a:pPr>
            <a:r>
              <a:t>James COOK:</a:t>
            </a:r>
          </a:p>
          <a:p>
            <a:pPr defTabSz="457200">
              <a:spcBef>
                <a:spcPts val="600"/>
              </a:spcBef>
              <a:defRPr sz="1300">
                <a:latin typeface="Helvetica"/>
                <a:ea typeface="Helvetica"/>
                <a:cs typeface="Helvetica"/>
                <a:sym typeface="Helvetica"/>
              </a:defRPr>
            </a:pPr>
            <a:r>
              <a:rPr b="1"/>
              <a:t>James Cook</a:t>
            </a:r>
            <a:r>
              <a:t> était un navigateur, </a:t>
            </a:r>
            <a:r>
              <a:rPr u="sng">
                <a:solidFill>
                  <a:srgbClr val="0645AD"/>
                </a:solidFill>
                <a:hlinkClick r:id="rId14"/>
              </a:rPr>
              <a:t>explorateur</a:t>
            </a:r>
            <a:r>
              <a:t> et </a:t>
            </a:r>
            <a:r>
              <a:rPr u="sng">
                <a:solidFill>
                  <a:srgbClr val="0645AD"/>
                </a:solidFill>
                <a:hlinkClick r:id="rId15"/>
              </a:rPr>
              <a:t>cartographe</a:t>
            </a:r>
            <a:r>
              <a:t> </a:t>
            </a:r>
            <a:r>
              <a:rPr u="sng">
                <a:solidFill>
                  <a:srgbClr val="0645AD"/>
                </a:solidFill>
                <a:hlinkClick r:id="rId16"/>
              </a:rPr>
              <a:t>britannique</a:t>
            </a:r>
            <a:r>
              <a:t>, né le </a:t>
            </a:r>
            <a:r>
              <a:rPr u="sng">
                <a:solidFill>
                  <a:srgbClr val="0645AD"/>
                </a:solidFill>
                <a:hlinkClick r:id="rId17"/>
              </a:rPr>
              <a:t>7</a:t>
            </a:r>
            <a:r>
              <a:t> </a:t>
            </a:r>
            <a:r>
              <a:rPr u="sng">
                <a:solidFill>
                  <a:srgbClr val="0645AD"/>
                </a:solidFill>
                <a:hlinkClick r:id="rId5"/>
              </a:rPr>
              <a:t>novembre</a:t>
            </a:r>
            <a:r>
              <a:t> </a:t>
            </a:r>
            <a:r>
              <a:rPr u="sng">
                <a:solidFill>
                  <a:srgbClr val="0645AD"/>
                </a:solidFill>
                <a:hlinkClick r:id="rId18"/>
              </a:rPr>
              <a:t>1728</a:t>
            </a:r>
            <a:r>
              <a:t> (</a:t>
            </a:r>
            <a:r>
              <a:rPr u="sng">
                <a:solidFill>
                  <a:srgbClr val="0645AD"/>
                </a:solidFill>
                <a:hlinkClick r:id="rId19"/>
              </a:rPr>
              <a:t>27</a:t>
            </a:r>
            <a:r>
              <a:t> </a:t>
            </a:r>
            <a:r>
              <a:rPr u="sng">
                <a:solidFill>
                  <a:srgbClr val="0645AD"/>
                </a:solidFill>
                <a:hlinkClick r:id="rId20"/>
              </a:rPr>
              <a:t>octobre</a:t>
            </a:r>
            <a:r>
              <a:t> </a:t>
            </a:r>
            <a:r>
              <a:rPr u="sng">
                <a:solidFill>
                  <a:srgbClr val="0645AD"/>
                </a:solidFill>
                <a:hlinkClick r:id="rId18"/>
              </a:rPr>
              <a:t>1728</a:t>
            </a:r>
            <a:r>
              <a:t> selon le </a:t>
            </a:r>
            <a:r>
              <a:rPr u="sng">
                <a:solidFill>
                  <a:srgbClr val="0645AD"/>
                </a:solidFill>
                <a:hlinkClick r:id="rId21"/>
              </a:rPr>
              <a:t>calendrier grégorien</a:t>
            </a:r>
            <a:r>
              <a:t>) à Marton (</a:t>
            </a:r>
            <a:r>
              <a:rPr u="sng">
                <a:solidFill>
                  <a:srgbClr val="0645AD"/>
                </a:solidFill>
                <a:hlinkClick r:id="rId22"/>
              </a:rPr>
              <a:t>Middlesbrough</a:t>
            </a:r>
            <a:r>
              <a:t>) et mort le </a:t>
            </a:r>
            <a:r>
              <a:rPr u="sng">
                <a:solidFill>
                  <a:srgbClr val="0645AD"/>
                </a:solidFill>
                <a:hlinkClick r:id="rId23"/>
              </a:rPr>
              <a:t>14</a:t>
            </a:r>
            <a:r>
              <a:t> </a:t>
            </a:r>
            <a:r>
              <a:rPr u="sng">
                <a:solidFill>
                  <a:srgbClr val="0645AD"/>
                </a:solidFill>
                <a:hlinkClick r:id="rId24"/>
              </a:rPr>
              <a:t>février</a:t>
            </a:r>
            <a:r>
              <a:t> </a:t>
            </a:r>
            <a:r>
              <a:rPr u="sng">
                <a:solidFill>
                  <a:srgbClr val="0645AD"/>
                </a:solidFill>
                <a:hlinkClick r:id="rId25"/>
              </a:rPr>
              <a:t>1779</a:t>
            </a:r>
            <a:r>
              <a:t> à </a:t>
            </a:r>
            <a:r>
              <a:rPr u="sng">
                <a:solidFill>
                  <a:srgbClr val="0645AD"/>
                </a:solidFill>
                <a:hlinkClick r:id="rId26"/>
              </a:rPr>
              <a:t>Hawaï</a:t>
            </a:r>
            <a:r>
              <a:t>.</a:t>
            </a:r>
          </a:p>
          <a:p>
            <a:pPr defTabSz="457200">
              <a:spcBef>
                <a:spcPts val="600"/>
              </a:spcBef>
              <a:defRPr sz="1300">
                <a:latin typeface="Helvetica"/>
                <a:ea typeface="Helvetica"/>
                <a:cs typeface="Helvetica"/>
                <a:sym typeface="Helvetica"/>
              </a:defRPr>
            </a:pPr>
            <a:r>
              <a:t>Accédant au grade de </a:t>
            </a:r>
            <a:r>
              <a:rPr u="sng">
                <a:solidFill>
                  <a:srgbClr val="0645AD"/>
                </a:solidFill>
                <a:hlinkClick r:id="rId27"/>
              </a:rPr>
              <a:t>capitaine</a:t>
            </a:r>
            <a:r>
              <a:t> de la </a:t>
            </a:r>
            <a:r>
              <a:rPr u="sng">
                <a:solidFill>
                  <a:srgbClr val="0645AD"/>
                </a:solidFill>
                <a:hlinkClick r:id="rId28"/>
              </a:rPr>
              <a:t>Royal Navy</a:t>
            </a:r>
            <a:r>
              <a:t>, il fit trois voyages dans l’</a:t>
            </a:r>
            <a:r>
              <a:rPr u="sng">
                <a:solidFill>
                  <a:srgbClr val="0645AD"/>
                </a:solidFill>
                <a:hlinkClick r:id="rId29"/>
              </a:rPr>
              <a:t>océan Pacifique</a:t>
            </a:r>
            <a:r>
              <a:t> à l’occasion desquels il fut le premier </a:t>
            </a:r>
            <a:r>
              <a:rPr u="sng">
                <a:solidFill>
                  <a:srgbClr val="0645AD"/>
                </a:solidFill>
                <a:hlinkClick r:id="rId30"/>
              </a:rPr>
              <a:t>Européen</a:t>
            </a:r>
            <a:r>
              <a:t> à débarquer sur la côte Est de l’</a:t>
            </a:r>
            <a:r>
              <a:rPr u="sng">
                <a:solidFill>
                  <a:srgbClr val="0645AD"/>
                </a:solidFill>
                <a:hlinkClick r:id="rId31"/>
              </a:rPr>
              <a:t>Australie</a:t>
            </a:r>
            <a:r>
              <a:t>, en </a:t>
            </a:r>
            <a:r>
              <a:rPr u="sng">
                <a:solidFill>
                  <a:srgbClr val="0645AD"/>
                </a:solidFill>
                <a:hlinkClick r:id="rId32"/>
              </a:rPr>
              <a:t>Nouvelle-Calédonie</a:t>
            </a:r>
            <a:r>
              <a:t>, aux </a:t>
            </a:r>
            <a:r>
              <a:rPr u="sng">
                <a:solidFill>
                  <a:srgbClr val="0645AD"/>
                </a:solidFill>
                <a:hlinkClick r:id="rId33"/>
              </a:rPr>
              <a:t>îles Sandwich du Sud</a:t>
            </a:r>
            <a:r>
              <a:t> et à </a:t>
            </a:r>
            <a:r>
              <a:rPr u="sng">
                <a:solidFill>
                  <a:srgbClr val="0645AD"/>
                </a:solidFill>
                <a:hlinkClick r:id="rId26"/>
              </a:rPr>
              <a:t>Hawaï</a:t>
            </a:r>
            <a:r>
              <a:t>. Il fut également le premier navigateur à faire le tour de l'Antarctique et à cartographier </a:t>
            </a:r>
            <a:r>
              <a:rPr u="sng">
                <a:solidFill>
                  <a:srgbClr val="0645AD"/>
                </a:solidFill>
                <a:hlinkClick r:id="rId34"/>
              </a:rPr>
              <a:t>Terre-Neuve</a:t>
            </a:r>
            <a:r>
              <a:t> et la </a:t>
            </a:r>
            <a:r>
              <a:rPr u="sng">
                <a:solidFill>
                  <a:srgbClr val="0645AD"/>
                </a:solidFill>
                <a:hlinkClick r:id="rId35"/>
              </a:rPr>
              <a:t>Nouvelle-Zélande</a:t>
            </a:r>
            <a: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noRot="1" noChangeAspect="1"/>
          </p:cNvSpPr>
          <p:nvPr>
            <p:ph type="sldImg"/>
          </p:nvPr>
        </p:nvSpPr>
        <p:spPr>
          <a:prstGeom prst="rect">
            <a:avLst/>
          </a:prstGeom>
        </p:spPr>
        <p:txBody>
          <a:bodyPr/>
          <a:lstStyle/>
          <a:p>
            <a:endParaRPr/>
          </a:p>
        </p:txBody>
      </p:sp>
      <p:sp>
        <p:nvSpPr>
          <p:cNvPr id="337" name="Shape 337"/>
          <p:cNvSpPr>
            <a:spLocks noGrp="1"/>
          </p:cNvSpPr>
          <p:nvPr>
            <p:ph type="body" sz="quarter" idx="1"/>
          </p:nvPr>
        </p:nvSpPr>
        <p:spPr>
          <a:prstGeom prst="rect">
            <a:avLst/>
          </a:prstGeom>
        </p:spPr>
        <p:txBody>
          <a:bodyPr/>
          <a:lstStyle/>
          <a:p>
            <a:pPr>
              <a:defRPr sz="1400"/>
            </a:pPr>
            <a:r>
              <a:t>Le récits de voyage = une littérature qui séduit énormément.</a:t>
            </a:r>
          </a:p>
          <a:p>
            <a:pPr>
              <a:defRPr sz="1400"/>
            </a:pPr>
            <a:r>
              <a:t>Bougainville reçu à Tahiti: Le mythe du bon sauvage: relativisation des moeurs occidentaux. Naissance de l’anthropologie.</a:t>
            </a:r>
          </a:p>
          <a:p>
            <a:pPr>
              <a:defRPr sz="1400"/>
            </a:pPr>
            <a:endParaRPr/>
          </a:p>
          <a:p>
            <a:pPr defTabSz="457200">
              <a:spcBef>
                <a:spcPts val="600"/>
              </a:spcBef>
              <a:defRPr sz="1300">
                <a:latin typeface="Helvetica"/>
                <a:ea typeface="Helvetica"/>
                <a:cs typeface="Helvetica"/>
                <a:sym typeface="Helvetica"/>
              </a:defRPr>
            </a:pPr>
            <a:r>
              <a:rPr b="1"/>
              <a:t>Louis Antoine de Bougainville</a:t>
            </a:r>
            <a:r>
              <a:t>, né à </a:t>
            </a:r>
            <a:r>
              <a:rPr u="sng">
                <a:solidFill>
                  <a:srgbClr val="0645AD"/>
                </a:solidFill>
                <a:hlinkClick r:id="rId3"/>
              </a:rPr>
              <a:t>Paris</a:t>
            </a:r>
            <a:r>
              <a:t> le </a:t>
            </a:r>
            <a:r>
              <a:rPr u="sng">
                <a:solidFill>
                  <a:srgbClr val="0645AD"/>
                </a:solidFill>
                <a:hlinkClick r:id="rId4"/>
              </a:rPr>
              <a:t>12</a:t>
            </a:r>
            <a:r>
              <a:t> </a:t>
            </a:r>
            <a:r>
              <a:rPr u="sng">
                <a:solidFill>
                  <a:srgbClr val="0645AD"/>
                </a:solidFill>
                <a:hlinkClick r:id="rId5"/>
              </a:rPr>
              <a:t>novembre</a:t>
            </a:r>
            <a:r>
              <a:t> </a:t>
            </a:r>
            <a:r>
              <a:rPr u="sng">
                <a:solidFill>
                  <a:srgbClr val="0645AD"/>
                </a:solidFill>
                <a:hlinkClick r:id="rId6"/>
              </a:rPr>
              <a:t>1729</a:t>
            </a:r>
            <a:r>
              <a:t> et mort dans la même ville le </a:t>
            </a:r>
            <a:r>
              <a:rPr u="sng">
                <a:solidFill>
                  <a:srgbClr val="0645AD"/>
                </a:solidFill>
                <a:hlinkClick r:id="rId7"/>
              </a:rPr>
              <a:t>31</a:t>
            </a:r>
            <a:r>
              <a:t> </a:t>
            </a:r>
            <a:r>
              <a:rPr u="sng">
                <a:solidFill>
                  <a:srgbClr val="0645AD"/>
                </a:solidFill>
                <a:hlinkClick r:id="rId8"/>
              </a:rPr>
              <a:t>août</a:t>
            </a:r>
            <a:r>
              <a:t> </a:t>
            </a:r>
            <a:r>
              <a:rPr u="sng">
                <a:solidFill>
                  <a:srgbClr val="0645AD"/>
                </a:solidFill>
                <a:hlinkClick r:id="rId9"/>
              </a:rPr>
              <a:t>1811</a:t>
            </a:r>
            <a:r>
              <a:t>, est un </a:t>
            </a:r>
            <a:r>
              <a:rPr u="sng">
                <a:solidFill>
                  <a:srgbClr val="0645AD"/>
                </a:solidFill>
                <a:hlinkClick r:id="rId10"/>
              </a:rPr>
              <a:t>officier de marine</a:t>
            </a:r>
            <a:r>
              <a:t>, </a:t>
            </a:r>
            <a:r>
              <a:rPr u="sng">
                <a:solidFill>
                  <a:srgbClr val="0645AD"/>
                </a:solidFill>
                <a:hlinkClick r:id="rId11"/>
              </a:rPr>
              <a:t>navigateur</a:t>
            </a:r>
            <a:r>
              <a:t> et </a:t>
            </a:r>
            <a:r>
              <a:rPr u="sng">
                <a:solidFill>
                  <a:srgbClr val="0645AD"/>
                </a:solidFill>
                <a:hlinkClick r:id="rId12"/>
              </a:rPr>
              <a:t>explorateur</a:t>
            </a:r>
            <a:r>
              <a:t> </a:t>
            </a:r>
            <a:r>
              <a:rPr u="sng">
                <a:solidFill>
                  <a:srgbClr val="0645AD"/>
                </a:solidFill>
                <a:hlinkClick r:id="rId13"/>
              </a:rPr>
              <a:t>français</a:t>
            </a:r>
            <a:r>
              <a:t> des xviii</a:t>
            </a:r>
            <a:r>
              <a:rPr sz="1100" baseline="31999"/>
              <a:t>e</a:t>
            </a:r>
            <a:r>
              <a:t> et xix</a:t>
            </a:r>
            <a:r>
              <a:rPr sz="1100" baseline="31999"/>
              <a:t>e</a:t>
            </a:r>
            <a:r>
              <a:t> siècles.</a:t>
            </a:r>
          </a:p>
          <a:p>
            <a:pPr defTabSz="457200">
              <a:spcBef>
                <a:spcPts val="1200"/>
              </a:spcBef>
              <a:defRPr sz="1300">
                <a:latin typeface="Verdana"/>
                <a:ea typeface="Verdana"/>
                <a:cs typeface="Verdana"/>
                <a:sym typeface="Verdana"/>
              </a:defRPr>
            </a:pPr>
            <a:r>
              <a:t>Le comte Louis-Antoine de Bougainville prend le commandement d'une expédition autour du monde. Le départ est donné depuis Brest. Le gouvernement de Louis XV charge sa flotte, composée de deux frégates royales "La Boudeuse" et "l'Etoile", de restituer officiellement la colonie des îles Malouines (îles Falklands) au gouvernement espagnol. Le 6 avril 1768, il arrivera à Tahiti et procèdera à l'observation scientifique de la Polynésie dont il fait une description émerveillée. Il poursuit sa route par les Nouvelles-Hébrides, les atterrages nord de la Nouvelle-Guinée et les Moluques, fait escale à l’île de France (actuellement, l’île Maurice) et achève son périple à Saint-Malo le 16 mars 1769, après avoir doublé le cap de Bonne-Espérance. Son compte rendu de mission</a:t>
            </a:r>
            <a:br/>
            <a:r>
              <a:t>" Voyage autour du monde ", connaît un énorme succès et suscite un regain d’intérêt pour les bons sauvages et l’état de nature.</a:t>
            </a:r>
          </a:p>
          <a:p>
            <a:pPr defTabSz="457200">
              <a:spcBef>
                <a:spcPts val="1200"/>
              </a:spcBef>
              <a:defRPr sz="1300">
                <a:latin typeface="Verdana"/>
                <a:ea typeface="Verdana"/>
                <a:cs typeface="Verdana"/>
                <a:sym typeface="Verdana"/>
              </a:defRPr>
            </a:pPr>
            <a:endParaRPr/>
          </a:p>
          <a:p>
            <a:pPr defTabSz="457200">
              <a:spcBef>
                <a:spcPts val="1200"/>
              </a:spcBef>
              <a:defRPr sz="1300">
                <a:latin typeface="Verdana"/>
                <a:ea typeface="Verdana"/>
                <a:cs typeface="Verdana"/>
                <a:sym typeface="Verdana"/>
              </a:defRPr>
            </a:pPr>
            <a:r>
              <a:t>James COOK:</a:t>
            </a:r>
          </a:p>
          <a:p>
            <a:pPr defTabSz="457200">
              <a:spcBef>
                <a:spcPts val="600"/>
              </a:spcBef>
              <a:defRPr sz="1300">
                <a:latin typeface="Helvetica"/>
                <a:ea typeface="Helvetica"/>
                <a:cs typeface="Helvetica"/>
                <a:sym typeface="Helvetica"/>
              </a:defRPr>
            </a:pPr>
            <a:r>
              <a:rPr b="1"/>
              <a:t>James Cook</a:t>
            </a:r>
            <a:r>
              <a:t> était un navigateur, </a:t>
            </a:r>
            <a:r>
              <a:rPr u="sng">
                <a:solidFill>
                  <a:srgbClr val="0645AD"/>
                </a:solidFill>
                <a:hlinkClick r:id="rId14"/>
              </a:rPr>
              <a:t>explorateur</a:t>
            </a:r>
            <a:r>
              <a:t> et </a:t>
            </a:r>
            <a:r>
              <a:rPr u="sng">
                <a:solidFill>
                  <a:srgbClr val="0645AD"/>
                </a:solidFill>
                <a:hlinkClick r:id="rId15"/>
              </a:rPr>
              <a:t>cartographe</a:t>
            </a:r>
            <a:r>
              <a:t> </a:t>
            </a:r>
            <a:r>
              <a:rPr u="sng">
                <a:solidFill>
                  <a:srgbClr val="0645AD"/>
                </a:solidFill>
                <a:hlinkClick r:id="rId16"/>
              </a:rPr>
              <a:t>britannique</a:t>
            </a:r>
            <a:r>
              <a:t>, né le </a:t>
            </a:r>
            <a:r>
              <a:rPr u="sng">
                <a:solidFill>
                  <a:srgbClr val="0645AD"/>
                </a:solidFill>
                <a:hlinkClick r:id="rId17"/>
              </a:rPr>
              <a:t>7</a:t>
            </a:r>
            <a:r>
              <a:t> </a:t>
            </a:r>
            <a:r>
              <a:rPr u="sng">
                <a:solidFill>
                  <a:srgbClr val="0645AD"/>
                </a:solidFill>
                <a:hlinkClick r:id="rId5"/>
              </a:rPr>
              <a:t>novembre</a:t>
            </a:r>
            <a:r>
              <a:t> </a:t>
            </a:r>
            <a:r>
              <a:rPr u="sng">
                <a:solidFill>
                  <a:srgbClr val="0645AD"/>
                </a:solidFill>
                <a:hlinkClick r:id="rId18"/>
              </a:rPr>
              <a:t>1728</a:t>
            </a:r>
            <a:r>
              <a:t> (</a:t>
            </a:r>
            <a:r>
              <a:rPr u="sng">
                <a:solidFill>
                  <a:srgbClr val="0645AD"/>
                </a:solidFill>
                <a:hlinkClick r:id="rId19"/>
              </a:rPr>
              <a:t>27</a:t>
            </a:r>
            <a:r>
              <a:t> </a:t>
            </a:r>
            <a:r>
              <a:rPr u="sng">
                <a:solidFill>
                  <a:srgbClr val="0645AD"/>
                </a:solidFill>
                <a:hlinkClick r:id="rId20"/>
              </a:rPr>
              <a:t>octobre</a:t>
            </a:r>
            <a:r>
              <a:t> </a:t>
            </a:r>
            <a:r>
              <a:rPr u="sng">
                <a:solidFill>
                  <a:srgbClr val="0645AD"/>
                </a:solidFill>
                <a:hlinkClick r:id="rId18"/>
              </a:rPr>
              <a:t>1728</a:t>
            </a:r>
            <a:r>
              <a:t> selon le </a:t>
            </a:r>
            <a:r>
              <a:rPr u="sng">
                <a:solidFill>
                  <a:srgbClr val="0645AD"/>
                </a:solidFill>
                <a:hlinkClick r:id="rId21"/>
              </a:rPr>
              <a:t>calendrier grégorien</a:t>
            </a:r>
            <a:r>
              <a:t>) à Marton (</a:t>
            </a:r>
            <a:r>
              <a:rPr u="sng">
                <a:solidFill>
                  <a:srgbClr val="0645AD"/>
                </a:solidFill>
                <a:hlinkClick r:id="rId22"/>
              </a:rPr>
              <a:t>Middlesbrough</a:t>
            </a:r>
            <a:r>
              <a:t>) et mort le </a:t>
            </a:r>
            <a:r>
              <a:rPr u="sng">
                <a:solidFill>
                  <a:srgbClr val="0645AD"/>
                </a:solidFill>
                <a:hlinkClick r:id="rId23"/>
              </a:rPr>
              <a:t>14</a:t>
            </a:r>
            <a:r>
              <a:t> </a:t>
            </a:r>
            <a:r>
              <a:rPr u="sng">
                <a:solidFill>
                  <a:srgbClr val="0645AD"/>
                </a:solidFill>
                <a:hlinkClick r:id="rId24"/>
              </a:rPr>
              <a:t>février</a:t>
            </a:r>
            <a:r>
              <a:t> </a:t>
            </a:r>
            <a:r>
              <a:rPr u="sng">
                <a:solidFill>
                  <a:srgbClr val="0645AD"/>
                </a:solidFill>
                <a:hlinkClick r:id="rId25"/>
              </a:rPr>
              <a:t>1779</a:t>
            </a:r>
            <a:r>
              <a:t> à </a:t>
            </a:r>
            <a:r>
              <a:rPr u="sng">
                <a:solidFill>
                  <a:srgbClr val="0645AD"/>
                </a:solidFill>
                <a:hlinkClick r:id="rId26"/>
              </a:rPr>
              <a:t>Hawaï</a:t>
            </a:r>
            <a:r>
              <a:t>.</a:t>
            </a:r>
          </a:p>
          <a:p>
            <a:pPr defTabSz="457200">
              <a:spcBef>
                <a:spcPts val="600"/>
              </a:spcBef>
              <a:defRPr sz="1300">
                <a:latin typeface="Helvetica"/>
                <a:ea typeface="Helvetica"/>
                <a:cs typeface="Helvetica"/>
                <a:sym typeface="Helvetica"/>
              </a:defRPr>
            </a:pPr>
            <a:r>
              <a:t>Accédant au grade de </a:t>
            </a:r>
            <a:r>
              <a:rPr u="sng">
                <a:solidFill>
                  <a:srgbClr val="0645AD"/>
                </a:solidFill>
                <a:hlinkClick r:id="rId27"/>
              </a:rPr>
              <a:t>capitaine</a:t>
            </a:r>
            <a:r>
              <a:t> de la </a:t>
            </a:r>
            <a:r>
              <a:rPr u="sng">
                <a:solidFill>
                  <a:srgbClr val="0645AD"/>
                </a:solidFill>
                <a:hlinkClick r:id="rId28"/>
              </a:rPr>
              <a:t>Royal Navy</a:t>
            </a:r>
            <a:r>
              <a:t>, il fit trois voyages dans l’</a:t>
            </a:r>
            <a:r>
              <a:rPr u="sng">
                <a:solidFill>
                  <a:srgbClr val="0645AD"/>
                </a:solidFill>
                <a:hlinkClick r:id="rId29"/>
              </a:rPr>
              <a:t>océan Pacifique</a:t>
            </a:r>
            <a:r>
              <a:t> à l’occasion desquels il fut le premier </a:t>
            </a:r>
            <a:r>
              <a:rPr u="sng">
                <a:solidFill>
                  <a:srgbClr val="0645AD"/>
                </a:solidFill>
                <a:hlinkClick r:id="rId30"/>
              </a:rPr>
              <a:t>Européen</a:t>
            </a:r>
            <a:r>
              <a:t> à débarquer sur la côte Est de l’</a:t>
            </a:r>
            <a:r>
              <a:rPr u="sng">
                <a:solidFill>
                  <a:srgbClr val="0645AD"/>
                </a:solidFill>
                <a:hlinkClick r:id="rId31"/>
              </a:rPr>
              <a:t>Australie</a:t>
            </a:r>
            <a:r>
              <a:t>, en </a:t>
            </a:r>
            <a:r>
              <a:rPr u="sng">
                <a:solidFill>
                  <a:srgbClr val="0645AD"/>
                </a:solidFill>
                <a:hlinkClick r:id="rId32"/>
              </a:rPr>
              <a:t>Nouvelle-Calédonie</a:t>
            </a:r>
            <a:r>
              <a:t>, aux </a:t>
            </a:r>
            <a:r>
              <a:rPr u="sng">
                <a:solidFill>
                  <a:srgbClr val="0645AD"/>
                </a:solidFill>
                <a:hlinkClick r:id="rId33"/>
              </a:rPr>
              <a:t>îles Sandwich du Sud</a:t>
            </a:r>
            <a:r>
              <a:t> et à </a:t>
            </a:r>
            <a:r>
              <a:rPr u="sng">
                <a:solidFill>
                  <a:srgbClr val="0645AD"/>
                </a:solidFill>
                <a:hlinkClick r:id="rId26"/>
              </a:rPr>
              <a:t>Hawaï</a:t>
            </a:r>
            <a:r>
              <a:t>. Il fut également le premier navigateur à faire le tour de l'Antarctique et à cartographier </a:t>
            </a:r>
            <a:r>
              <a:rPr u="sng">
                <a:solidFill>
                  <a:srgbClr val="0645AD"/>
                </a:solidFill>
                <a:hlinkClick r:id="rId34"/>
              </a:rPr>
              <a:t>Terre-Neuve</a:t>
            </a:r>
            <a:r>
              <a:t> et la </a:t>
            </a:r>
            <a:r>
              <a:rPr u="sng">
                <a:solidFill>
                  <a:srgbClr val="0645AD"/>
                </a:solidFill>
                <a:hlinkClick r:id="rId35"/>
              </a:rPr>
              <a:t>Nouvelle-Zélande</a:t>
            </a:r>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Philippe d’Orléans, né le 2 août 1674 à Saint-Cloud et mort le 2 décembre 1723 à Versailles. Petit-fils de Louis XIII et fils de Philippe d'Orléans, duc d’Orléans, dit Monsieur, il est duc de Chartres puis duc d'Orléans (1701), duc de Valois, duc de Nemours et duc de Montpensier. Régent du royaume de France pendant la minorité de Louis XV, il est couramment désigné comme le Régent ; son gouvernement, de 1715 à 1723, est appelé la Régence.</a:t>
            </a:r>
          </a:p>
          <a:p>
            <a:endParaRPr/>
          </a:p>
          <a:p>
            <a:r>
              <a:t>La Régence, dans l’histoire du royaume de France, fait particulièrement référence à la période de régence instaurée à la mort de Louis XIV (1er septembre 1715) à cause du trop jeune âge de son héritier désigné : Louis XV, qui n’a que 5 ans et 9 mois. Cette période est remarquable par son progressisme, mais la crédibilité de l’État est affaiblie. La Régence se termine officiellement à la majorité de Louis XV (13 ans et 1 jour) en février 1723, mais une « régence politique » se poursuit.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rPr b="1"/>
              <a:t>Adam Smith</a:t>
            </a:r>
            <a:r>
              <a:t> (</a:t>
            </a:r>
            <a:r>
              <a:rPr u="sng">
                <a:solidFill>
                  <a:srgbClr val="0645AD"/>
                </a:solidFill>
                <a:hlinkClick r:id="rId3"/>
              </a:rPr>
              <a:t>5</a:t>
            </a:r>
            <a:r>
              <a:t> </a:t>
            </a:r>
            <a:r>
              <a:rPr u="sng">
                <a:solidFill>
                  <a:srgbClr val="0645AD"/>
                </a:solidFill>
                <a:hlinkClick r:id="rId4"/>
              </a:rPr>
              <a:t>juin</a:t>
            </a:r>
            <a:r>
              <a:t> </a:t>
            </a:r>
            <a:r>
              <a:rPr u="sng">
                <a:solidFill>
                  <a:srgbClr val="0645AD"/>
                </a:solidFill>
                <a:hlinkClick r:id="rId5"/>
              </a:rPr>
              <a:t>1723</a:t>
            </a:r>
            <a:r>
              <a:t> - </a:t>
            </a:r>
            <a:r>
              <a:rPr u="sng">
                <a:solidFill>
                  <a:srgbClr val="0645AD"/>
                </a:solidFill>
                <a:hlinkClick r:id="rId6"/>
              </a:rPr>
              <a:t>17</a:t>
            </a:r>
            <a:r>
              <a:t> </a:t>
            </a:r>
            <a:r>
              <a:rPr u="sng">
                <a:solidFill>
                  <a:srgbClr val="0645AD"/>
                </a:solidFill>
                <a:hlinkClick r:id="rId7"/>
              </a:rPr>
              <a:t>juillet</a:t>
            </a:r>
            <a:r>
              <a:t> </a:t>
            </a:r>
            <a:r>
              <a:rPr u="sng">
                <a:solidFill>
                  <a:srgbClr val="0645AD"/>
                </a:solidFill>
                <a:hlinkClick r:id="rId8"/>
              </a:rPr>
              <a:t>1790</a:t>
            </a:r>
            <a:r>
              <a:t>) est un </a:t>
            </a:r>
            <a:r>
              <a:rPr u="sng">
                <a:solidFill>
                  <a:srgbClr val="0645AD"/>
                </a:solidFill>
                <a:hlinkClick r:id="rId9"/>
              </a:rPr>
              <a:t>philosophe</a:t>
            </a:r>
            <a:r>
              <a:t> et </a:t>
            </a:r>
            <a:r>
              <a:rPr u="sng">
                <a:solidFill>
                  <a:srgbClr val="0645AD"/>
                </a:solidFill>
                <a:hlinkClick r:id="rId10"/>
              </a:rPr>
              <a:t>économiste</a:t>
            </a:r>
            <a:r>
              <a:t> </a:t>
            </a:r>
            <a:r>
              <a:rPr u="sng">
                <a:solidFill>
                  <a:srgbClr val="0645AD"/>
                </a:solidFill>
                <a:hlinkClick r:id="rId11"/>
              </a:rPr>
              <a:t>écossais</a:t>
            </a:r>
            <a:r>
              <a:t> des </a:t>
            </a:r>
            <a:r>
              <a:rPr u="sng">
                <a:solidFill>
                  <a:srgbClr val="0645AD"/>
                </a:solidFill>
                <a:hlinkClick r:id="rId12"/>
              </a:rPr>
              <a:t>Lumières</a:t>
            </a:r>
            <a:r>
              <a:t>. Il reste dans l’histoire comme le père de la </a:t>
            </a:r>
            <a:r>
              <a:rPr u="sng">
                <a:solidFill>
                  <a:srgbClr val="0645AD"/>
                </a:solidFill>
                <a:hlinkClick r:id="rId13"/>
              </a:rPr>
              <a:t>science économique</a:t>
            </a:r>
            <a:r>
              <a:t> moderne, dont l'œuvre principale, les </a:t>
            </a:r>
            <a:r>
              <a:rPr i="1" u="sng">
                <a:solidFill>
                  <a:srgbClr val="0645AD"/>
                </a:solidFill>
                <a:hlinkClick r:id="rId14"/>
              </a:rPr>
              <a:t>Recherches sur la nature et les causes de la richesse des nations</a:t>
            </a:r>
            <a:r>
              <a:t>, est un des textes fondateurs du </a:t>
            </a:r>
            <a:r>
              <a:rPr u="sng">
                <a:solidFill>
                  <a:srgbClr val="0645AD"/>
                </a:solidFill>
                <a:hlinkClick r:id="rId15"/>
              </a:rPr>
              <a:t>libéralisme économique</a:t>
            </a:r>
            <a:r>
              <a:t>. Professeur de </a:t>
            </a:r>
            <a:r>
              <a:rPr u="sng">
                <a:solidFill>
                  <a:srgbClr val="0645AD"/>
                </a:solidFill>
                <a:hlinkClick r:id="rId16"/>
              </a:rPr>
              <a:t>philosophie morale</a:t>
            </a:r>
            <a:r>
              <a:t> à l’université de </a:t>
            </a:r>
            <a:r>
              <a:rPr u="sng">
                <a:solidFill>
                  <a:srgbClr val="0645AD"/>
                </a:solidFill>
                <a:hlinkClick r:id="rId17"/>
              </a:rPr>
              <a:t>Glasgow</a:t>
            </a:r>
            <a:r>
              <a:t>, il consacre dix années de sa vie à ce texte qui inspire les grands économistes suivants, ceux que </a:t>
            </a:r>
            <a:r>
              <a:rPr u="sng">
                <a:solidFill>
                  <a:srgbClr val="0645AD"/>
                </a:solidFill>
                <a:hlinkClick r:id="rId18"/>
              </a:rPr>
              <a:t>Karl Marx</a:t>
            </a:r>
            <a:r>
              <a:t> appellera les « </a:t>
            </a:r>
            <a:r>
              <a:rPr u="sng">
                <a:solidFill>
                  <a:srgbClr val="0645AD"/>
                </a:solidFill>
                <a:hlinkClick r:id="rId19"/>
              </a:rPr>
              <a:t>classiques</a:t>
            </a:r>
            <a:r>
              <a:t> » et qui poseront les grands principes du libéralisme économique.</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Restreindre voire supprimer la gestion étatique du marché.</a:t>
            </a:r>
          </a:p>
          <a:p>
            <a:pPr defTabSz="457200">
              <a:spcBef>
                <a:spcPts val="600"/>
              </a:spcBef>
              <a:defRPr sz="1300">
                <a:latin typeface="Helvetica"/>
                <a:ea typeface="Helvetica"/>
                <a:cs typeface="Helvetica"/>
                <a:sym typeface="Helvetica"/>
              </a:defRPr>
            </a:pPr>
            <a:r>
              <a:t>Libre choix de son métier, de ce qu’on produit, d’entreprendre.</a:t>
            </a:r>
          </a:p>
          <a:p>
            <a:pPr defTabSz="457200">
              <a:spcBef>
                <a:spcPts val="600"/>
              </a:spcBef>
              <a:defRPr sz="1300">
                <a:latin typeface="Helvetica"/>
                <a:ea typeface="Helvetica"/>
                <a:cs typeface="Helvetica"/>
                <a:sym typeface="Helvetica"/>
              </a:defRPr>
            </a:pPr>
            <a:r>
              <a:t>Père de la division du travail: spécialiser pour augmenter le rendement de la production</a:t>
            </a:r>
          </a:p>
          <a:p>
            <a:pPr defTabSz="457200">
              <a:spcBef>
                <a:spcPts val="600"/>
              </a:spcBef>
              <a:defRPr sz="1300">
                <a:latin typeface="Helvetica"/>
                <a:ea typeface="Helvetica"/>
                <a:cs typeface="Helvetica"/>
                <a:sym typeface="Helvetica"/>
              </a:defRPr>
            </a:pPr>
            <a:r>
              <a:t>Idée de la main invisible: autorégulation du marché</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p>
            <a:pPr>
              <a:defRPr sz="1400"/>
            </a:pPr>
            <a:r>
              <a:t>On écrit des traités, des essais, des pamphlets (écrit bref, attaquant une personne ou une institution, au ton polémique. L’auteur, comme Voltaire, utilise la moquerie, l’ironie ou le sarcasme pour ridiculiser sa cible.</a:t>
            </a:r>
          </a:p>
          <a:p>
            <a:pPr>
              <a:defRPr sz="1400"/>
            </a:pPr>
            <a:endParaRPr/>
          </a:p>
          <a:p>
            <a:pPr>
              <a:defRPr sz="1400"/>
            </a:pPr>
            <a:r>
              <a:t>Le théâtre est engagé dans la dénonciation et la satire.</a:t>
            </a:r>
          </a:p>
          <a:p>
            <a:pPr>
              <a:defRPr sz="1400"/>
            </a:pPr>
            <a:r>
              <a:t>Les romans mettent en scène des parvenus qui cherchent à s’extirper de leur condition misérable (c’est enfin possible!)</a:t>
            </a:r>
          </a:p>
          <a:p>
            <a:pPr>
              <a:defRPr sz="1400"/>
            </a:pPr>
            <a:r>
              <a:t>Même la poésie s’engage dans la voie de la raison.</a:t>
            </a:r>
          </a:p>
          <a:p>
            <a:pPr>
              <a:defRPr sz="1400"/>
            </a:pPr>
            <a:r>
              <a:t>On invente le conte philosophique: critique indirecte.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Shape 360"/>
          <p:cNvSpPr>
            <a:spLocks noGrp="1" noRot="1" noChangeAspect="1"/>
          </p:cNvSpPr>
          <p:nvPr>
            <p:ph type="sldImg"/>
          </p:nvPr>
        </p:nvSpPr>
        <p:spPr>
          <a:prstGeom prst="rect">
            <a:avLst/>
          </a:prstGeom>
        </p:spPr>
        <p:txBody>
          <a:bodyPr/>
          <a:lstStyle/>
          <a:p>
            <a:endParaRPr/>
          </a:p>
        </p:txBody>
      </p:sp>
      <p:sp>
        <p:nvSpPr>
          <p:cNvPr id="361" name="Shape 361"/>
          <p:cNvSpPr>
            <a:spLocks noGrp="1"/>
          </p:cNvSpPr>
          <p:nvPr>
            <p:ph type="body" sz="quarter" idx="1"/>
          </p:nvPr>
        </p:nvSpPr>
        <p:spPr>
          <a:prstGeom prst="rect">
            <a:avLst/>
          </a:prstGeom>
        </p:spPr>
        <p:txBody>
          <a:bodyPr/>
          <a:lstStyle/>
          <a:p>
            <a:pPr>
              <a:defRPr sz="1400"/>
            </a:pPr>
            <a:r>
              <a:t>Chercher l’universalisme des connaissances: sources multiples, savantes: on en fait la somme.</a:t>
            </a:r>
          </a:p>
          <a:p>
            <a:pPr>
              <a:defRPr sz="1400"/>
            </a:pPr>
            <a:r>
              <a:t>On la diffuse pour tous: chacun peut accéder à l’universel. Volonté de démocratiser le savoir (Cf. les planches)</a:t>
            </a:r>
          </a:p>
          <a:p>
            <a:pPr>
              <a:defRPr sz="1400"/>
            </a:pPr>
            <a:r>
              <a:t>On cartographie les connaissances: il faut lier les branches, les matières, les unifier dans un grand tout qui fait sens: l’esprit de système (poser ensemble, réunir)</a:t>
            </a:r>
          </a:p>
          <a:p>
            <a:pPr>
              <a:defRPr sz="1400"/>
            </a:pPr>
            <a:r>
              <a:t>Les renvois: montrent ces liens de chaque partie avec le grand tout de la connaissance humaine. // hyperliens de wikipédia.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p>
            <a:pPr>
              <a:defRPr sz="1400"/>
            </a:pPr>
            <a:r>
              <a:t>1e page de texte</a:t>
            </a:r>
          </a:p>
          <a:p>
            <a:pPr defTabSz="457200">
              <a:spcBef>
                <a:spcPts val="500"/>
              </a:spcBef>
              <a:defRPr sz="1700" b="1">
                <a:latin typeface="Helvetica"/>
                <a:ea typeface="Helvetica"/>
                <a:cs typeface="Helvetica"/>
                <a:sym typeface="Helvetica"/>
              </a:defRPr>
            </a:pPr>
            <a:r>
              <a:t>Esprit philosophique</a:t>
            </a:r>
            <a:r>
              <a:rPr sz="1000" b="0"/>
              <a:t>[</a:t>
            </a:r>
            <a:r>
              <a:rPr sz="1000" b="0" u="sng">
                <a:solidFill>
                  <a:srgbClr val="0645AD"/>
                </a:solidFill>
                <a:hlinkClick r:id="rId3"/>
              </a:rPr>
              <a:t>modifier</a:t>
            </a:r>
            <a:r>
              <a:rPr sz="1000" b="0"/>
              <a:t>]</a:t>
            </a:r>
          </a:p>
          <a:p>
            <a:pPr defTabSz="457200">
              <a:defRPr sz="1200">
                <a:solidFill>
                  <a:srgbClr val="0645AD"/>
                </a:solidFill>
                <a:latin typeface="Helvetica"/>
                <a:ea typeface="Helvetica"/>
                <a:cs typeface="Helvetica"/>
                <a:sym typeface="Helvetica"/>
              </a:defRPr>
            </a:pPr>
            <a:endParaRPr sz="1100">
              <a:solidFill>
                <a:srgbClr val="000000"/>
              </a:solidFill>
            </a:endParaRPr>
          </a:p>
          <a:p>
            <a:pPr defTabSz="457200">
              <a:defRPr sz="1100">
                <a:solidFill>
                  <a:srgbClr val="0645AD"/>
                </a:solidFill>
                <a:latin typeface="Helvetica"/>
                <a:ea typeface="Helvetica"/>
                <a:cs typeface="Helvetica"/>
                <a:sym typeface="Helvetica"/>
              </a:defRPr>
            </a:pPr>
            <a:endParaRPr u="sng"/>
          </a:p>
          <a:p>
            <a:pPr defTabSz="457200">
              <a:defRPr sz="1100">
                <a:latin typeface="Helvetica"/>
                <a:ea typeface="Helvetica"/>
                <a:cs typeface="Helvetica"/>
                <a:sym typeface="Helvetica"/>
              </a:defRPr>
            </a:pPr>
            <a:r>
              <a:t>Frontispice de l’Encyclopédie (détail) : on y voit la Vérité rayonnante de lumière; à droite, la Raison et la Philosophie lui arrachent son voile (peint par </a:t>
            </a:r>
            <a:r>
              <a:rPr u="sng">
                <a:solidFill>
                  <a:srgbClr val="0645AD"/>
                </a:solidFill>
                <a:hlinkClick r:id="rId4"/>
              </a:rPr>
              <a:t>Charles Nicolas Cochin</a:t>
            </a:r>
            <a:r>
              <a:t> et gravé par </a:t>
            </a:r>
            <a:r>
              <a:rPr u="sng">
                <a:solidFill>
                  <a:srgbClr val="0645AD"/>
                </a:solidFill>
                <a:hlinkClick r:id="rId5"/>
              </a:rPr>
              <a:t>Benoît-Louis Prévost</a:t>
            </a:r>
            <a:r>
              <a:t> en </a:t>
            </a:r>
            <a:r>
              <a:rPr u="sng">
                <a:solidFill>
                  <a:srgbClr val="0645AD"/>
                </a:solidFill>
                <a:hlinkClick r:id="rId6"/>
              </a:rPr>
              <a:t>1772</a:t>
            </a:r>
            <a:r>
              <a:t> (</a:t>
            </a:r>
            <a:r>
              <a:rPr u="sng">
                <a:solidFill>
                  <a:srgbClr val="0645AD"/>
                </a:solidFill>
                <a:hlinkClick r:id="rId7"/>
              </a:rPr>
              <a:t>Frontispice entier</a:t>
            </a:r>
            <a:r>
              <a:t>)</a:t>
            </a:r>
          </a:p>
          <a:p>
            <a:pPr defTabSz="457200">
              <a:spcBef>
                <a:spcPts val="600"/>
              </a:spcBef>
              <a:defRPr sz="1300">
                <a:latin typeface="Helvetica"/>
                <a:ea typeface="Helvetica"/>
                <a:cs typeface="Helvetica"/>
                <a:sym typeface="Helvetica"/>
              </a:defRPr>
            </a:pPr>
            <a:r>
              <a:rPr u="sng">
                <a:solidFill>
                  <a:srgbClr val="0645AD"/>
                </a:solidFill>
                <a:hlinkClick r:id="rId8"/>
              </a:rPr>
              <a:t>Jules Michelet</a:t>
            </a:r>
            <a:r>
              <a:t> écrit : « l’</a:t>
            </a:r>
            <a:r>
              <a:rPr i="1"/>
              <a:t>Encyclopédie</a:t>
            </a:r>
            <a:r>
              <a:t>, livre puissant, quoi qu’on ait dit, qui fut bien plus qu’un livre, — la conspiration victorieuse de l’esprit humain</a:t>
            </a:r>
            <a:r>
              <a:rPr sz="1000">
                <a:solidFill>
                  <a:srgbClr val="0645AD"/>
                </a:solidFill>
              </a:rPr>
              <a:t>9</a:t>
            </a:r>
            <a:r>
              <a:t>. »</a:t>
            </a:r>
          </a:p>
          <a:p>
            <a:pPr defTabSz="457200">
              <a:spcBef>
                <a:spcPts val="600"/>
              </a:spcBef>
              <a:defRPr sz="1300">
                <a:latin typeface="Helvetica"/>
                <a:ea typeface="Helvetica"/>
                <a:cs typeface="Helvetica"/>
                <a:sym typeface="Helvetica"/>
              </a:defRPr>
            </a:pPr>
            <a:r>
              <a:t>En ce </a:t>
            </a:r>
            <a:r>
              <a:rPr u="sng">
                <a:solidFill>
                  <a:srgbClr val="0645AD"/>
                </a:solidFill>
                <a:hlinkClick r:id="rId9"/>
              </a:rPr>
              <a:t>siècle des Lumières</a:t>
            </a:r>
            <a:r>
              <a:t>, l’évolution de la pensée est liée à l’évolution des mœurs. Les récits de voyages — celui de </a:t>
            </a:r>
            <a:r>
              <a:rPr u="sng">
                <a:solidFill>
                  <a:srgbClr val="0645AD"/>
                </a:solidFill>
                <a:hlinkClick r:id="rId10"/>
              </a:rPr>
              <a:t>Bougainville</a:t>
            </a:r>
            <a:r>
              <a:t>, par exemple — incitent à la comparaison entre les différentes civilisations : la </a:t>
            </a:r>
            <a:r>
              <a:rPr u="sng">
                <a:solidFill>
                  <a:srgbClr val="0645AD"/>
                </a:solidFill>
                <a:hlinkClick r:id="rId11"/>
              </a:rPr>
              <a:t>morale</a:t>
            </a:r>
            <a:r>
              <a:t> et les habitudes apparaissent relatives à un lieu et à un temps. Les bourgeois viennent désormais frapper aux portes de la noblesse, ils deviennent la </a:t>
            </a:r>
            <a:r>
              <a:rPr u="sng">
                <a:solidFill>
                  <a:srgbClr val="0645AD"/>
                </a:solidFill>
                <a:hlinkClick r:id="rId12"/>
              </a:rPr>
              <a:t>noblesse de robe</a:t>
            </a:r>
            <a:r>
              <a:t> par opposition à la noblesse d’épée. Mais la logique du déterminisme (héréditaire) et du libre arbitre s’opposent. De nombreux bourgeois se sentent frustrés que la situation soit bloquée (en particulier par rapport au </a:t>
            </a:r>
            <a:r>
              <a:rPr u="sng">
                <a:solidFill>
                  <a:srgbClr val="0645AD"/>
                </a:solidFill>
                <a:hlinkClick r:id="rId13"/>
              </a:rPr>
              <a:t>Royaume-Uni</a:t>
            </a:r>
            <a:r>
              <a:t>).</a:t>
            </a:r>
          </a:p>
          <a:p>
            <a:pPr defTabSz="457200">
              <a:spcBef>
                <a:spcPts val="600"/>
              </a:spcBef>
              <a:defRPr sz="1300">
                <a:latin typeface="Helvetica"/>
                <a:ea typeface="Helvetica"/>
                <a:cs typeface="Helvetica"/>
                <a:sym typeface="Helvetica"/>
              </a:defRPr>
            </a:pPr>
            <a:r>
              <a:t>De nouvelles valeurs s’imposent : </a:t>
            </a:r>
            <a:r>
              <a:rPr i="1"/>
              <a:t>la nature</a:t>
            </a:r>
            <a:r>
              <a:t> qui détermine le devenir de l’homme, </a:t>
            </a:r>
            <a:r>
              <a:rPr i="1"/>
              <a:t>le bonheur terrestre</a:t>
            </a:r>
            <a:r>
              <a:t> qui devient un but, </a:t>
            </a:r>
            <a:r>
              <a:rPr i="1"/>
              <a:t>le progrès</a:t>
            </a:r>
            <a:r>
              <a:t> par lequel chaque époque s’efforce de mieux réaliser le bonheur collectif. Le nouvel esprit philosophique qui se constitue est basé sur l’amour de la </a:t>
            </a:r>
            <a:r>
              <a:rPr u="sng">
                <a:solidFill>
                  <a:srgbClr val="0645AD"/>
                </a:solidFill>
                <a:hlinkClick r:id="rId14"/>
              </a:rPr>
              <a:t>science</a:t>
            </a:r>
            <a:r>
              <a:t>, la tolérance. Il s’oppose à toutes les contraintes de la </a:t>
            </a:r>
            <a:r>
              <a:rPr u="sng">
                <a:solidFill>
                  <a:srgbClr val="0645AD"/>
                </a:solidFill>
                <a:hlinkClick r:id="rId15"/>
              </a:rPr>
              <a:t>monarchie absolue</a:t>
            </a:r>
            <a:r>
              <a:t> et à la </a:t>
            </a:r>
            <a:r>
              <a:rPr u="sng">
                <a:solidFill>
                  <a:srgbClr val="0645AD"/>
                </a:solidFill>
                <a:hlinkClick r:id="rId16"/>
              </a:rPr>
              <a:t>religion</a:t>
            </a:r>
            <a:r>
              <a:t>. L’essentiel est alors d’être utile à la collectivité en diffusant une pensée concrète où l’application pratique l’emporte sur la théorie, et l’actualité sur l’éternel.</a:t>
            </a:r>
          </a:p>
          <a:p>
            <a:pPr defTabSz="457200">
              <a:spcBef>
                <a:spcPts val="500"/>
              </a:spcBef>
              <a:defRPr sz="1700" b="1">
                <a:latin typeface="Helvetica"/>
                <a:ea typeface="Helvetica"/>
                <a:cs typeface="Helvetica"/>
                <a:sym typeface="Helvetica"/>
              </a:defRPr>
            </a:pPr>
            <a:r>
              <a:t>Esprit scientifique</a:t>
            </a:r>
            <a:r>
              <a:rPr sz="1000" b="0"/>
              <a:t>[</a:t>
            </a:r>
            <a:r>
              <a:rPr sz="1000" b="0" u="sng">
                <a:solidFill>
                  <a:srgbClr val="0645AD"/>
                </a:solidFill>
                <a:hlinkClick r:id="rId17"/>
              </a:rPr>
              <a:t>modifier</a:t>
            </a:r>
            <a:r>
              <a:rPr sz="1000" b="0"/>
              <a:t>]</a:t>
            </a:r>
          </a:p>
          <a:p>
            <a:pPr defTabSz="457200">
              <a:spcBef>
                <a:spcPts val="600"/>
              </a:spcBef>
              <a:defRPr sz="1300">
                <a:latin typeface="Helvetica"/>
                <a:ea typeface="Helvetica"/>
                <a:cs typeface="Helvetica"/>
                <a:sym typeface="Helvetica"/>
              </a:defRPr>
            </a:pPr>
            <a:r>
              <a:t>Cette évolution s’inspire de l’esprit scientifique. Les méthodes expérimentales, appliquées à des questions philosophiques, aboutissent à l'empirisme, selon lequel toute notre connaissance dérive, directement ou indirectement, de l’expérience par les sens, sans activité de l’esprit. </a:t>
            </a:r>
            <a:r>
              <a:rPr i="1"/>
              <a:t>L’Encyclopédie</a:t>
            </a:r>
            <a:r>
              <a:t> marque aussi l’apparition des </a:t>
            </a:r>
            <a:r>
              <a:rPr u="sng">
                <a:solidFill>
                  <a:srgbClr val="0645AD"/>
                </a:solidFill>
                <a:hlinkClick r:id="rId18"/>
              </a:rPr>
              <a:t>sciences humaines</a:t>
            </a:r>
            <a:r>
              <a:t>.</a:t>
            </a:r>
          </a:p>
          <a:p>
            <a:pPr defTabSz="457200">
              <a:spcBef>
                <a:spcPts val="600"/>
              </a:spcBef>
              <a:defRPr sz="1300">
                <a:latin typeface="Helvetica"/>
                <a:ea typeface="Helvetica"/>
                <a:cs typeface="Helvetica"/>
                <a:sym typeface="Helvetica"/>
              </a:defRPr>
            </a:pPr>
            <a:r>
              <a:t>En outre, l’esprit scientifique se manifeste par son caractère encyclopédique. Le </a:t>
            </a:r>
            <a:r>
              <a:rPr u="sng">
                <a:solidFill>
                  <a:srgbClr val="0645AD"/>
                </a:solidFill>
                <a:hlinkClick r:id="rId19"/>
              </a:rPr>
              <a:t>xviii</a:t>
            </a:r>
            <a:r>
              <a:rPr sz="1100" u="sng" baseline="31999">
                <a:solidFill>
                  <a:srgbClr val="0645AD"/>
                </a:solidFill>
                <a:hlinkClick r:id="rId19"/>
              </a:rPr>
              <a:t>e</a:t>
            </a:r>
            <a:r>
              <a:rPr u="sng">
                <a:solidFill>
                  <a:srgbClr val="0645AD"/>
                </a:solidFill>
                <a:hlinkClick r:id="rId19"/>
              </a:rPr>
              <a:t> siècle</a:t>
            </a:r>
            <a:r>
              <a:t> ne se spécialise pas, il touche à tous les domaines : science, philosophie, </a:t>
            </a:r>
            <a:r>
              <a:rPr u="sng">
                <a:solidFill>
                  <a:srgbClr val="0645AD"/>
                </a:solidFill>
                <a:hlinkClick r:id="rId20"/>
              </a:rPr>
              <a:t>arts</a:t>
            </a:r>
            <a:r>
              <a:t>, </a:t>
            </a:r>
            <a:r>
              <a:rPr u="sng">
                <a:solidFill>
                  <a:srgbClr val="0645AD"/>
                </a:solidFill>
                <a:hlinkClick r:id="rId21"/>
              </a:rPr>
              <a:t>politique</a:t>
            </a:r>
            <a:r>
              <a:t>, religion, etc. Ainsi s’explique la production de dictionnaires et de sommes littéraires qui caractérisent ce siècle et dont l'</a:t>
            </a:r>
            <a:r>
              <a:rPr i="1"/>
              <a:t>Encyclopédie</a:t>
            </a:r>
            <a:r>
              <a:t> est l’ouvrage le plus représentatif. On peut citer : </a:t>
            </a:r>
            <a:r>
              <a:rPr i="1"/>
              <a:t>L’Esprit des lois</a:t>
            </a:r>
            <a:r>
              <a:t> de </a:t>
            </a:r>
            <a:r>
              <a:rPr u="sng">
                <a:solidFill>
                  <a:srgbClr val="0645AD"/>
                </a:solidFill>
                <a:hlinkClick r:id="rId22"/>
              </a:rPr>
              <a:t>Montesquieu</a:t>
            </a:r>
            <a:r>
              <a:t> (31 livres), l'</a:t>
            </a:r>
            <a:r>
              <a:rPr i="1"/>
              <a:t>Histoire naturelle</a:t>
            </a:r>
            <a:r>
              <a:t> de </a:t>
            </a:r>
            <a:r>
              <a:rPr u="sng">
                <a:solidFill>
                  <a:srgbClr val="0645AD"/>
                </a:solidFill>
                <a:hlinkClick r:id="rId23"/>
              </a:rPr>
              <a:t>Buffon</a:t>
            </a:r>
            <a:r>
              <a:t> (36 volumes), l'</a:t>
            </a:r>
            <a:r>
              <a:rPr i="1"/>
              <a:t>Essai sur les origines des connaissances humaines</a:t>
            </a:r>
            <a:r>
              <a:t> de </a:t>
            </a:r>
            <a:r>
              <a:rPr u="sng">
                <a:solidFill>
                  <a:srgbClr val="0645AD"/>
                </a:solidFill>
                <a:hlinkClick r:id="rId24"/>
              </a:rPr>
              <a:t>Condillac</a:t>
            </a:r>
            <a:r>
              <a:t>, le </a:t>
            </a:r>
            <a:r>
              <a:rPr i="1"/>
              <a:t>Dictionnaire philosophique</a:t>
            </a:r>
            <a:r>
              <a:t> de </a:t>
            </a:r>
            <a:r>
              <a:rPr u="sng">
                <a:solidFill>
                  <a:srgbClr val="0645AD"/>
                </a:solidFill>
                <a:hlinkClick r:id="rId25"/>
              </a:rPr>
              <a:t>Voltaire</a:t>
            </a:r>
            <a:r>
              <a:t> (614 articles). Fin du </a:t>
            </a:r>
            <a:r>
              <a:rPr u="sng">
                <a:solidFill>
                  <a:srgbClr val="0645AD"/>
                </a:solidFill>
                <a:hlinkClick r:id="rId26"/>
              </a:rPr>
              <a:t>xvii</a:t>
            </a:r>
            <a:r>
              <a:rPr sz="1100" u="sng" baseline="31999">
                <a:solidFill>
                  <a:srgbClr val="0645AD"/>
                </a:solidFill>
                <a:hlinkClick r:id="rId26"/>
              </a:rPr>
              <a:t>e</a:t>
            </a:r>
            <a:r>
              <a:rPr u="sng">
                <a:solidFill>
                  <a:srgbClr val="0645AD"/>
                </a:solidFill>
                <a:hlinkClick r:id="rId26"/>
              </a:rPr>
              <a:t> siècle</a:t>
            </a:r>
            <a:r>
              <a:t>, </a:t>
            </a:r>
            <a:r>
              <a:rPr u="sng">
                <a:solidFill>
                  <a:srgbClr val="0645AD"/>
                </a:solidFill>
                <a:hlinkClick r:id="rId27"/>
              </a:rPr>
              <a:t>Fontenelle</a:t>
            </a:r>
            <a:r>
              <a:t>, dans </a:t>
            </a:r>
            <a:r>
              <a:rPr i="1"/>
              <a:t>Entretiens sur la pluralité des mondes</a:t>
            </a:r>
            <a:r>
              <a:t> (</a:t>
            </a:r>
            <a:r>
              <a:rPr u="sng">
                <a:solidFill>
                  <a:srgbClr val="0645AD"/>
                </a:solidFill>
                <a:hlinkClick r:id="rId28"/>
              </a:rPr>
              <a:t>1686</a:t>
            </a:r>
            <a:r>
              <a:t>), et </a:t>
            </a:r>
            <a:r>
              <a:rPr u="sng">
                <a:solidFill>
                  <a:srgbClr val="0645AD"/>
                </a:solidFill>
                <a:hlinkClick r:id="rId29"/>
              </a:rPr>
              <a:t>Pierre Bayle</a:t>
            </a:r>
            <a:r>
              <a:t>, dans le </a:t>
            </a:r>
            <a:r>
              <a:rPr i="1"/>
              <a:t>Dictionnaire historique et critique</a:t>
            </a:r>
            <a:r>
              <a:t> (</a:t>
            </a:r>
            <a:r>
              <a:rPr u="sng">
                <a:solidFill>
                  <a:srgbClr val="0645AD"/>
                </a:solidFill>
                <a:hlinkClick r:id="rId30"/>
              </a:rPr>
              <a:t>1697</a:t>
            </a:r>
            <a:r>
              <a:t>), vulgarisaient déjà cette pensée fondée sur le fait, l’expérience et la curiosité pour les </a:t>
            </a:r>
            <a:r>
              <a:rPr u="sng">
                <a:solidFill>
                  <a:srgbClr val="0645AD"/>
                </a:solidFill>
                <a:hlinkClick r:id="rId31"/>
              </a:rPr>
              <a:t>innovations</a:t>
            </a:r>
            <a:r>
              <a:t>.</a:t>
            </a:r>
          </a:p>
          <a:p>
            <a:pPr defTabSz="457200">
              <a:spcBef>
                <a:spcPts val="500"/>
              </a:spcBef>
              <a:defRPr sz="1700" b="1">
                <a:latin typeface="Helvetica"/>
                <a:ea typeface="Helvetica"/>
                <a:cs typeface="Helvetica"/>
                <a:sym typeface="Helvetica"/>
              </a:defRPr>
            </a:pPr>
            <a:r>
              <a:t>Esprit critique</a:t>
            </a:r>
            <a:r>
              <a:rPr sz="1000" b="0"/>
              <a:t>[</a:t>
            </a:r>
            <a:r>
              <a:rPr sz="1000" b="0" u="sng">
                <a:solidFill>
                  <a:srgbClr val="0645AD"/>
                </a:solidFill>
                <a:hlinkClick r:id="rId32"/>
              </a:rPr>
              <a:t>modifier</a:t>
            </a:r>
            <a:r>
              <a:rPr sz="1000" b="0"/>
              <a:t>]</a:t>
            </a:r>
          </a:p>
          <a:p>
            <a:pPr defTabSz="457200">
              <a:spcBef>
                <a:spcPts val="600"/>
              </a:spcBef>
              <a:defRPr sz="1300">
                <a:latin typeface="Helvetica"/>
                <a:ea typeface="Helvetica"/>
                <a:cs typeface="Helvetica"/>
                <a:sym typeface="Helvetica"/>
              </a:defRPr>
            </a:pPr>
            <a:r>
              <a:t>Quant à l’</a:t>
            </a:r>
            <a:r>
              <a:rPr u="sng">
                <a:solidFill>
                  <a:srgbClr val="0645AD"/>
                </a:solidFill>
                <a:hlinkClick r:id="rId33"/>
              </a:rPr>
              <a:t>esprit critique</a:t>
            </a:r>
            <a:r>
              <a:t>, il s’exerce principalement contre les institutions. À la monarchie absolue, on préfère le modèle anglais (monarchie constitutionnelle). La critique historique des textes sacrés attaque les certitudes de la foi, le pouvoir du clergé et les religions révélées. Les philosophes s’orientent vers le </a:t>
            </a:r>
            <a:r>
              <a:rPr i="1"/>
              <a:t>déisme</a:t>
            </a:r>
            <a:r>
              <a:t> qui admet l’existence d’un dieu sans église. Ils critiquent également la persécution des </a:t>
            </a:r>
            <a:r>
              <a:rPr u="sng">
                <a:solidFill>
                  <a:srgbClr val="0645AD"/>
                </a:solidFill>
                <a:hlinkClick r:id="rId34"/>
              </a:rPr>
              <a:t>Huguenots</a:t>
            </a:r>
            <a:r>
              <a:t> par la monarchie française (voir l’article </a:t>
            </a:r>
            <a:r>
              <a:rPr i="1"/>
              <a:t>Réfugiés</a:t>
            </a:r>
            <a:r>
              <a:t>).</a:t>
            </a:r>
          </a:p>
          <a:p>
            <a:pPr defTabSz="457200">
              <a:spcBef>
                <a:spcPts val="600"/>
              </a:spcBef>
              <a:defRPr sz="1300">
                <a:latin typeface="Helvetica"/>
                <a:ea typeface="Helvetica"/>
                <a:cs typeface="Helvetica"/>
                <a:sym typeface="Helvetica"/>
              </a:defRPr>
            </a:pPr>
            <a:r>
              <a:t>Le pendant positif de cette critique est l’esprit de réforme. Les </a:t>
            </a:r>
            <a:r>
              <a:rPr u="sng">
                <a:solidFill>
                  <a:srgbClr val="0645AD"/>
                </a:solidFill>
                <a:hlinkClick r:id="rId35"/>
              </a:rPr>
              <a:t>encyclopédistes</a:t>
            </a:r>
            <a:r>
              <a:t> prennent parti pour le développement de l’instruction, l’utilité des belles-lettres, la lutte contre l’</a:t>
            </a:r>
            <a:r>
              <a:rPr u="sng">
                <a:solidFill>
                  <a:srgbClr val="0645AD"/>
                </a:solidFill>
                <a:hlinkClick r:id="rId36"/>
              </a:rPr>
              <a:t>Inquisition</a:t>
            </a:r>
            <a:r>
              <a:t> et l’</a:t>
            </a:r>
            <a:r>
              <a:rPr u="sng">
                <a:solidFill>
                  <a:srgbClr val="0645AD"/>
                </a:solidFill>
                <a:hlinkClick r:id="rId37"/>
              </a:rPr>
              <a:t>esclavage</a:t>
            </a:r>
            <a:r>
              <a:t>, la valorisation des arts « mécaniques », l’égalité et le droit naturel, le développement économique qui apparaît comme source de richesse et de confort.</a:t>
            </a:r>
          </a:p>
          <a:p>
            <a:pPr defTabSz="457200">
              <a:spcBef>
                <a:spcPts val="600"/>
              </a:spcBef>
              <a:defRPr sz="1300">
                <a:latin typeface="Helvetica"/>
                <a:ea typeface="Helvetica"/>
                <a:cs typeface="Helvetica"/>
                <a:sym typeface="Helvetica"/>
              </a:defRPr>
            </a:pPr>
            <a:r>
              <a:t>Pour défendre leurs idées, les auteurs ont oscillé entre le ton polémique (voir l’article </a:t>
            </a:r>
            <a:r>
              <a:rPr i="1"/>
              <a:t>Prêtres</a:t>
            </a:r>
            <a:r>
              <a:t> de </a:t>
            </a:r>
            <a:r>
              <a:rPr u="sng">
                <a:solidFill>
                  <a:srgbClr val="0645AD"/>
                </a:solidFill>
                <a:hlinkClick r:id="rId38"/>
              </a:rPr>
              <a:t>D’Holbach</a:t>
            </a:r>
            <a:r>
              <a:t>) et des techniques d’</a:t>
            </a:r>
            <a:r>
              <a:rPr u="sng">
                <a:solidFill>
                  <a:srgbClr val="0645AD"/>
                </a:solidFill>
                <a:hlinkClick r:id="rId39"/>
              </a:rPr>
              <a:t>autocensure</a:t>
            </a:r>
            <a:r>
              <a:t> qui consistaient à s’appuyer sur des exemples historiques précis. L’examen scientifique des sources leur permettait une remise en question des idées léguées par le passé. L’abondance des annotations historiques décourageait une censure à la recherche d’idées subversives. Certains encyclopédistes ont préféré faire passer des vues iconoclastes par des articles apparemment anodins. Ainsi, l’article consacré au </a:t>
            </a:r>
            <a:r>
              <a:rPr i="1"/>
              <a:t>capuchon</a:t>
            </a:r>
            <a:r>
              <a:t> est l’occasion de ridiculiser les moines.</a:t>
            </a:r>
          </a:p>
          <a:p>
            <a:pPr defTabSz="457200">
              <a:spcBef>
                <a:spcPts val="600"/>
              </a:spcBef>
              <a:defRPr sz="1300">
                <a:latin typeface="Helvetica"/>
                <a:ea typeface="Helvetica"/>
                <a:cs typeface="Helvetica"/>
                <a:sym typeface="Helvetica"/>
              </a:defRPr>
            </a:pPr>
            <a:r>
              <a:t>Même si la quantité a parfois nui à la qualité, il faut souligner la singularité de cette aventure collective que fut l'</a:t>
            </a:r>
            <a:r>
              <a:rPr i="1"/>
              <a:t>Encyclopédie</a:t>
            </a:r>
            <a:r>
              <a:t> : pour la première fois, on y décrit à égalité avec les savoirs « nobles » tous les savoir-faire : la boulangerie, la coutellerie, la chaudronnerie, la maroquinerie. Cette importance accordée à l’expérience humaine est une des clefs de la pensée du siècle : la </a:t>
            </a:r>
            <a:r>
              <a:rPr i="1"/>
              <a:t>raison</a:t>
            </a:r>
            <a:r>
              <a:t> se tourne vers l’être </a:t>
            </a:r>
            <a:r>
              <a:rPr u="sng">
                <a:solidFill>
                  <a:srgbClr val="0645AD"/>
                </a:solidFill>
                <a:hlinkClick r:id="rId40"/>
              </a:rPr>
              <a:t>humain</a:t>
            </a:r>
            <a:r>
              <a:t> qui en est désormais la fin.</a:t>
            </a:r>
          </a:p>
          <a:p>
            <a:pPr defTabSz="457200">
              <a:spcBef>
                <a:spcPts val="500"/>
              </a:spcBef>
              <a:defRPr sz="1700" b="1">
                <a:latin typeface="Helvetica"/>
                <a:ea typeface="Helvetica"/>
                <a:cs typeface="Helvetica"/>
                <a:sym typeface="Helvetica"/>
              </a:defRPr>
            </a:pPr>
            <a:r>
              <a:t>Esprit bourgeois</a:t>
            </a:r>
            <a:r>
              <a:rPr sz="1000" b="0"/>
              <a:t>[</a:t>
            </a:r>
            <a:r>
              <a:rPr sz="1000" b="0" u="sng">
                <a:solidFill>
                  <a:srgbClr val="0645AD"/>
                </a:solidFill>
                <a:hlinkClick r:id="rId41"/>
              </a:rPr>
              <a:t>modifier</a:t>
            </a:r>
            <a:r>
              <a:rPr sz="1000" b="0"/>
              <a:t>]</a:t>
            </a:r>
          </a:p>
          <a:p>
            <a:pPr defTabSz="457200">
              <a:defRPr sz="1200">
                <a:solidFill>
                  <a:srgbClr val="0645AD"/>
                </a:solidFill>
                <a:latin typeface="Helvetica"/>
                <a:ea typeface="Helvetica"/>
                <a:cs typeface="Helvetica"/>
                <a:sym typeface="Helvetica"/>
              </a:defRPr>
            </a:pPr>
            <a:endParaRPr sz="1100">
              <a:solidFill>
                <a:srgbClr val="000000"/>
              </a:solidFill>
            </a:endParaRPr>
          </a:p>
          <a:p>
            <a:pPr defTabSz="457200">
              <a:defRPr sz="1100">
                <a:solidFill>
                  <a:srgbClr val="0645AD"/>
                </a:solidFill>
                <a:latin typeface="Helvetica"/>
                <a:ea typeface="Helvetica"/>
                <a:cs typeface="Helvetica"/>
                <a:sym typeface="Helvetica"/>
              </a:defRPr>
            </a:pPr>
            <a:endParaRPr u="sng"/>
          </a:p>
          <a:p>
            <a:pPr defTabSz="457200">
              <a:defRPr sz="1100">
                <a:latin typeface="Helvetica"/>
                <a:ea typeface="Helvetica"/>
                <a:cs typeface="Helvetica"/>
                <a:sym typeface="Helvetica"/>
              </a:defRPr>
            </a:pPr>
            <a:r>
              <a:t>Planche de l’Encyclopédie : Chambre obscure.</a:t>
            </a:r>
          </a:p>
          <a:p>
            <a:pPr defTabSz="457200">
              <a:spcBef>
                <a:spcPts val="600"/>
              </a:spcBef>
              <a:defRPr sz="1300">
                <a:latin typeface="Helvetica"/>
                <a:ea typeface="Helvetica"/>
                <a:cs typeface="Helvetica"/>
                <a:sym typeface="Helvetica"/>
              </a:defRPr>
            </a:pPr>
            <a:r>
              <a:t>L'article </a:t>
            </a:r>
            <a:r>
              <a:rPr u="sng">
                <a:solidFill>
                  <a:srgbClr val="0645AD"/>
                </a:solidFill>
                <a:hlinkClick r:id="rId35"/>
              </a:rPr>
              <a:t>Encyclopédiste</a:t>
            </a:r>
            <a:r>
              <a:t> met en avant le profil du collaborateur moyen de l'Encyclopédie : il appartient à la classe émergente du XVIII</a:t>
            </a:r>
            <a:r>
              <a:rPr sz="1100" baseline="31999"/>
              <a:t>e</a:t>
            </a:r>
            <a:r>
              <a:t> siècle, la </a:t>
            </a:r>
            <a:r>
              <a:rPr u="sng">
                <a:solidFill>
                  <a:srgbClr val="0645AD"/>
                </a:solidFill>
                <a:hlinkClick r:id="rId42"/>
              </a:rPr>
              <a:t>bourgeoisie</a:t>
            </a:r>
            <a:r>
              <a:t>. En particulier, Diderot et D'Alembert sont bourgeois, les éditeurs sont bourgeois, le lecteur moyen est bourgeois. Il n'est donc pas surprenant de retrouver cette tendance dans l'Encyclopédie. Les dimensions pratique et concrète de l'Encyclopédie en témoignent.</a:t>
            </a:r>
          </a:p>
          <a:p>
            <a:pPr marL="457200" indent="-317500" defTabSz="457200">
              <a:spcBef>
                <a:spcPts val="100"/>
              </a:spcBef>
              <a:buSzPct val="100000"/>
              <a:buChar char="•"/>
              <a:tabLst>
                <a:tab pos="139700" algn="l"/>
                <a:tab pos="457200" algn="l"/>
              </a:tabLst>
              <a:defRPr sz="1300" i="1">
                <a:latin typeface="Helvetica"/>
                <a:ea typeface="Helvetica"/>
                <a:cs typeface="Helvetica"/>
                <a:sym typeface="Helvetica"/>
              </a:defRPr>
            </a:pPr>
            <a:r>
              <a:rPr i="0"/>
              <a:t>le titre : </a:t>
            </a:r>
            <a:r>
              <a:t>dictionnaire des arts et métiers</a:t>
            </a:r>
            <a:endParaRPr i="0"/>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les planches</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le </a:t>
            </a:r>
            <a:r>
              <a:rPr u="sng">
                <a:solidFill>
                  <a:srgbClr val="0645AD"/>
                </a:solidFill>
                <a:hlinkClick r:id="rId43"/>
              </a:rPr>
              <a:t>matérialisme</a:t>
            </a:r>
            <a:r>
              <a:t> tant reproché à certains auteurs</a:t>
            </a:r>
          </a:p>
          <a:p>
            <a:pPr defTabSz="457200">
              <a:spcBef>
                <a:spcPts val="600"/>
              </a:spcBef>
              <a:defRPr sz="1300">
                <a:latin typeface="Helvetica"/>
                <a:ea typeface="Helvetica"/>
                <a:cs typeface="Helvetica"/>
                <a:sym typeface="Helvetica"/>
              </a:defRPr>
            </a:pPr>
            <a:r>
              <a:t>L’article « Réfugiés » en est un exemple parfait. Il valorise le travail, la richesse, et l’industrie, par opposition aux valeurs de la noblesse, à savoir, les faits d’armes, le refus du négoce et de l’agriculture.</a:t>
            </a:r>
          </a:p>
          <a:p>
            <a:pPr defTabSz="457200">
              <a:spcBef>
                <a:spcPts val="500"/>
              </a:spcBef>
              <a:defRPr sz="1700" b="1">
                <a:latin typeface="Helvetica"/>
                <a:ea typeface="Helvetica"/>
                <a:cs typeface="Helvetica"/>
                <a:sym typeface="Helvetica"/>
              </a:defRPr>
            </a:pPr>
            <a:r>
              <a:t>Absence d'unité</a:t>
            </a:r>
            <a:r>
              <a:rPr sz="1000" b="0"/>
              <a:t>[</a:t>
            </a:r>
            <a:r>
              <a:rPr sz="1000" b="0" u="sng">
                <a:solidFill>
                  <a:srgbClr val="0645AD"/>
                </a:solidFill>
                <a:hlinkClick r:id="rId44"/>
              </a:rPr>
              <a:t>modifier</a:t>
            </a:r>
            <a:r>
              <a:rPr sz="1000" b="0"/>
              <a:t>]</a:t>
            </a:r>
          </a:p>
          <a:p>
            <a:pPr defTabSz="457200">
              <a:spcBef>
                <a:spcPts val="600"/>
              </a:spcBef>
              <a:defRPr sz="1300">
                <a:latin typeface="Helvetica"/>
                <a:ea typeface="Helvetica"/>
                <a:cs typeface="Helvetica"/>
                <a:sym typeface="Helvetica"/>
              </a:defRPr>
            </a:pPr>
            <a:r>
              <a:t>Ces esprits bourgeois, scientifique et critique sont des impressions globales qui se dégagent quand on tente d'appréhender globalement la ligne éditoriale de l'</a:t>
            </a:r>
            <a:r>
              <a:rPr i="1"/>
              <a:t>Encyclopédie</a:t>
            </a:r>
            <a:r>
              <a:t>. Il ne faut autant pas croire que cela ressorte d'une intention ou d'une stratégie et qu'une quelconque uinité a été recherchée par les directeurs ou les éditeurs.</a:t>
            </a:r>
          </a:p>
          <a:p>
            <a:pPr defTabSz="457200">
              <a:spcBef>
                <a:spcPts val="600"/>
              </a:spcBef>
              <a:defRPr sz="1300">
                <a:latin typeface="Helvetica"/>
                <a:ea typeface="Helvetica"/>
                <a:cs typeface="Helvetica"/>
                <a:sym typeface="Helvetica"/>
              </a:defRPr>
            </a:pPr>
            <a:r>
              <a:t>Les dissentions entre Diderot et D'Alembert, entre Diderot et les éditeurs, les renvois brisés (voir ci-après), les articles contradictoires montrent à suffisance l'improvisation relative dans la conception générale du corpus.</a:t>
            </a:r>
          </a:p>
          <a:p>
            <a:pPr defTabSz="457200">
              <a:spcBef>
                <a:spcPts val="600"/>
              </a:spcBef>
              <a:defRPr sz="1300">
                <a:latin typeface="Helvetica"/>
                <a:ea typeface="Helvetica"/>
                <a:cs typeface="Helvetica"/>
                <a:sym typeface="Helvetica"/>
              </a:defRPr>
            </a:pPr>
            <a:r>
              <a:t>Si l'Encyclopédie fut cette machine de guerre des Lumières, « Ce n'est pas une machine de guerre cohérente où s'est exprimé le rôle historique de la bourgeoisie capitaliste, seule classe assurée de ses buts et de ses moyens, comme on l'a tant de fois affirmé ; son public (...) est moins animé par la cohésion sociale et idéologique que par la généralisation extrêmement étendue d'un besoin de connaissance. »</a:t>
            </a:r>
            <a:r>
              <a:rPr sz="1000">
                <a:solidFill>
                  <a:srgbClr val="0645AD"/>
                </a:solidFill>
              </a:rPr>
              <a:t>10</a:t>
            </a:r>
          </a:p>
          <a:p>
            <a:pPr defTabSz="457200">
              <a:spcBef>
                <a:spcPts val="1100"/>
              </a:spcBef>
              <a:defRPr sz="1900">
                <a:latin typeface="Helvetica"/>
                <a:ea typeface="Helvetica"/>
                <a:cs typeface="Helvetica"/>
                <a:sym typeface="Helvetica"/>
              </a:defRPr>
            </a:pPr>
            <a:r>
              <a:t>Les renvois</a:t>
            </a:r>
            <a:r>
              <a:rPr sz="1000"/>
              <a:t>[</a:t>
            </a:r>
            <a:r>
              <a:rPr sz="1000" u="sng">
                <a:solidFill>
                  <a:srgbClr val="0645AD"/>
                </a:solidFill>
                <a:hlinkClick r:id="rId45"/>
              </a:rPr>
              <a:t>modifier</a:t>
            </a:r>
            <a:r>
              <a:rPr sz="1000"/>
              <a:t>]</a:t>
            </a:r>
          </a:p>
          <a:p>
            <a:pPr defTabSz="457200">
              <a:spcBef>
                <a:spcPts val="600"/>
              </a:spcBef>
              <a:defRPr sz="1300">
                <a:latin typeface="Helvetica"/>
                <a:ea typeface="Helvetica"/>
                <a:cs typeface="Helvetica"/>
                <a:sym typeface="Helvetica"/>
              </a:defRPr>
            </a:pPr>
            <a:r>
              <a:t>Pour échapper aux limitations du classement alphabétique, l’Encyclopédie de Diderot innove en utilisant quatre types de renvois :</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des renvois classiques dits </a:t>
            </a:r>
            <a:r>
              <a:rPr i="1"/>
              <a:t>de mots</a:t>
            </a:r>
            <a:r>
              <a:t>, pour une définition qui se trouve dans un autre article ;</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des renvois dits </a:t>
            </a:r>
            <a:r>
              <a:rPr i="1"/>
              <a:t>de choses</a:t>
            </a:r>
            <a:r>
              <a:t>, pour confirmer ou réfuter une idée contenue dans un article par un autre article ;</a:t>
            </a:r>
          </a:p>
          <a:p>
            <a:pPr marL="457200" indent="-317500" defTabSz="457200">
              <a:spcBef>
                <a:spcPts val="100"/>
              </a:spcBef>
              <a:buSzPct val="100000"/>
              <a:buChar char="•"/>
              <a:tabLst>
                <a:tab pos="139700" algn="l"/>
                <a:tab pos="457200" algn="l"/>
              </a:tabLst>
              <a:defRPr sz="1300" i="1">
                <a:latin typeface="Helvetica"/>
                <a:ea typeface="Helvetica"/>
                <a:cs typeface="Helvetica"/>
                <a:sym typeface="Helvetica"/>
              </a:defRPr>
            </a:pPr>
            <a:r>
              <a:rPr i="0"/>
              <a:t>des renvois dits </a:t>
            </a:r>
            <a:r>
              <a:rPr u="sng">
                <a:solidFill>
                  <a:srgbClr val="0645AD"/>
                </a:solidFill>
                <a:hlinkClick r:id="rId46"/>
              </a:rPr>
              <a:t>satiriques</a:t>
            </a:r>
            <a:r>
              <a:t> ou </a:t>
            </a:r>
            <a:r>
              <a:rPr u="sng">
                <a:solidFill>
                  <a:srgbClr val="0645AD"/>
                </a:solidFill>
                <a:hlinkClick r:id="rId47"/>
              </a:rPr>
              <a:t>épigrammatiques</a:t>
            </a:r>
            <a:r>
              <a:rPr i="0"/>
              <a:t> ;</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des renvois dits </a:t>
            </a:r>
            <a:r>
              <a:rPr i="1"/>
              <a:t>de génie</a:t>
            </a:r>
            <a:r>
              <a:t>, qui peuvent conduire à l’invention de </a:t>
            </a:r>
            <a:r>
              <a:rPr i="1"/>
              <a:t>nouveaux arts, ou à de nouvelles vérités</a:t>
            </a:r>
            <a:r>
              <a:rPr sz="1000">
                <a:solidFill>
                  <a:srgbClr val="0645AD"/>
                </a:solidFill>
              </a:rPr>
              <a:t>11</a:t>
            </a:r>
            <a:r>
              <a:t>.</a:t>
            </a:r>
          </a:p>
          <a:p>
            <a:pPr defTabSz="457200">
              <a:spcBef>
                <a:spcPts val="600"/>
              </a:spcBef>
              <a:defRPr sz="1300">
                <a:latin typeface="Helvetica"/>
                <a:ea typeface="Helvetica"/>
                <a:cs typeface="Helvetica"/>
                <a:sym typeface="Helvetica"/>
              </a:defRPr>
            </a:pPr>
            <a:r>
              <a:t>Les renvois sont une technique développée par les concepteurs pour contrer la censure, comme la définition des moines, (qui est en fait une satire violente contre l'intégrisme religieux), ne se trouve pas à l'article "Moine" où les censeurs serait susceptible de la trouver, mais dans les renvois au mot "capuchon", où personne ne l'attend.</a:t>
            </a:r>
          </a:p>
          <a:p>
            <a:pPr defTabSz="457200">
              <a:spcBef>
                <a:spcPts val="600"/>
              </a:spcBef>
              <a:defRPr sz="1300">
                <a:latin typeface="Helvetica"/>
                <a:ea typeface="Helvetica"/>
                <a:cs typeface="Helvetica"/>
                <a:sym typeface="Helvetica"/>
              </a:defRPr>
            </a:pPr>
            <a:r>
              <a:t>Sa parution par volume et par ordre alphabétique fait que les articles sont souvent brouillons, un thème non abordé dans l'article dédié peut réapparaître sous forme de chapitre dans l'article du lieu de naissance du savant en cause (les travaux d'</a:t>
            </a:r>
            <a:r>
              <a:rPr u="sng">
                <a:solidFill>
                  <a:srgbClr val="0645AD"/>
                </a:solidFill>
                <a:hlinkClick r:id="rId48"/>
              </a:rPr>
              <a:t>Isaac Newton</a:t>
            </a:r>
            <a:r>
              <a:t> étant, par exemple, dans l'article </a:t>
            </a:r>
            <a:r>
              <a:rPr u="sng">
                <a:solidFill>
                  <a:srgbClr val="0645AD"/>
                </a:solidFill>
                <a:hlinkClick r:id="rId49"/>
              </a:rPr>
              <a:t>Woolsthorpe</a:t>
            </a:r>
            <a:r>
              <a:t>)</a:t>
            </a:r>
            <a:r>
              <a:rPr sz="1000">
                <a:solidFill>
                  <a:srgbClr val="0645AD"/>
                </a:solidFill>
              </a:rPr>
              <a:t>12</a:t>
            </a:r>
            <a:r>
              <a:t>. Le pic de célébrité de l'ouvrage fait que les tomes V à VIII (correspondant aux quatre lettres E-F-G-H) sont de loin plus développés, au-delà de la place utilisée dans un dictionnaire usuel</a:t>
            </a:r>
            <a:r>
              <a:rPr sz="1000">
                <a:solidFill>
                  <a:srgbClr val="0645AD"/>
                </a:solidFill>
              </a:rPr>
              <a:t>12</a:t>
            </a:r>
            <a:r>
              <a:t>.</a:t>
            </a:r>
          </a:p>
          <a:p>
            <a:pPr defTabSz="457200">
              <a:spcBef>
                <a:spcPts val="600"/>
              </a:spcBef>
              <a:defRPr sz="1300">
                <a:latin typeface="Helvetica"/>
                <a:ea typeface="Helvetica"/>
                <a:cs typeface="Helvetica"/>
                <a:sym typeface="Helvetica"/>
              </a:defRPr>
            </a:pPr>
            <a:r>
              <a:t>La publication séparée, chronologiquement, des schémas par rapport au texte, pose d'autres problèmes de compréhension (les planches de l'article </a:t>
            </a:r>
            <a:r>
              <a:rPr i="1" u="sng">
                <a:solidFill>
                  <a:srgbClr val="0645AD"/>
                </a:solidFill>
                <a:hlinkClick r:id="rId50"/>
              </a:rPr>
              <a:t>coniques</a:t>
            </a:r>
            <a:r>
              <a:t> étant publiées près de 14 ans après le texte lui-même)</a:t>
            </a:r>
            <a:r>
              <a:rPr sz="1000">
                <a:solidFill>
                  <a:srgbClr val="0645AD"/>
                </a:solidFill>
              </a:rPr>
              <a:t>12</a:t>
            </a:r>
            <a:r>
              <a:t>.</a:t>
            </a:r>
          </a:p>
          <a:p>
            <a:pPr defTabSz="457200">
              <a:spcBef>
                <a:spcPts val="600"/>
              </a:spcBef>
              <a:defRPr sz="1300">
                <a:latin typeface="Helvetica"/>
                <a:ea typeface="Helvetica"/>
                <a:cs typeface="Helvetica"/>
                <a:sym typeface="Helvetica"/>
              </a:defRPr>
            </a:pPr>
            <a:r>
              <a:t>Certains textes sont copiés d'ouvrages antérieurs dont le contenu est ainsi éparpillé dans différents articles</a:t>
            </a:r>
            <a:r>
              <a:rPr sz="1000">
                <a:solidFill>
                  <a:srgbClr val="0645AD"/>
                </a:solidFill>
              </a:rPr>
              <a:t>12</a:t>
            </a:r>
            <a:r>
              <a:t> : tel est le cas des </a:t>
            </a:r>
            <a:r>
              <a:rPr i="1"/>
              <a:t>Elemens de physique</a:t>
            </a:r>
            <a:r>
              <a:t> de </a:t>
            </a:r>
            <a:r>
              <a:rPr u="sng">
                <a:solidFill>
                  <a:srgbClr val="0645AD"/>
                </a:solidFill>
                <a:hlinkClick r:id="rId51"/>
              </a:rPr>
              <a:t>Pieter van Musschenbroek</a:t>
            </a:r>
            <a:r>
              <a:t>.</a:t>
            </a:r>
          </a:p>
          <a:p>
            <a:pPr defTabSz="457200">
              <a:spcBef>
                <a:spcPts val="1100"/>
              </a:spcBef>
              <a:defRPr sz="1900">
                <a:latin typeface="Helvetica"/>
                <a:ea typeface="Helvetica"/>
                <a:cs typeface="Helvetica"/>
                <a:sym typeface="Helvetica"/>
              </a:defRPr>
            </a:pPr>
            <a:r>
              <a:t>Les sources de l’Encyclopédie</a:t>
            </a:r>
            <a:r>
              <a:rPr sz="1000"/>
              <a:t>[</a:t>
            </a:r>
            <a:r>
              <a:rPr sz="1000" u="sng">
                <a:solidFill>
                  <a:srgbClr val="0645AD"/>
                </a:solidFill>
                <a:hlinkClick r:id="rId52"/>
              </a:rPr>
              <a:t>modifier</a:t>
            </a:r>
            <a:r>
              <a:rPr sz="1000"/>
              <a:t>]</a:t>
            </a:r>
          </a:p>
          <a:p>
            <a:pPr defTabSz="457200">
              <a:spcBef>
                <a:spcPts val="600"/>
              </a:spcBef>
              <a:defRPr sz="1300">
                <a:latin typeface="Helvetica"/>
                <a:ea typeface="Helvetica"/>
                <a:cs typeface="Helvetica"/>
                <a:sym typeface="Helvetica"/>
              </a:defRPr>
            </a:pPr>
            <a:r>
              <a:t>L'Encyclopédie se compose de travaux originaux et de nombreux emprunts.</a:t>
            </a:r>
          </a:p>
          <a:p>
            <a:pPr defTabSz="457200">
              <a:spcBef>
                <a:spcPts val="500"/>
              </a:spcBef>
              <a:defRPr sz="1700" b="1">
                <a:latin typeface="Helvetica"/>
                <a:ea typeface="Helvetica"/>
                <a:cs typeface="Helvetica"/>
                <a:sym typeface="Helvetica"/>
              </a:defRPr>
            </a:pPr>
            <a:r>
              <a:t>Les travaux originaux</a:t>
            </a:r>
            <a:r>
              <a:rPr sz="1000" b="0"/>
              <a:t>[</a:t>
            </a:r>
            <a:r>
              <a:rPr sz="1000" b="0" u="sng">
                <a:solidFill>
                  <a:srgbClr val="0645AD"/>
                </a:solidFill>
                <a:hlinkClick r:id="rId53"/>
              </a:rPr>
              <a:t>modifier</a:t>
            </a:r>
            <a:r>
              <a:rPr sz="1000" b="0"/>
              <a:t>]</a:t>
            </a:r>
          </a:p>
          <a:p>
            <a:pPr defTabSz="457200">
              <a:spcBef>
                <a:spcPts val="600"/>
              </a:spcBef>
              <a:defRPr sz="1300">
                <a:latin typeface="Helvetica"/>
                <a:ea typeface="Helvetica"/>
                <a:cs typeface="Helvetica"/>
                <a:sym typeface="Helvetica"/>
              </a:defRPr>
            </a:pPr>
            <a:r>
              <a:t>L'Encyclopédie contient un certain nombre de travaux entièrement nouveaux, résultant de recherches originales. C'est particulièrement vrai dans le domaine des sciences et des techniques, au point de devenir par endroit, un lieu de polémique, les auteurs utilisant l'ouvrage pour exposer leur point de vue, ou se répondre d'un article à l'autre.</a:t>
            </a:r>
          </a:p>
          <a:p>
            <a:pPr defTabSz="457200">
              <a:spcBef>
                <a:spcPts val="600"/>
              </a:spcBef>
              <a:defRPr sz="1300">
                <a:latin typeface="Helvetica"/>
                <a:ea typeface="Helvetica"/>
                <a:cs typeface="Helvetica"/>
                <a:sym typeface="Helvetica"/>
              </a:defRPr>
            </a:pPr>
            <a:r>
              <a:t>Comme les termes techniques avaient été longtemps ignorés des encyclopédies, et n'étaient apparus qu'avec le </a:t>
            </a:r>
            <a:r>
              <a:rPr i="1"/>
              <a:t>Dictionnaire Universel</a:t>
            </a:r>
            <a:r>
              <a:t> de </a:t>
            </a:r>
            <a:r>
              <a:rPr u="sng">
                <a:solidFill>
                  <a:srgbClr val="0645AD"/>
                </a:solidFill>
                <a:hlinkClick r:id="rId54"/>
              </a:rPr>
              <a:t>Furetière</a:t>
            </a:r>
            <a:r>
              <a:t> (1690), il n'existait que peu d'ouvrages de référence sur lesquels pût se baser pour la description des arts et des métiers, à l'exception de la collection </a:t>
            </a:r>
            <a:r>
              <a:rPr i="1" u="sng">
                <a:solidFill>
                  <a:srgbClr val="0645AD"/>
                </a:solidFill>
                <a:hlinkClick r:id="rId55"/>
              </a:rPr>
              <a:t>Description des arts et métiers</a:t>
            </a:r>
            <a:r>
              <a:t> encore en cours. Diderot se réserva donc, en plus de la coordination générale, cette part du travail, la plus complexe et la moins recherchée :</a:t>
            </a:r>
          </a:p>
          <a:p>
            <a:pPr defTabSz="457200">
              <a:defRPr sz="1300">
                <a:latin typeface="Helvetica"/>
                <a:ea typeface="Helvetica"/>
                <a:cs typeface="Helvetica"/>
                <a:sym typeface="Helvetica"/>
              </a:defRPr>
            </a:pPr>
            <a:r>
              <a:t>« Diderot portait à un degré merveilleux les aptitudes de son rôle. Il n'avait pas seulement à son service une multitude d'idées originales, il possédait encore la puissance incroyablement rapide de s'assimiler ce qu'il tenait à savoir, et de l'apprendre d'aussi bonne foi que si sa vie entière en eût dépendu, ou que ses talents eussent dû s'y consommer sans fin. Qui ne sait, pour l'avoir lu souvent, comment il se rendit maître des arts mécaniques dont il s'était chargé d'être le démonstrateur, comment il s'en emparait pratiquement avant de les expliquer théoriquement? Afin de traiter en pleine autorité une si grande abondance de matières spéciales, il passait des journées entières au milieu des ateliers, il visitait les fabriques, il étudiait, et exerçait une foule de métiers. Plusieurs fois, il voulut se procurer les machines, les voir construire, mettre la main à la tâche, et se faire apprenti pour connaître, en ouvrier, le secret, de tant de manœuvres. Finalement, il n'ignorait plus aucun détail de l'art des tissus de toile, de soie, de coton, ou de la fabrication des velours ciselés, et les descriptions qu'il en donnait sortaient en droite ligne de ses expériences</a:t>
            </a:r>
            <a:r>
              <a:rPr sz="1000">
                <a:solidFill>
                  <a:srgbClr val="0645AD"/>
                </a:solidFill>
              </a:rPr>
              <a:t>13</a:t>
            </a:r>
            <a:r>
              <a:t>. »</a:t>
            </a:r>
          </a:p>
          <a:p>
            <a:pPr defTabSz="457200">
              <a:spcBef>
                <a:spcPts val="500"/>
              </a:spcBef>
              <a:defRPr sz="1700" b="1">
                <a:latin typeface="Helvetica"/>
                <a:ea typeface="Helvetica"/>
                <a:cs typeface="Helvetica"/>
                <a:sym typeface="Helvetica"/>
              </a:defRPr>
            </a:pPr>
            <a:r>
              <a:t>Les emprunts</a:t>
            </a:r>
            <a:r>
              <a:rPr sz="1000" b="0"/>
              <a:t>[</a:t>
            </a:r>
            <a:r>
              <a:rPr sz="1000" b="0" u="sng">
                <a:solidFill>
                  <a:srgbClr val="0645AD"/>
                </a:solidFill>
                <a:hlinkClick r:id="rId56"/>
              </a:rPr>
              <a:t>modifier</a:t>
            </a:r>
            <a:r>
              <a:rPr sz="1000" b="0"/>
              <a:t>]</a:t>
            </a:r>
          </a:p>
          <a:p>
            <a:pPr defTabSz="457200">
              <a:spcBef>
                <a:spcPts val="600"/>
              </a:spcBef>
              <a:defRPr sz="1300">
                <a:latin typeface="Helvetica"/>
                <a:ea typeface="Helvetica"/>
                <a:cs typeface="Helvetica"/>
                <a:sym typeface="Helvetica"/>
              </a:defRPr>
            </a:pPr>
            <a:r>
              <a:t>À côté de travaux nouveaux, les collaborateurs ont aussi beaucoup emprunté à des ouvrages existants — allant de la citation en guise de référence, à l'article entier. Tantôt avoués, tantôt pas, ces emprunts sont progressivement identifiés par la recherche moderne. La liste des sources proposée ici est donc encore incomplète. Une question très pointue consiste aussi à déterminer avec précision l'édition de l'ouvrage concrètement utilisée.</a:t>
            </a:r>
          </a:p>
          <a:p>
            <a:pPr marL="457200" indent="-317500" defTabSz="457200">
              <a:spcBef>
                <a:spcPts val="100"/>
              </a:spcBef>
              <a:buSzPct val="100000"/>
              <a:buChar char="•"/>
              <a:tabLst>
                <a:tab pos="139700" algn="l"/>
                <a:tab pos="457200" algn="l"/>
              </a:tabLst>
              <a:defRPr sz="1300">
                <a:solidFill>
                  <a:srgbClr val="0645AD"/>
                </a:solidFill>
                <a:latin typeface="Helvetica"/>
                <a:ea typeface="Helvetica"/>
                <a:cs typeface="Helvetica"/>
                <a:sym typeface="Helvetica"/>
              </a:defRPr>
            </a:pPr>
            <a:r>
              <a:rPr>
                <a:solidFill>
                  <a:srgbClr val="000000"/>
                </a:solidFill>
              </a:rPr>
              <a:t>la </a:t>
            </a:r>
            <a:r>
              <a:rPr i="1" u="sng">
                <a:hlinkClick r:id="rId57"/>
              </a:rPr>
              <a:t>Cyclopaedia</a:t>
            </a:r>
            <a:r>
              <a:rPr>
                <a:solidFill>
                  <a:srgbClr val="000000"/>
                </a:solidFill>
              </a:rPr>
              <a:t> d'</a:t>
            </a:r>
            <a:r>
              <a:rPr u="sng">
                <a:hlinkClick r:id="rId58"/>
              </a:rPr>
              <a:t>Ephraïm Chambers</a:t>
            </a:r>
            <a:endParaRPr>
              <a:solidFill>
                <a:srgbClr val="000000"/>
              </a:solidFill>
            </a:endParaRPr>
          </a:p>
          <a:p>
            <a:pPr marL="457200" indent="-317500" defTabSz="457200">
              <a:spcBef>
                <a:spcPts val="100"/>
              </a:spcBef>
              <a:buSzPct val="100000"/>
              <a:buChar char="•"/>
              <a:tabLst>
                <a:tab pos="139700" algn="l"/>
                <a:tab pos="457200" algn="l"/>
              </a:tabLst>
              <a:defRPr sz="1300" i="1">
                <a:latin typeface="Helvetica"/>
                <a:ea typeface="Helvetica"/>
                <a:cs typeface="Helvetica"/>
                <a:sym typeface="Helvetica"/>
              </a:defRPr>
            </a:pPr>
            <a:r>
              <a:rPr i="0"/>
              <a:t>le </a:t>
            </a:r>
            <a:r>
              <a:t>Lexicon-Technicum</a:t>
            </a:r>
            <a:r>
              <a:rPr i="0"/>
              <a:t> de </a:t>
            </a:r>
            <a:r>
              <a:rPr i="0" u="sng">
                <a:solidFill>
                  <a:srgbClr val="0645AD"/>
                </a:solidFill>
                <a:hlinkClick r:id="rId59"/>
              </a:rPr>
              <a:t>John Harris</a:t>
            </a:r>
            <a:endParaRPr i="0"/>
          </a:p>
          <a:p>
            <a:pPr marL="457200" indent="-317500" defTabSz="457200">
              <a:spcBef>
                <a:spcPts val="100"/>
              </a:spcBef>
              <a:buSzPct val="100000"/>
              <a:buChar char="•"/>
              <a:tabLst>
                <a:tab pos="139700" algn="l"/>
                <a:tab pos="457200" algn="l"/>
              </a:tabLst>
              <a:defRPr sz="1300" i="1">
                <a:latin typeface="Helvetica"/>
                <a:ea typeface="Helvetica"/>
                <a:cs typeface="Helvetica"/>
                <a:sym typeface="Helvetica"/>
              </a:defRPr>
            </a:pPr>
            <a:r>
              <a:rPr i="0"/>
              <a:t>le </a:t>
            </a:r>
            <a:r>
              <a:t>New General English Dictionary</a:t>
            </a:r>
            <a:r>
              <a:rPr i="0"/>
              <a:t> de </a:t>
            </a:r>
            <a:r>
              <a:rPr i="0" u="sng">
                <a:solidFill>
                  <a:srgbClr val="0645AD"/>
                </a:solidFill>
                <a:hlinkClick r:id="rId60"/>
              </a:rPr>
              <a:t>Thomas Dyche</a:t>
            </a:r>
            <a:endParaRPr i="0"/>
          </a:p>
          <a:p>
            <a:pPr marL="457200" indent="-317500" defTabSz="457200">
              <a:spcBef>
                <a:spcPts val="100"/>
              </a:spcBef>
              <a:buSzPct val="100000"/>
              <a:buChar char="•"/>
              <a:tabLst>
                <a:tab pos="139700" algn="l"/>
                <a:tab pos="457200" algn="l"/>
              </a:tabLst>
              <a:defRPr sz="1300" i="1">
                <a:solidFill>
                  <a:srgbClr val="3266BB"/>
                </a:solidFill>
                <a:latin typeface="Helvetica"/>
                <a:ea typeface="Helvetica"/>
                <a:cs typeface="Helvetica"/>
                <a:sym typeface="Helvetica"/>
              </a:defRPr>
            </a:pPr>
            <a:r>
              <a:rPr i="0">
                <a:solidFill>
                  <a:srgbClr val="000000"/>
                </a:solidFill>
              </a:rPr>
              <a:t>la réédition par </a:t>
            </a:r>
            <a:r>
              <a:rPr i="0" u="sng">
                <a:solidFill>
                  <a:srgbClr val="0645AD"/>
                </a:solidFill>
                <a:hlinkClick r:id="rId61"/>
              </a:rPr>
              <a:t>Fontenelle</a:t>
            </a:r>
            <a:r>
              <a:rPr i="0">
                <a:solidFill>
                  <a:srgbClr val="000000"/>
                </a:solidFill>
              </a:rPr>
              <a:t> (1732) du </a:t>
            </a:r>
            <a:r>
              <a:rPr u="sng">
                <a:hlinkClick r:id="rId62"/>
              </a:rPr>
              <a:t>Dictionnaire des termes des arts et des sciences</a:t>
            </a:r>
            <a:r>
              <a:rPr i="0">
                <a:solidFill>
                  <a:srgbClr val="000000"/>
                </a:solidFill>
              </a:rPr>
              <a:t> de </a:t>
            </a:r>
            <a:r>
              <a:rPr i="0" u="sng">
                <a:solidFill>
                  <a:srgbClr val="0645AD"/>
                </a:solidFill>
                <a:hlinkClick r:id="rId63"/>
              </a:rPr>
              <a:t>Thomas Corneille</a:t>
            </a:r>
            <a:endParaRPr i="0">
              <a:solidFill>
                <a:srgbClr val="000000"/>
              </a:solidFill>
            </a:endParaRPr>
          </a:p>
          <a:p>
            <a:pPr marL="457200" indent="-317500" defTabSz="457200">
              <a:spcBef>
                <a:spcPts val="100"/>
              </a:spcBef>
              <a:buSzPct val="100000"/>
              <a:buChar char="•"/>
              <a:tabLst>
                <a:tab pos="139700" algn="l"/>
                <a:tab pos="457200" algn="l"/>
              </a:tabLst>
              <a:defRPr sz="1300">
                <a:solidFill>
                  <a:srgbClr val="BA1801"/>
                </a:solidFill>
                <a:latin typeface="Helvetica"/>
                <a:ea typeface="Helvetica"/>
                <a:cs typeface="Helvetica"/>
                <a:sym typeface="Helvetica"/>
              </a:defRPr>
            </a:pPr>
            <a:r>
              <a:rPr>
                <a:solidFill>
                  <a:srgbClr val="000000"/>
                </a:solidFill>
              </a:rPr>
              <a:t>le </a:t>
            </a:r>
            <a:r>
              <a:rPr i="1" u="sng">
                <a:hlinkClick r:id="rId64"/>
              </a:rPr>
              <a:t>Dictionnaire universel de commerce</a:t>
            </a:r>
            <a:r>
              <a:rPr>
                <a:solidFill>
                  <a:srgbClr val="000000"/>
                </a:solidFill>
              </a:rPr>
              <a:t> de </a:t>
            </a:r>
            <a:r>
              <a:rPr u="sng">
                <a:solidFill>
                  <a:srgbClr val="0645AD"/>
                </a:solidFill>
                <a:hlinkClick r:id="rId65"/>
              </a:rPr>
              <a:t>Jacques Savary des Brûlons</a:t>
            </a:r>
            <a:r>
              <a:rPr>
                <a:solidFill>
                  <a:srgbClr val="000000"/>
                </a:solidFill>
              </a:rPr>
              <a:t> &amp; </a:t>
            </a:r>
            <a:r>
              <a:rPr u="sng">
                <a:solidFill>
                  <a:srgbClr val="0645AD"/>
                </a:solidFill>
                <a:hlinkClick r:id="rId66"/>
              </a:rPr>
              <a:t>Louis-Philémon Savary</a:t>
            </a:r>
            <a:r>
              <a:rPr>
                <a:solidFill>
                  <a:srgbClr val="000000"/>
                </a:solidFill>
              </a:rPr>
              <a:t> (1723-1730)</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rPr i="1"/>
              <a:t>Elemens de physique</a:t>
            </a:r>
            <a:r>
              <a:t> de </a:t>
            </a:r>
            <a:r>
              <a:rPr u="sng">
                <a:solidFill>
                  <a:srgbClr val="0645AD"/>
                </a:solidFill>
                <a:hlinkClick r:id="rId51"/>
              </a:rPr>
              <a:t>Pieter van Musschenbroek</a:t>
            </a:r>
            <a:r>
              <a:t>.</a:t>
            </a:r>
          </a:p>
          <a:p>
            <a:pPr defTabSz="457200">
              <a:spcBef>
                <a:spcPts val="600"/>
              </a:spcBef>
              <a:defRPr sz="1300">
                <a:latin typeface="Helvetica"/>
                <a:ea typeface="Helvetica"/>
                <a:cs typeface="Helvetica"/>
                <a:sym typeface="Helvetica"/>
              </a:defRPr>
            </a:pPr>
            <a:r>
              <a:t>Pour les planches, sur le plan conceptuel :</a:t>
            </a:r>
          </a:p>
          <a:p>
            <a:pPr marL="457200" indent="-317500" defTabSz="457200">
              <a:spcBef>
                <a:spcPts val="100"/>
              </a:spcBef>
              <a:buSzPct val="100000"/>
              <a:buChar char="•"/>
              <a:tabLst>
                <a:tab pos="139700" algn="l"/>
                <a:tab pos="457200" algn="l"/>
              </a:tabLst>
              <a:defRPr sz="1300" i="1">
                <a:solidFill>
                  <a:srgbClr val="BA1801"/>
                </a:solidFill>
                <a:latin typeface="Helvetica"/>
                <a:ea typeface="Helvetica"/>
                <a:cs typeface="Helvetica"/>
                <a:sym typeface="Helvetica"/>
              </a:defRPr>
            </a:pPr>
            <a:r>
              <a:rPr u="sng">
                <a:hlinkClick r:id="rId67"/>
              </a:rPr>
              <a:t>Théâtre de machines</a:t>
            </a:r>
            <a:r>
              <a:rPr i="0">
                <a:solidFill>
                  <a:srgbClr val="000000"/>
                </a:solidFill>
              </a:rPr>
              <a:t> de </a:t>
            </a:r>
            <a:r>
              <a:rPr i="0" u="sng">
                <a:solidFill>
                  <a:srgbClr val="0645AD"/>
                </a:solidFill>
                <a:hlinkClick r:id="rId68"/>
              </a:rPr>
              <a:t>Jacob Leupold</a:t>
            </a:r>
            <a:r>
              <a:rPr sz="1000" i="0">
                <a:solidFill>
                  <a:srgbClr val="0645AD"/>
                </a:solidFill>
              </a:rPr>
              <a:t>14</a:t>
            </a:r>
            <a:r>
              <a:rPr i="0">
                <a:solidFill>
                  <a:srgbClr val="000000"/>
                </a:solidFill>
              </a:rPr>
              <a:t>, Leipzig, 1724.</a:t>
            </a:r>
          </a:p>
          <a:p>
            <a:pPr marL="457200" indent="-317500" defTabSz="457200">
              <a:spcBef>
                <a:spcPts val="100"/>
              </a:spcBef>
              <a:buSzPct val="100000"/>
              <a:buChar char="•"/>
              <a:tabLst>
                <a:tab pos="139700" algn="l"/>
                <a:tab pos="457200" algn="l"/>
              </a:tabLst>
              <a:defRPr sz="1300" i="1">
                <a:solidFill>
                  <a:srgbClr val="0645AD"/>
                </a:solidFill>
                <a:latin typeface="Helvetica"/>
                <a:ea typeface="Helvetica"/>
                <a:cs typeface="Helvetica"/>
                <a:sym typeface="Helvetica"/>
              </a:defRPr>
            </a:pPr>
            <a:r>
              <a:rPr i="0">
                <a:solidFill>
                  <a:srgbClr val="000000"/>
                </a:solidFill>
              </a:rPr>
              <a:t>La </a:t>
            </a:r>
            <a:r>
              <a:rPr u="sng">
                <a:hlinkClick r:id="rId55"/>
              </a:rPr>
              <a:t>Description et perfection des arts et métiers</a:t>
            </a:r>
            <a:r>
              <a:rPr i="0">
                <a:solidFill>
                  <a:srgbClr val="000000"/>
                </a:solidFill>
              </a:rPr>
              <a:t> (1704)</a:t>
            </a:r>
          </a:p>
          <a:p>
            <a:pPr defTabSz="457200">
              <a:spcBef>
                <a:spcPts val="600"/>
              </a:spcBef>
              <a:defRPr sz="1300" i="1">
                <a:latin typeface="Helvetica"/>
                <a:ea typeface="Helvetica"/>
                <a:cs typeface="Helvetica"/>
                <a:sym typeface="Helvetica"/>
              </a:defRPr>
            </a:pPr>
            <a:r>
              <a:rPr i="0"/>
              <a:t>Pour la </a:t>
            </a:r>
            <a:r>
              <a:t>Description des arts</a:t>
            </a:r>
            <a:r>
              <a:rPr i="0"/>
              <a:t> :</a:t>
            </a:r>
          </a:p>
          <a:p>
            <a:pPr marL="457200" indent="-317500" defTabSz="457200">
              <a:spcBef>
                <a:spcPts val="100"/>
              </a:spcBef>
              <a:buSzPct val="100000"/>
              <a:buChar char="•"/>
              <a:tabLst>
                <a:tab pos="139700" algn="l"/>
                <a:tab pos="457200" algn="l"/>
              </a:tabLst>
              <a:defRPr sz="1300">
                <a:solidFill>
                  <a:srgbClr val="0645AD"/>
                </a:solidFill>
                <a:latin typeface="Helvetica"/>
                <a:ea typeface="Helvetica"/>
                <a:cs typeface="Helvetica"/>
                <a:sym typeface="Helvetica"/>
              </a:defRPr>
            </a:pPr>
            <a:r>
              <a:rPr>
                <a:solidFill>
                  <a:srgbClr val="000000"/>
                </a:solidFill>
              </a:rPr>
              <a:t>Le </a:t>
            </a:r>
            <a:r>
              <a:rPr i="1" u="sng">
                <a:hlinkClick r:id="rId69"/>
              </a:rPr>
              <a:t>Novum Organum</a:t>
            </a:r>
            <a:r>
              <a:rPr>
                <a:solidFill>
                  <a:srgbClr val="000000"/>
                </a:solidFill>
              </a:rPr>
              <a:t> de </a:t>
            </a:r>
            <a:r>
              <a:rPr u="sng">
                <a:hlinkClick r:id="rId70"/>
              </a:rPr>
              <a:t>Francis Bacon</a:t>
            </a:r>
            <a:endParaRPr>
              <a:solidFill>
                <a:srgbClr val="000000"/>
              </a:solidFill>
            </a:endParaRPr>
          </a:p>
          <a:p>
            <a:pPr marL="457200" indent="-317500" defTabSz="457200">
              <a:spcBef>
                <a:spcPts val="100"/>
              </a:spcBef>
              <a:buSzPct val="100000"/>
              <a:buChar char="•"/>
              <a:tabLst>
                <a:tab pos="139700" algn="l"/>
                <a:tab pos="457200" algn="l"/>
              </a:tabLst>
              <a:defRPr sz="1300" i="1">
                <a:solidFill>
                  <a:srgbClr val="0645AD"/>
                </a:solidFill>
                <a:latin typeface="Helvetica"/>
                <a:ea typeface="Helvetica"/>
                <a:cs typeface="Helvetica"/>
                <a:sym typeface="Helvetica"/>
              </a:defRPr>
            </a:pPr>
            <a:r>
              <a:rPr i="0">
                <a:solidFill>
                  <a:srgbClr val="000000"/>
                </a:solidFill>
              </a:rPr>
              <a:t>La </a:t>
            </a:r>
            <a:r>
              <a:rPr u="sng">
                <a:hlinkClick r:id="rId55"/>
              </a:rPr>
              <a:t>Description et perfection des arts et métiers</a:t>
            </a:r>
            <a:r>
              <a:rPr i="0">
                <a:solidFill>
                  <a:srgbClr val="000000"/>
                </a:solidFill>
              </a:rPr>
              <a:t> (1704)</a:t>
            </a:r>
          </a:p>
          <a:p>
            <a:pPr defTabSz="457200">
              <a:spcBef>
                <a:spcPts val="600"/>
              </a:spcBef>
              <a:defRPr sz="1300">
                <a:latin typeface="Helvetica"/>
                <a:ea typeface="Helvetica"/>
                <a:cs typeface="Helvetica"/>
                <a:sym typeface="Helvetica"/>
              </a:defRPr>
            </a:pPr>
            <a:r>
              <a:t>Pour l'histoire des idées et de la philosophie :</a:t>
            </a:r>
          </a:p>
          <a:p>
            <a:pPr marL="457200" indent="-317500" defTabSz="457200">
              <a:spcBef>
                <a:spcPts val="100"/>
              </a:spcBef>
              <a:buSzPct val="100000"/>
              <a:buChar char="•"/>
              <a:tabLst>
                <a:tab pos="139700" algn="l"/>
                <a:tab pos="457200" algn="l"/>
              </a:tabLst>
              <a:defRPr sz="1300" i="1">
                <a:latin typeface="Helvetica"/>
                <a:ea typeface="Helvetica"/>
                <a:cs typeface="Helvetica"/>
                <a:sym typeface="Helvetica"/>
              </a:defRPr>
            </a:pPr>
            <a:r>
              <a:t>Historia critica philosophiae</a:t>
            </a:r>
            <a:r>
              <a:rPr i="0"/>
              <a:t> (1744) de </a:t>
            </a:r>
            <a:r>
              <a:rPr i="0" u="sng">
                <a:solidFill>
                  <a:srgbClr val="0645AD"/>
                </a:solidFill>
                <a:hlinkClick r:id="rId71"/>
              </a:rPr>
              <a:t>Jacob Brucker</a:t>
            </a:r>
            <a:endParaRPr i="0"/>
          </a:p>
          <a:p>
            <a:pPr marL="457200" indent="-317500" defTabSz="457200">
              <a:spcBef>
                <a:spcPts val="100"/>
              </a:spcBef>
              <a:buSzPct val="100000"/>
              <a:buChar char="•"/>
              <a:tabLst>
                <a:tab pos="139700" algn="l"/>
                <a:tab pos="457200" algn="l"/>
              </a:tabLst>
              <a:defRPr sz="1300" i="1">
                <a:solidFill>
                  <a:srgbClr val="0645AD"/>
                </a:solidFill>
                <a:latin typeface="Helvetica"/>
                <a:ea typeface="Helvetica"/>
                <a:cs typeface="Helvetica"/>
                <a:sym typeface="Helvetica"/>
              </a:defRPr>
            </a:pPr>
            <a:r>
              <a:rPr u="sng">
                <a:hlinkClick r:id="rId72"/>
              </a:rPr>
              <a:t>Dictionnaire historique et critique</a:t>
            </a:r>
            <a:r>
              <a:rPr i="0">
                <a:solidFill>
                  <a:srgbClr val="000000"/>
                </a:solidFill>
              </a:rPr>
              <a:t> de </a:t>
            </a:r>
            <a:r>
              <a:rPr i="0" u="sng">
                <a:hlinkClick r:id="rId29"/>
              </a:rPr>
              <a:t>Pierre Bayle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pPr defTabSz="457200">
              <a:defRPr sz="1100">
                <a:latin typeface="Helvetica"/>
                <a:ea typeface="Helvetica"/>
                <a:cs typeface="Helvetica"/>
                <a:sym typeface="Helvetica"/>
              </a:defRPr>
            </a:pPr>
            <a:r>
              <a:t>Planche de l’Encyclopédie : Chambre obscure.</a:t>
            </a:r>
          </a:p>
          <a:p>
            <a:pPr defTabSz="457200">
              <a:spcBef>
                <a:spcPts val="500"/>
              </a:spcBef>
              <a:defRPr sz="1700" b="1">
                <a:latin typeface="Helvetica"/>
                <a:ea typeface="Helvetica"/>
                <a:cs typeface="Helvetica"/>
                <a:sym typeface="Helvetica"/>
              </a:defRPr>
            </a:pPr>
            <a:r>
              <a:t>Esprit bourgeois</a:t>
            </a:r>
            <a:r>
              <a:rPr sz="1000" b="0"/>
              <a:t>[</a:t>
            </a:r>
            <a:r>
              <a:rPr sz="1000" b="0" u="sng">
                <a:solidFill>
                  <a:srgbClr val="0645AD"/>
                </a:solidFill>
                <a:hlinkClick r:id="rId3"/>
              </a:rPr>
              <a:t>modifier</a:t>
            </a:r>
            <a:r>
              <a:rPr sz="1000" b="0"/>
              <a:t>]</a:t>
            </a:r>
          </a:p>
          <a:p>
            <a:pPr defTabSz="457200">
              <a:defRPr sz="1200">
                <a:solidFill>
                  <a:srgbClr val="0645AD"/>
                </a:solidFill>
                <a:latin typeface="Helvetica"/>
                <a:ea typeface="Helvetica"/>
                <a:cs typeface="Helvetica"/>
                <a:sym typeface="Helvetica"/>
              </a:defRPr>
            </a:pPr>
            <a:endParaRPr sz="1100">
              <a:solidFill>
                <a:srgbClr val="000000"/>
              </a:solidFill>
            </a:endParaRPr>
          </a:p>
          <a:p>
            <a:pPr defTabSz="457200">
              <a:defRPr sz="1100">
                <a:solidFill>
                  <a:srgbClr val="0645AD"/>
                </a:solidFill>
                <a:latin typeface="Helvetica"/>
                <a:ea typeface="Helvetica"/>
                <a:cs typeface="Helvetica"/>
                <a:sym typeface="Helvetica"/>
              </a:defRPr>
            </a:pPr>
            <a:endParaRPr u="sng"/>
          </a:p>
          <a:p>
            <a:pPr defTabSz="457200">
              <a:defRPr sz="1100">
                <a:latin typeface="Helvetica"/>
                <a:ea typeface="Helvetica"/>
                <a:cs typeface="Helvetica"/>
                <a:sym typeface="Helvetica"/>
              </a:defRPr>
            </a:pPr>
            <a:r>
              <a:t>Planche de l’Encyclopédie : Chambre obscure.</a:t>
            </a:r>
          </a:p>
          <a:p>
            <a:pPr defTabSz="457200">
              <a:spcBef>
                <a:spcPts val="600"/>
              </a:spcBef>
              <a:defRPr sz="1300">
                <a:latin typeface="Helvetica"/>
                <a:ea typeface="Helvetica"/>
                <a:cs typeface="Helvetica"/>
                <a:sym typeface="Helvetica"/>
              </a:defRPr>
            </a:pPr>
            <a:r>
              <a:t>L'article </a:t>
            </a:r>
            <a:r>
              <a:rPr u="sng">
                <a:solidFill>
                  <a:srgbClr val="0645AD"/>
                </a:solidFill>
                <a:hlinkClick r:id="rId4"/>
              </a:rPr>
              <a:t>Encyclopédiste</a:t>
            </a:r>
            <a:r>
              <a:t> met en avant le profil du collaborateur moyen de l'Encyclopédie : il appartient à la classe émergente du XVIII</a:t>
            </a:r>
            <a:r>
              <a:rPr sz="1100" baseline="31999"/>
              <a:t>e</a:t>
            </a:r>
            <a:r>
              <a:t> siècle, la </a:t>
            </a:r>
            <a:r>
              <a:rPr u="sng">
                <a:solidFill>
                  <a:srgbClr val="0645AD"/>
                </a:solidFill>
                <a:hlinkClick r:id="rId5"/>
              </a:rPr>
              <a:t>bourgeoisie</a:t>
            </a:r>
            <a:r>
              <a:t>. En particulier, Diderot et D'Alembert sont bourgeois, les éditeurs sont bourgeois, le lecteur moyen est bourgeois. Il n'est donc pas surprenant de retrouver cette tendance dans l'Encyclopédie. Les dimensions pratique et concrète de l'Encyclopédie en témoignent.</a:t>
            </a:r>
          </a:p>
          <a:p>
            <a:pPr marL="457200" indent="-317500" defTabSz="457200">
              <a:spcBef>
                <a:spcPts val="100"/>
              </a:spcBef>
              <a:buSzPct val="100000"/>
              <a:buChar char="•"/>
              <a:tabLst>
                <a:tab pos="139700" algn="l"/>
                <a:tab pos="457200" algn="l"/>
              </a:tabLst>
              <a:defRPr sz="1300" i="1">
                <a:latin typeface="Helvetica"/>
                <a:ea typeface="Helvetica"/>
                <a:cs typeface="Helvetica"/>
                <a:sym typeface="Helvetica"/>
              </a:defRPr>
            </a:pPr>
            <a:r>
              <a:rPr i="0"/>
              <a:t>le titre : </a:t>
            </a:r>
            <a:r>
              <a:t>dictionnaire des arts et métiers</a:t>
            </a:r>
            <a:endParaRPr i="0"/>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les planches</a:t>
            </a:r>
          </a:p>
          <a:p>
            <a:pPr marL="457200" indent="-317500" defTabSz="457200">
              <a:spcBef>
                <a:spcPts val="100"/>
              </a:spcBef>
              <a:buSzPct val="100000"/>
              <a:buChar char="•"/>
              <a:tabLst>
                <a:tab pos="139700" algn="l"/>
                <a:tab pos="457200" algn="l"/>
              </a:tabLst>
              <a:defRPr sz="1300">
                <a:latin typeface="Helvetica"/>
                <a:ea typeface="Helvetica"/>
                <a:cs typeface="Helvetica"/>
                <a:sym typeface="Helvetica"/>
              </a:defRPr>
            </a:pPr>
            <a:r>
              <a:t>le </a:t>
            </a:r>
            <a:r>
              <a:rPr u="sng">
                <a:solidFill>
                  <a:srgbClr val="0645AD"/>
                </a:solidFill>
                <a:hlinkClick r:id="rId6"/>
              </a:rPr>
              <a:t>matérialisme</a:t>
            </a:r>
            <a:r>
              <a:t> tant reproché à certains auteurs</a:t>
            </a:r>
          </a:p>
          <a:p>
            <a:pPr defTabSz="457200">
              <a:spcBef>
                <a:spcPts val="600"/>
              </a:spcBef>
              <a:defRPr sz="1300">
                <a:latin typeface="Helvetica"/>
                <a:ea typeface="Helvetica"/>
                <a:cs typeface="Helvetica"/>
                <a:sym typeface="Helvetica"/>
              </a:defRPr>
            </a:pPr>
            <a:r>
              <a:t>L’article « Réfugiés » en est un exemple parfait. Il valorise le travail, la richesse, et l’industrie, par opposition aux valeurs de la noblesse, à savoir, les faits d’armes, le refus du négoce et de l’agriculture.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defTabSz="457200">
              <a:spcBef>
                <a:spcPts val="1200"/>
              </a:spcBef>
              <a:defRPr sz="2000">
                <a:latin typeface="Arial"/>
                <a:ea typeface="Arial"/>
                <a:cs typeface="Arial"/>
                <a:sym typeface="Arial"/>
              </a:defRPr>
            </a:pPr>
            <a:r>
              <a:t>Emancipation Monument, Beterverwagting, ECD (Guyane, nord de l’Amérique du Sud)</a:t>
            </a:r>
          </a:p>
          <a:p>
            <a:pPr defTabSz="457200">
              <a:spcBef>
                <a:spcPts val="1000"/>
              </a:spcBef>
              <a:defRPr sz="1200">
                <a:latin typeface="Arial"/>
                <a:ea typeface="Arial"/>
                <a:cs typeface="Arial"/>
                <a:sym typeface="Arial"/>
              </a:defRPr>
            </a:pPr>
            <a:r>
              <a:t>Beterverwagting Emancipation Monument – a striking structure showing a hand with a broken chain, clutching a book, said to represent the registered title to the property in which the village was founded.</a:t>
            </a:r>
          </a:p>
          <a:p>
            <a:pPr defTabSz="457200">
              <a:spcBef>
                <a:spcPts val="1000"/>
              </a:spcBef>
              <a:defRPr sz="1200">
                <a:latin typeface="Arial"/>
                <a:ea typeface="Arial"/>
                <a:cs typeface="Arial"/>
                <a:sym typeface="Arial"/>
              </a:defRPr>
            </a:pPr>
            <a:r>
              <a:t>In 1834, after emancipation, BV was bought by 62 former slaves for the sum of $52,000 from Mr. Baron Van Gronigen, who was at that time the last remaining Dutch planter in the then British Guiana.</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defTabSz="330200">
              <a:spcBef>
                <a:spcPts val="600"/>
              </a:spcBef>
              <a:defRPr sz="1300">
                <a:latin typeface="Helvetica"/>
                <a:ea typeface="Helvetica"/>
                <a:cs typeface="Helvetica"/>
                <a:sym typeface="Helvetica"/>
              </a:defRPr>
            </a:pPr>
            <a:r>
              <a:t>La </a:t>
            </a:r>
            <a:r>
              <a:rPr b="1"/>
              <a:t>guerre de Sept Ans</a:t>
            </a:r>
            <a:r>
              <a:t> (1756-1763) est un conflit majeur du xviii</a:t>
            </a:r>
            <a:r>
              <a:rPr sz="1100" baseline="31999"/>
              <a:t>e</a:t>
            </a:r>
            <a:r>
              <a:t> siècle souvent comparé à la </a:t>
            </a:r>
            <a:r>
              <a:rPr u="sng">
                <a:solidFill>
                  <a:srgbClr val="0645AD"/>
                </a:solidFill>
                <a:hlinkClick r:id="rId3"/>
              </a:rPr>
              <a:t>Première Guerre mondiale</a:t>
            </a:r>
            <a:r>
              <a:rPr sz="1000">
                <a:solidFill>
                  <a:srgbClr val="0645AD"/>
                </a:solidFill>
              </a:rPr>
              <a:t>2</a:t>
            </a:r>
            <a:r>
              <a:t> parce qu’elle s'est déroulée sur de nombreux théâtres d’opérations (Europe, Amérique du Nord, Inde…) et s'est traduite par un rééquilibrage important des puissances européennes</a:t>
            </a:r>
            <a:r>
              <a:rPr sz="1000">
                <a:solidFill>
                  <a:srgbClr val="0645AD"/>
                </a:solidFill>
              </a:rPr>
              <a:t>3</a:t>
            </a:r>
            <a:r>
              <a:t>. De là est né l’</a:t>
            </a:r>
            <a:r>
              <a:rPr u="sng">
                <a:solidFill>
                  <a:srgbClr val="0645AD"/>
                </a:solidFill>
                <a:hlinkClick r:id="rId4"/>
              </a:rPr>
              <a:t>Empire britannique</a:t>
            </a:r>
            <a:r>
              <a:t>, </a:t>
            </a:r>
            <a:r>
              <a:rPr u="sng">
                <a:solidFill>
                  <a:srgbClr val="0645AD"/>
                </a:solidFill>
                <a:hlinkClick r:id="rId5"/>
              </a:rPr>
              <a:t>puissance hégémonique</a:t>
            </a:r>
            <a:r>
              <a:t> tout au long du xix</a:t>
            </a:r>
            <a:r>
              <a:rPr sz="1100" baseline="31999"/>
              <a:t>e</a:t>
            </a:r>
            <a:r>
              <a:t> siècle, dont l'affirmation fait presque entièrement disparaître le </a:t>
            </a:r>
            <a:r>
              <a:rPr u="sng">
                <a:solidFill>
                  <a:srgbClr val="0645AD"/>
                </a:solidFill>
                <a:hlinkClick r:id="rId6"/>
              </a:rPr>
              <a:t>Premier espace colonial français</a:t>
            </a:r>
            <a:r>
              <a:t>, l'espace dominateur mondial durant le xvii</a:t>
            </a:r>
            <a:r>
              <a:rPr sz="1100" baseline="31999"/>
              <a:t>e</a:t>
            </a:r>
            <a:r>
              <a:t> et la première partie du xviii</a:t>
            </a:r>
            <a:r>
              <a:rPr sz="1100" baseline="31999"/>
              <a:t>e</a:t>
            </a:r>
            <a:r>
              <a:t> siècle. En Europe, c'est la Prusse qui s'affirme.</a:t>
            </a:r>
          </a:p>
          <a:p>
            <a:pPr defTabSz="330200">
              <a:spcBef>
                <a:spcPts val="600"/>
              </a:spcBef>
              <a:defRPr sz="1300">
                <a:latin typeface="Helvetica"/>
                <a:ea typeface="Helvetica"/>
                <a:cs typeface="Helvetica"/>
                <a:sym typeface="Helvetica"/>
              </a:defRPr>
            </a:pPr>
            <a:r>
              <a:rPr b="1"/>
              <a:t>Ce conflit oppose principalement le </a:t>
            </a:r>
            <a:r>
              <a:rPr b="1" u="sng">
                <a:solidFill>
                  <a:srgbClr val="0645AD"/>
                </a:solidFill>
                <a:hlinkClick r:id="rId7"/>
              </a:rPr>
              <a:t>Royaume de France</a:t>
            </a:r>
            <a:r>
              <a:rPr b="1"/>
              <a:t> au </a:t>
            </a:r>
            <a:r>
              <a:rPr b="1" u="sng">
                <a:solidFill>
                  <a:srgbClr val="0645AD"/>
                </a:solidFill>
                <a:hlinkClick r:id="rId8"/>
              </a:rPr>
              <a:t>Royaume de Grande-Bretagne</a:t>
            </a:r>
            <a:r>
              <a:rPr b="1"/>
              <a:t> d’une part, l’</a:t>
            </a:r>
            <a:r>
              <a:rPr b="1" u="sng">
                <a:solidFill>
                  <a:srgbClr val="0645AD"/>
                </a:solidFill>
                <a:hlinkClick r:id="rId9"/>
              </a:rPr>
              <a:t>archiduché d'Autriche</a:t>
            </a:r>
            <a:r>
              <a:rPr b="1"/>
              <a:t> au </a:t>
            </a:r>
            <a:r>
              <a:rPr b="1" u="sng">
                <a:solidFill>
                  <a:srgbClr val="0645AD"/>
                </a:solidFill>
                <a:hlinkClick r:id="rId10"/>
              </a:rPr>
              <a:t>Royaume de Prusse</a:t>
            </a:r>
            <a:r>
              <a:rPr b="1"/>
              <a:t> d’autre part. </a:t>
            </a:r>
            <a:r>
              <a:t>Cependant, par le jeu des alliances et des opportunismes, la plupart des pays européens et leurs colonies participent à cette guerre. Le début de la guerre est généralement daté au </a:t>
            </a:r>
            <a:r>
              <a:rPr u="sng">
                <a:solidFill>
                  <a:srgbClr val="0645AD"/>
                </a:solidFill>
                <a:hlinkClick r:id="rId11"/>
              </a:rPr>
              <a:t>29</a:t>
            </a:r>
            <a:r>
              <a:t> </a:t>
            </a:r>
            <a:r>
              <a:rPr u="sng">
                <a:solidFill>
                  <a:srgbClr val="0645AD"/>
                </a:solidFill>
                <a:hlinkClick r:id="rId12"/>
              </a:rPr>
              <a:t>août</a:t>
            </a:r>
            <a:r>
              <a:t> </a:t>
            </a:r>
            <a:r>
              <a:rPr u="sng">
                <a:solidFill>
                  <a:srgbClr val="0645AD"/>
                </a:solidFill>
                <a:hlinkClick r:id="rId13"/>
              </a:rPr>
              <a:t>1756</a:t>
            </a:r>
            <a:r>
              <a:t> (attaque de la </a:t>
            </a:r>
            <a:r>
              <a:rPr u="sng">
                <a:solidFill>
                  <a:srgbClr val="0645AD"/>
                </a:solidFill>
                <a:hlinkClick r:id="rId14"/>
              </a:rPr>
              <a:t>Saxe</a:t>
            </a:r>
            <a:r>
              <a:t> par </a:t>
            </a:r>
            <a:r>
              <a:rPr u="sng">
                <a:solidFill>
                  <a:srgbClr val="0645AD"/>
                </a:solidFill>
                <a:hlinkClick r:id="rId15"/>
              </a:rPr>
              <a:t>Frédéric II</a:t>
            </a:r>
            <a:r>
              <a:t>) bien que l’affrontement ait débuté plus tôt dans les colonies d’</a:t>
            </a:r>
            <a:r>
              <a:rPr u="sng">
                <a:solidFill>
                  <a:srgbClr val="0645AD"/>
                </a:solidFill>
                <a:hlinkClick r:id="rId16"/>
              </a:rPr>
              <a:t>Amérique du Nord</a:t>
            </a:r>
            <a:r>
              <a:t> avant de dégénérer en guerre ouverte en Europe.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p>
            <a:pPr defTabSz="330200">
              <a:spcBef>
                <a:spcPts val="600"/>
              </a:spcBef>
              <a:defRPr sz="1300">
                <a:latin typeface="Helvetica"/>
                <a:ea typeface="Helvetica"/>
                <a:cs typeface="Helvetica"/>
                <a:sym typeface="Helvetica"/>
              </a:defRPr>
            </a:pPr>
            <a:r>
              <a:t>La </a:t>
            </a:r>
            <a:r>
              <a:rPr b="1"/>
              <a:t>Déclaration d'indépendance</a:t>
            </a:r>
            <a:r>
              <a:t> est un texte politique par lequel les </a:t>
            </a:r>
            <a:r>
              <a:rPr u="sng">
                <a:solidFill>
                  <a:srgbClr val="0645AD"/>
                </a:solidFill>
                <a:hlinkClick r:id="rId3"/>
              </a:rPr>
              <a:t>Treize Colonies</a:t>
            </a:r>
            <a:r>
              <a:t> britanniques d'</a:t>
            </a:r>
            <a:r>
              <a:rPr u="sng">
                <a:solidFill>
                  <a:srgbClr val="0645AD"/>
                </a:solidFill>
                <a:hlinkClick r:id="rId4"/>
              </a:rPr>
              <a:t>Amérique du Nord</a:t>
            </a:r>
            <a:r>
              <a:t> ont fait </a:t>
            </a:r>
            <a:r>
              <a:rPr u="sng">
                <a:solidFill>
                  <a:srgbClr val="0645AD"/>
                </a:solidFill>
                <a:hlinkClick r:id="rId5"/>
              </a:rPr>
              <a:t>sécession</a:t>
            </a:r>
            <a:r>
              <a:t> du </a:t>
            </a:r>
            <a:r>
              <a:rPr u="sng">
                <a:solidFill>
                  <a:srgbClr val="0645AD"/>
                </a:solidFill>
                <a:hlinkClick r:id="rId6"/>
              </a:rPr>
              <a:t>Royaume-Uni</a:t>
            </a:r>
            <a:r>
              <a:t>, le </a:t>
            </a:r>
            <a:r>
              <a:rPr u="sng">
                <a:solidFill>
                  <a:srgbClr val="0645AD"/>
                </a:solidFill>
                <a:hlinkClick r:id="rId7"/>
              </a:rPr>
              <a:t>4</a:t>
            </a:r>
            <a:r>
              <a:t> </a:t>
            </a:r>
            <a:r>
              <a:rPr u="sng">
                <a:solidFill>
                  <a:srgbClr val="0645AD"/>
                </a:solidFill>
                <a:hlinkClick r:id="rId8"/>
              </a:rPr>
              <a:t>juillet</a:t>
            </a:r>
            <a:r>
              <a:t> </a:t>
            </a:r>
            <a:r>
              <a:rPr u="sng">
                <a:solidFill>
                  <a:srgbClr val="0645AD"/>
                </a:solidFill>
                <a:hlinkClick r:id="rId9"/>
              </a:rPr>
              <a:t>1776</a:t>
            </a:r>
            <a:r>
              <a:t>. Ce texte est marqué par l'influence de la philosophie des </a:t>
            </a:r>
            <a:r>
              <a:rPr u="sng">
                <a:solidFill>
                  <a:srgbClr val="0645AD"/>
                </a:solidFill>
                <a:hlinkClick r:id="rId10"/>
              </a:rPr>
              <a:t>Lumières</a:t>
            </a:r>
            <a:r>
              <a:t> et tire également les conséquences de la </a:t>
            </a:r>
            <a:r>
              <a:rPr u="sng">
                <a:solidFill>
                  <a:srgbClr val="0645AD"/>
                </a:solidFill>
                <a:hlinkClick r:id="rId11"/>
              </a:rPr>
              <a:t>Glorieuse Révolution</a:t>
            </a:r>
            <a:r>
              <a:t> de </a:t>
            </a:r>
            <a:r>
              <a:rPr u="sng">
                <a:solidFill>
                  <a:srgbClr val="0645AD"/>
                </a:solidFill>
                <a:hlinkClick r:id="rId12"/>
              </a:rPr>
              <a:t>1688</a:t>
            </a:r>
            <a:r>
              <a:t> : d'après les abus constatés, les délégués des colons estiment qu'ils ont le droit et le devoir de se révolter contre la monarchie britannique (en fait, le parlement britannique a voté de lourds </a:t>
            </a:r>
            <a:r>
              <a:rPr u="sng">
                <a:solidFill>
                  <a:srgbClr val="0645AD"/>
                </a:solidFill>
                <a:hlinkClick r:id="rId13"/>
              </a:rPr>
              <a:t>impôts</a:t>
            </a:r>
            <a:r>
              <a:t> et </a:t>
            </a:r>
            <a:r>
              <a:rPr u="sng">
                <a:solidFill>
                  <a:srgbClr val="0645AD"/>
                </a:solidFill>
                <a:hlinkClick r:id="rId14"/>
              </a:rPr>
              <a:t>taxes</a:t>
            </a:r>
            <a:r>
              <a:t> frappant les colonies). Depuis, le </a:t>
            </a:r>
            <a:r>
              <a:rPr u="sng">
                <a:solidFill>
                  <a:srgbClr val="0645AD"/>
                </a:solidFill>
                <a:hlinkClick r:id="rId7"/>
              </a:rPr>
              <a:t>4 juillet</a:t>
            </a:r>
            <a:r>
              <a:t> est devenu la </a:t>
            </a:r>
            <a:r>
              <a:rPr u="sng">
                <a:solidFill>
                  <a:srgbClr val="0645AD"/>
                </a:solidFill>
                <a:hlinkClick r:id="rId15"/>
              </a:rPr>
              <a:t>fête nationale</a:t>
            </a:r>
            <a:r>
              <a:t> des </a:t>
            </a:r>
            <a:r>
              <a:rPr u="sng">
                <a:solidFill>
                  <a:srgbClr val="0645AD"/>
                </a:solidFill>
                <a:hlinkClick r:id="rId16"/>
              </a:rPr>
              <a:t>États-Unis</a:t>
            </a:r>
            <a:r>
              <a:t> : l'</a:t>
            </a:r>
            <a:r>
              <a:rPr i="1" u="sng">
                <a:solidFill>
                  <a:srgbClr val="0645AD"/>
                </a:solidFill>
                <a:hlinkClick r:id="rId17"/>
              </a:rPr>
              <a:t>Independence Day</a:t>
            </a:r>
            <a:r>
              <a:t> (jour de l'Indépendance en anglais).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lvl1pPr>
              <a:defRPr sz="1400"/>
            </a:lvl1pPr>
          </a:lstStyle>
          <a:p>
            <a:r>
              <a:t>Thomas Jefferson: principal auteur de la déclaration d’indépendance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lvl1pPr>
              <a:defRPr sz="1400"/>
            </a:lvl1pPr>
          </a:lstStyle>
          <a:p>
            <a:r>
              <a:t>Ainsi s’achève la déclaration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Dans le système politique du royaume de France, les états généraux du royaume (ou États-Généraux) étaient une assemblée extraordinaire réunissant les trois ordres (les états) de la société : la noblesse, le clergé et le tiers-état. Ils étaient convoqués par ordre du roi dans des conditions exceptionnelles (crise politique ou financière, guerre ou question diplomatique majeure). Cette assemblée était, entre autres, seule habilitée à réformer la fiscalité générale ou, dans une moindre mesure, à statuer sur des problèmes dynastiques, en vue de traiter la crise rencontrée.</a:t>
            </a:r>
          </a:p>
          <a:p>
            <a:endParaRPr/>
          </a:p>
          <a:p>
            <a:r>
              <a:t>Ils se réunirent sur une période de 487 ans, jusqu'en 1789. Les derniers états réunis, convoqués le 5 mai 1789 par Louis XVI pour résoudre la crise financière due aux dettes du Royaume, évoluèrent, à la suite du Serment du Jeu de paume et à la réunion des trois ordres le 27 juin, en une Assemblée nationale constituante qui décida de rédiger une constitution écrite qui marqua le commencement de la Révolution française. Ce coup de force politique ne vient pas de nulle part et résulte de propositions déjà avancées : en 1789, le Comte d'Artois (futur Charles X) proposa que les États généraux devinssent permanents et ne se séparassent plus, formant ainsi une sorte d'Assemblée nationale avant l'heure, mais où les trois ordres resteraient séparés et la monarchie de droit divin ne serait pas remise en question. Cependant, les députés du Tiers en ont jugé autrement.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pPr defTabSz="330200">
              <a:spcBef>
                <a:spcPts val="200"/>
              </a:spcBef>
              <a:defRPr sz="2600">
                <a:latin typeface="Helvetica"/>
                <a:ea typeface="Helvetica"/>
                <a:cs typeface="Helvetica"/>
                <a:sym typeface="Helvetica"/>
              </a:defRPr>
            </a:pPr>
            <a:r>
              <a:t>Déclaration des droits de l'homme et du citoyen de 1789</a:t>
            </a:r>
          </a:p>
          <a:p>
            <a:pPr defTabSz="330200">
              <a:spcBef>
                <a:spcPts val="600"/>
              </a:spcBef>
              <a:defRPr sz="1300">
                <a:latin typeface="Helvetica"/>
                <a:ea typeface="Helvetica"/>
                <a:cs typeface="Helvetica"/>
                <a:sym typeface="Helvetica"/>
              </a:defRPr>
            </a:pPr>
            <a:r>
              <a:t>La </a:t>
            </a:r>
            <a:r>
              <a:rPr b="1"/>
              <a:t>Déclaration des droits de l’homme et du citoyen de 1789</a:t>
            </a:r>
            <a:r>
              <a:t> (DDHC) est le texte fondamental de la </a:t>
            </a:r>
            <a:r>
              <a:rPr u="sng">
                <a:solidFill>
                  <a:srgbClr val="0645AD"/>
                </a:solidFill>
                <a:hlinkClick r:id="rId3"/>
              </a:rPr>
              <a:t>Révolution française</a:t>
            </a:r>
            <a:r>
              <a:t>, qui énonce un ensemble de </a:t>
            </a:r>
            <a:r>
              <a:rPr u="sng">
                <a:solidFill>
                  <a:srgbClr val="0645AD"/>
                </a:solidFill>
                <a:hlinkClick r:id="rId4"/>
              </a:rPr>
              <a:t>droits naturels</a:t>
            </a:r>
            <a:r>
              <a:t> individuels et les conditions de leur mise en œuvre. Ses derniers articles sont adoptés le </a:t>
            </a:r>
            <a:r>
              <a:rPr u="sng">
                <a:solidFill>
                  <a:srgbClr val="0645AD"/>
                </a:solidFill>
                <a:hlinkClick r:id="rId5"/>
              </a:rPr>
              <a:t>26</a:t>
            </a:r>
            <a:r>
              <a:t> </a:t>
            </a:r>
            <a:r>
              <a:rPr u="sng">
                <a:solidFill>
                  <a:srgbClr val="0645AD"/>
                </a:solidFill>
                <a:hlinkClick r:id="rId6"/>
              </a:rPr>
              <a:t>août</a:t>
            </a:r>
            <a:r>
              <a:t> </a:t>
            </a:r>
            <a:r>
              <a:rPr u="sng">
                <a:solidFill>
                  <a:srgbClr val="0645AD"/>
                </a:solidFill>
                <a:hlinkClick r:id="rId7"/>
              </a:rPr>
              <a:t>1789</a:t>
            </a:r>
            <a:r>
              <a:rPr sz="1000">
                <a:solidFill>
                  <a:srgbClr val="0645AD"/>
                </a:solidFill>
              </a:rPr>
              <a:t>A 1</a:t>
            </a:r>
            <a:r>
              <a:t>.</a:t>
            </a:r>
          </a:p>
          <a:p>
            <a:pPr defTabSz="330200">
              <a:spcBef>
                <a:spcPts val="600"/>
              </a:spcBef>
              <a:defRPr sz="1300">
                <a:latin typeface="Helvetica"/>
                <a:ea typeface="Helvetica"/>
                <a:cs typeface="Helvetica"/>
                <a:sym typeface="Helvetica"/>
              </a:defRPr>
            </a:pPr>
            <a:r>
              <a:t>La valeur constitutionnelle de la Déclaration est réaffirmée par le </a:t>
            </a:r>
            <a:r>
              <a:rPr u="sng">
                <a:solidFill>
                  <a:srgbClr val="0645AD"/>
                </a:solidFill>
                <a:uFill>
                  <a:solidFill>
                    <a:srgbClr val="0645AD"/>
                  </a:solidFill>
                </a:uFill>
                <a:hlinkClick r:id="rId8"/>
              </a:rPr>
              <a:t>Conseil constitutionnel</a:t>
            </a:r>
            <a:r>
              <a:t> depuis 1971</a:t>
            </a:r>
            <a:r>
              <a:rPr sz="1000">
                <a:solidFill>
                  <a:srgbClr val="0645AD"/>
                </a:solidFill>
              </a:rPr>
              <a:t>1</a:t>
            </a:r>
            <a:r>
              <a:t>. Ses dispositions sont de </a:t>
            </a:r>
            <a:r>
              <a:rPr u="sng">
                <a:solidFill>
                  <a:srgbClr val="0645AD"/>
                </a:solidFill>
                <a:hlinkClick r:id="rId9"/>
              </a:rPr>
              <a:t>droit positif</a:t>
            </a:r>
            <a:r>
              <a:t> et se placent au sommet de la </a:t>
            </a:r>
            <a:r>
              <a:rPr u="sng">
                <a:solidFill>
                  <a:srgbClr val="0645AD"/>
                </a:solidFill>
                <a:hlinkClick r:id="rId10"/>
              </a:rPr>
              <a:t>hiérarchie des normes</a:t>
            </a:r>
            <a:r>
              <a:t>.</a:t>
            </a:r>
          </a:p>
          <a:p>
            <a:pPr defTabSz="330200">
              <a:spcBef>
                <a:spcPts val="600"/>
              </a:spcBef>
              <a:defRPr sz="1300">
                <a:latin typeface="Helvetica"/>
                <a:ea typeface="Helvetica"/>
                <a:cs typeface="Helvetica"/>
                <a:sym typeface="Helvetica"/>
              </a:defRPr>
            </a:pPr>
            <a:endParaRPr/>
          </a:p>
          <a:p>
            <a:pPr defTabSz="330200">
              <a:spcBef>
                <a:spcPts val="600"/>
              </a:spcBef>
              <a:defRPr sz="1300">
                <a:latin typeface="Helvetica"/>
                <a:ea typeface="Helvetica"/>
                <a:cs typeface="Helvetica"/>
                <a:sym typeface="Helvetica"/>
              </a:defRPr>
            </a:pPr>
            <a:r>
              <a:t>Le </a:t>
            </a:r>
            <a:r>
              <a:rPr i="1"/>
              <a:t>Préambule</a:t>
            </a:r>
            <a:r>
              <a:t>, ajouté au projet de Champion de Cicé, a été rédigé par </a:t>
            </a:r>
            <a:r>
              <a:rPr u="sng">
                <a:solidFill>
                  <a:srgbClr val="0645AD"/>
                </a:solidFill>
                <a:hlinkClick r:id="rId11"/>
              </a:rPr>
              <a:t>Mirabeau</a:t>
            </a:r>
            <a:r>
              <a:t> et de </a:t>
            </a:r>
            <a:r>
              <a:rPr u="sng">
                <a:solidFill>
                  <a:srgbClr val="0645AD"/>
                </a:solidFill>
                <a:hlinkClick r:id="rId12"/>
              </a:rPr>
              <a:t>Jean-Joseph Mounier</a:t>
            </a:r>
            <a:r>
              <a:rPr sz="1000">
                <a:solidFill>
                  <a:srgbClr val="0645AD"/>
                </a:solidFill>
              </a:rPr>
              <a:t>3</a:t>
            </a:r>
            <a:r>
              <a:t>, député du Tiers qui avait fait adopter le </a:t>
            </a:r>
            <a:r>
              <a:rPr u="sng">
                <a:solidFill>
                  <a:srgbClr val="0645AD"/>
                </a:solidFill>
                <a:hlinkClick r:id="rId13"/>
              </a:rPr>
              <a:t>serment du Jeu de Paume</a:t>
            </a:r>
            <a:r>
              <a:t>, tous deux </a:t>
            </a:r>
            <a:r>
              <a:rPr u="sng">
                <a:solidFill>
                  <a:srgbClr val="0645AD"/>
                </a:solidFill>
                <a:hlinkClick r:id="rId14"/>
              </a:rPr>
              <a:t>monarchiens</a:t>
            </a:r>
            <a:r>
              <a:rPr i="1"/>
              <a:t>, c’est-à-dire partisans d'une monarchie constitutionnelle à l’anglaise.</a:t>
            </a:r>
            <a:r>
              <a:rPr sz="1100" i="1" u="sng">
                <a:solidFill>
                  <a:srgbClr val="0645AD"/>
                </a:solidFill>
                <a:hlinkClick r:id="rId15"/>
              </a:rPr>
              <a:t>[réf. nécessaire]</a:t>
            </a:r>
          </a:p>
          <a:p>
            <a:pPr defTabSz="330200">
              <a:spcBef>
                <a:spcPts val="600"/>
              </a:spcBef>
              <a:defRPr sz="1300">
                <a:latin typeface="Helvetica"/>
                <a:ea typeface="Helvetica"/>
                <a:cs typeface="Helvetica"/>
                <a:sym typeface="Helvetica"/>
              </a:defRPr>
            </a:pPr>
            <a:r>
              <a:t>Tandis que le texte du sixième bureau se plaçait « en présence du suprême législateur de l'univers »</a:t>
            </a:r>
            <a:r>
              <a:rPr sz="1000">
                <a:solidFill>
                  <a:srgbClr val="0645AD"/>
                </a:solidFill>
              </a:rPr>
              <a:t>A 3</a:t>
            </a:r>
            <a:r>
              <a:t>, l'invocation de l'« Être suprême » a été ajoutée au cours de la séance du 20 août</a:t>
            </a:r>
            <a:r>
              <a:rPr sz="1000">
                <a:solidFill>
                  <a:srgbClr val="0645AD"/>
                </a:solidFill>
              </a:rPr>
              <a:t>A 5</a:t>
            </a:r>
            <a:r>
              <a:t>.</a:t>
            </a:r>
          </a:p>
          <a:p>
            <a:pPr defTabSz="330200">
              <a:spcBef>
                <a:spcPts val="600"/>
              </a:spcBef>
              <a:defRPr sz="1300">
                <a:latin typeface="Helvetica"/>
                <a:ea typeface="Helvetica"/>
                <a:cs typeface="Helvetica"/>
                <a:sym typeface="Helvetica"/>
              </a:defRPr>
            </a:pPr>
            <a:r>
              <a:t>Le texte de l’article Un, « Tous les Hommes naissent et demeurent libres et égaux en droits », synthétise les </a:t>
            </a:r>
            <a:r>
              <a:rPr i="1" u="sng">
                <a:solidFill>
                  <a:srgbClr val="0645AD"/>
                </a:solidFill>
                <a:hlinkClick r:id="rId16"/>
              </a:rPr>
              <a:t>décrets du 4 au 11 août 1789</a:t>
            </a:r>
            <a:r>
              <a:t>, abolissant la société d’ordres.</a:t>
            </a:r>
          </a:p>
          <a:p>
            <a:pPr defTabSz="330200">
              <a:spcBef>
                <a:spcPts val="600"/>
              </a:spcBef>
              <a:defRPr sz="1300">
                <a:latin typeface="Helvetica"/>
                <a:ea typeface="Helvetica"/>
                <a:cs typeface="Helvetica"/>
                <a:sym typeface="Helvetica"/>
              </a:defRPr>
            </a:pPr>
            <a:r>
              <a:t>L’article 16, associant Constitution et organisation de la séparation des pouvoirs, est un principe antérieurement admis avec la séparation des ordres spirituel, politique et économique. Mais les trois pouvoirs politiques auxquels renvoie implicitement cet article, à savoir le législatif, l’exécutif et le judiciaire, relèvent notamment de la conception proposée par </a:t>
            </a:r>
            <a:r>
              <a:rPr u="sng">
                <a:solidFill>
                  <a:srgbClr val="0645AD"/>
                </a:solidFill>
                <a:hlinkClick r:id="rId17"/>
              </a:rPr>
              <a:t>Montesquieu</a:t>
            </a:r>
            <a:r>
              <a:t> depuis 1748 dans </a:t>
            </a:r>
            <a:r>
              <a:rPr i="1" u="sng">
                <a:solidFill>
                  <a:srgbClr val="0645AD"/>
                </a:solidFill>
                <a:hlinkClick r:id="rId18"/>
              </a:rPr>
              <a:t>De l’esprit des lois</a:t>
            </a:r>
            <a:r>
              <a:t>.</a:t>
            </a:r>
          </a:p>
          <a:p>
            <a:pPr defTabSz="330200">
              <a:spcBef>
                <a:spcPts val="600"/>
              </a:spcBef>
              <a:defRPr sz="1300">
                <a:latin typeface="Helvetica"/>
                <a:ea typeface="Helvetica"/>
                <a:cs typeface="Helvetica"/>
                <a:sym typeface="Helvetica"/>
              </a:defRPr>
            </a:pPr>
            <a:r>
              <a:t>L’article 3, qui attribue la souveraineté à la Nation, s’inspire des thèmes des remontrances des Parlements, portées par les nombreux membres du club des </a:t>
            </a:r>
            <a:r>
              <a:rPr i="1"/>
              <a:t>Amis de la Constitution</a:t>
            </a:r>
            <a:r>
              <a:t>, plus connu sous le nom de </a:t>
            </a:r>
            <a:r>
              <a:rPr u="sng">
                <a:solidFill>
                  <a:srgbClr val="0645AD"/>
                </a:solidFill>
                <a:hlinkClick r:id="rId19"/>
              </a:rPr>
              <a:t>Club des Jacobins</a:t>
            </a:r>
            <a:r>
              <a:t>, mais aussi du célèbre pamphlet de l’abbé </a:t>
            </a:r>
            <a:r>
              <a:rPr u="sng">
                <a:solidFill>
                  <a:srgbClr val="0645AD"/>
                </a:solidFill>
                <a:hlinkClick r:id="rId20"/>
              </a:rPr>
              <a:t>Sieyès</a:t>
            </a:r>
            <a:r>
              <a:t>, qui propose de confier la souveraineté à la Nation, entité abstraite et distincte de la personne physique qui la dirige.</a:t>
            </a:r>
          </a:p>
          <a:p>
            <a:pPr defTabSz="330200">
              <a:spcBef>
                <a:spcPts val="600"/>
              </a:spcBef>
              <a:defRPr sz="1300" i="1">
                <a:latin typeface="Helvetica"/>
                <a:ea typeface="Helvetica"/>
                <a:cs typeface="Helvetica"/>
                <a:sym typeface="Helvetica"/>
              </a:defRPr>
            </a:pPr>
            <a:r>
              <a:rPr i="0"/>
              <a:t>L’article 6, directement inspiré de l'œuvre du philosophe </a:t>
            </a:r>
            <a:r>
              <a:rPr i="0" u="sng">
                <a:solidFill>
                  <a:srgbClr val="0645AD"/>
                </a:solidFill>
                <a:hlinkClick r:id="rId21"/>
              </a:rPr>
              <a:t>Rousseau</a:t>
            </a:r>
            <a:r>
              <a:rPr i="0"/>
              <a:t>, a été proposé par </a:t>
            </a:r>
            <a:r>
              <a:rPr i="0" u="sng">
                <a:solidFill>
                  <a:srgbClr val="0645AD"/>
                </a:solidFill>
                <a:hlinkClick r:id="rId22"/>
              </a:rPr>
              <a:t>Talleyrand</a:t>
            </a:r>
            <a:r>
              <a:rPr i="0"/>
              <a:t>. Lu à la tribune du comité de constitution le </a:t>
            </a:r>
            <a:r>
              <a:rPr i="0" u="sng">
                <a:solidFill>
                  <a:srgbClr val="0645AD"/>
                </a:solidFill>
                <a:hlinkClick r:id="rId23"/>
              </a:rPr>
              <a:t>21</a:t>
            </a:r>
            <a:r>
              <a:rPr i="0"/>
              <a:t> </a:t>
            </a:r>
            <a:r>
              <a:rPr i="0" u="sng">
                <a:solidFill>
                  <a:srgbClr val="0645AD"/>
                </a:solidFill>
                <a:hlinkClick r:id="rId6"/>
              </a:rPr>
              <a:t>août</a:t>
            </a:r>
            <a:r>
              <a:rPr i="0"/>
              <a:t> </a:t>
            </a:r>
            <a:r>
              <a:rPr i="0" u="sng">
                <a:solidFill>
                  <a:srgbClr val="0645AD"/>
                </a:solidFill>
                <a:hlinkClick r:id="rId7"/>
              </a:rPr>
              <a:t>1789</a:t>
            </a:r>
            <a:r>
              <a:rPr sz="1000" i="0">
                <a:solidFill>
                  <a:srgbClr val="0645AD"/>
                </a:solidFill>
              </a:rPr>
              <a:t>A 6</a:t>
            </a:r>
            <a:r>
              <a:rPr i="0"/>
              <a:t>, ce qui deviendra l’article 6 de la déclaration des droits prenait la forme suivante : "</a:t>
            </a:r>
            <a:r>
              <a:t>La loi étant l’expression de la volonté générale, tous les citoyens ont droit de concourir personnellement ou par représentation à sa formation ; elle doit être la même pour tous</a:t>
            </a:r>
            <a:r>
              <a:rPr i="0"/>
              <a:t>"</a:t>
            </a:r>
            <a:r>
              <a:rPr sz="1000" i="0">
                <a:solidFill>
                  <a:srgbClr val="0645AD"/>
                </a:solidFill>
              </a:rPr>
              <a:t>4</a:t>
            </a:r>
            <a:r>
              <a:rPr i="0"/>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pPr defTabSz="330200">
              <a:spcBef>
                <a:spcPts val="600"/>
              </a:spcBef>
              <a:defRPr sz="1300">
                <a:latin typeface="Helvetica"/>
                <a:ea typeface="Helvetica"/>
                <a:cs typeface="Helvetica"/>
                <a:sym typeface="Helvetica"/>
              </a:defRPr>
            </a:pPr>
            <a:r>
              <a:t>L’Assemblée réunie à </a:t>
            </a:r>
            <a:r>
              <a:rPr u="sng">
                <a:solidFill>
                  <a:srgbClr val="0645AD"/>
                </a:solidFill>
                <a:hlinkClick r:id="rId3"/>
              </a:rPr>
              <a:t>Versailles</a:t>
            </a:r>
            <a:r>
              <a:t> par la convocation des </a:t>
            </a:r>
            <a:r>
              <a:rPr u="sng">
                <a:solidFill>
                  <a:srgbClr val="0645AD"/>
                </a:solidFill>
                <a:hlinkClick r:id="rId4"/>
              </a:rPr>
              <a:t>États généraux</a:t>
            </a:r>
            <a:r>
              <a:t> pour trouver une solution fiscale au </a:t>
            </a:r>
            <a:r>
              <a:rPr u="sng">
                <a:solidFill>
                  <a:srgbClr val="0645AD"/>
                </a:solidFill>
                <a:hlinkClick r:id="rId5"/>
              </a:rPr>
              <a:t>déficit</a:t>
            </a:r>
            <a:r>
              <a:t> de l’</a:t>
            </a:r>
            <a:r>
              <a:rPr u="sng">
                <a:solidFill>
                  <a:srgbClr val="0645AD"/>
                </a:solidFill>
                <a:hlinkClick r:id="rId6"/>
              </a:rPr>
              <a:t>État</a:t>
            </a:r>
            <a:r>
              <a:t> et passer outre le refus des parlements régionaux, se déclare </a:t>
            </a:r>
            <a:r>
              <a:rPr u="sng">
                <a:solidFill>
                  <a:srgbClr val="0645AD"/>
                </a:solidFill>
                <a:hlinkClick r:id="rId7"/>
              </a:rPr>
              <a:t>Assemblée nationale</a:t>
            </a:r>
            <a:r>
              <a:t> en réunissant le 17 juin 1789 les trois ordres dont elle décide l'abolition, puis s’institue </a:t>
            </a:r>
            <a:r>
              <a:rPr u="sng">
                <a:solidFill>
                  <a:srgbClr val="0645AD"/>
                </a:solidFill>
                <a:hlinkClick r:id="rId8"/>
              </a:rPr>
              <a:t>Assemblée constituante</a:t>
            </a:r>
            <a:r>
              <a:t>, et décide de rédiger une déclaration des principes fondamentaux à partir desquels sera établie une nouvelle Constitution. Elle se réunit pour cela après avoir pris les décrets des </a:t>
            </a:r>
            <a:r>
              <a:rPr u="sng">
                <a:solidFill>
                  <a:srgbClr val="0645AD"/>
                </a:solidFill>
                <a:hlinkClick r:id="rId9"/>
              </a:rPr>
              <a:t>4</a:t>
            </a:r>
            <a:r>
              <a:t> et </a:t>
            </a:r>
            <a:r>
              <a:rPr u="sng">
                <a:solidFill>
                  <a:srgbClr val="0645AD"/>
                </a:solidFill>
                <a:hlinkClick r:id="rId10"/>
              </a:rPr>
              <a:t>11</a:t>
            </a:r>
            <a:r>
              <a:t> </a:t>
            </a:r>
            <a:r>
              <a:rPr u="sng">
                <a:solidFill>
                  <a:srgbClr val="0645AD"/>
                </a:solidFill>
                <a:hlinkClick r:id="rId11"/>
              </a:rPr>
              <a:t>août</a:t>
            </a:r>
            <a:r>
              <a:t> </a:t>
            </a:r>
            <a:r>
              <a:rPr u="sng">
                <a:solidFill>
                  <a:srgbClr val="0645AD"/>
                </a:solidFill>
                <a:hlinkClick r:id="rId12"/>
              </a:rPr>
              <a:t>1789</a:t>
            </a:r>
            <a:r>
              <a:t> sur la suppression des </a:t>
            </a:r>
            <a:r>
              <a:rPr u="sng">
                <a:solidFill>
                  <a:srgbClr val="0645AD"/>
                </a:solidFill>
                <a:hlinkClick r:id="rId13"/>
              </a:rPr>
              <a:t>droits féodaux</a:t>
            </a:r>
            <a:r>
              <a:t>, qu’elle reprendra dans l’article premier.</a:t>
            </a:r>
          </a:p>
          <a:p>
            <a:pPr defTabSz="330200">
              <a:spcBef>
                <a:spcPts val="600"/>
              </a:spcBef>
              <a:defRPr sz="1300">
                <a:latin typeface="Helvetica"/>
                <a:ea typeface="Helvetica"/>
                <a:cs typeface="Helvetica"/>
                <a:sym typeface="Helvetica"/>
              </a:defRPr>
            </a:pPr>
            <a:endParaRPr/>
          </a:p>
          <a:p>
            <a:pPr defTabSz="330200">
              <a:spcBef>
                <a:spcPts val="600"/>
              </a:spcBef>
              <a:defRPr sz="1300">
                <a:latin typeface="Helvetica"/>
                <a:ea typeface="Helvetica"/>
                <a:cs typeface="Helvetica"/>
                <a:sym typeface="Helvetica"/>
              </a:defRPr>
            </a:pPr>
            <a:r>
              <a:t>Le </a:t>
            </a:r>
            <a:r>
              <a:rPr i="1"/>
              <a:t>Préambule</a:t>
            </a:r>
            <a:r>
              <a:t>, ajouté au projet de Champion de Cicé, a été rédigé par </a:t>
            </a:r>
            <a:r>
              <a:rPr u="sng">
                <a:solidFill>
                  <a:srgbClr val="0645AD"/>
                </a:solidFill>
                <a:hlinkClick r:id="rId14"/>
              </a:rPr>
              <a:t>Mirabeau</a:t>
            </a:r>
            <a:r>
              <a:t> et de </a:t>
            </a:r>
            <a:r>
              <a:rPr u="sng">
                <a:solidFill>
                  <a:srgbClr val="0645AD"/>
                </a:solidFill>
                <a:hlinkClick r:id="rId15"/>
              </a:rPr>
              <a:t>Jean-Joseph Mounier</a:t>
            </a:r>
            <a:r>
              <a:rPr sz="1000">
                <a:solidFill>
                  <a:srgbClr val="0645AD"/>
                </a:solidFill>
              </a:rPr>
              <a:t>3</a:t>
            </a:r>
            <a:r>
              <a:t>, député du Tiers qui avait fait adopter le </a:t>
            </a:r>
            <a:r>
              <a:rPr u="sng">
                <a:solidFill>
                  <a:srgbClr val="0645AD"/>
                </a:solidFill>
                <a:hlinkClick r:id="rId16"/>
              </a:rPr>
              <a:t>serment du Jeu de Paume</a:t>
            </a:r>
            <a:r>
              <a:t>, tous deux </a:t>
            </a:r>
            <a:r>
              <a:rPr u="sng">
                <a:solidFill>
                  <a:srgbClr val="0645AD"/>
                </a:solidFill>
                <a:hlinkClick r:id="rId17"/>
              </a:rPr>
              <a:t>monarchiens</a:t>
            </a:r>
            <a:r>
              <a:rPr i="1"/>
              <a:t>, c’est-à-dire partisans d'une monarchie constitutionnelle à l’anglaise.</a:t>
            </a:r>
            <a:r>
              <a:rPr sz="1100" i="1" u="sng">
                <a:solidFill>
                  <a:srgbClr val="0645AD"/>
                </a:solidFill>
                <a:hlinkClick r:id="rId18"/>
              </a:rPr>
              <a:t>[réf. nécessaire]</a:t>
            </a:r>
          </a:p>
          <a:p>
            <a:pPr defTabSz="330200">
              <a:spcBef>
                <a:spcPts val="600"/>
              </a:spcBef>
              <a:defRPr sz="1300">
                <a:latin typeface="Helvetica"/>
                <a:ea typeface="Helvetica"/>
                <a:cs typeface="Helvetica"/>
                <a:sym typeface="Helvetica"/>
              </a:defRPr>
            </a:pPr>
            <a:r>
              <a:t>Tandis que le texte du sixième bureau se plaçait « en présence du suprême législateur de l'univers »</a:t>
            </a:r>
            <a:r>
              <a:rPr sz="1000">
                <a:solidFill>
                  <a:srgbClr val="0645AD"/>
                </a:solidFill>
              </a:rPr>
              <a:t>A 3</a:t>
            </a:r>
            <a:r>
              <a:t>, l'invocation de l'« Être suprême » a été ajoutée au cours de la séance du 20 août</a:t>
            </a:r>
            <a:r>
              <a:rPr sz="1000">
                <a:solidFill>
                  <a:srgbClr val="0645AD"/>
                </a:solidFill>
              </a:rPr>
              <a:t>A 5</a:t>
            </a:r>
            <a:r>
              <a:t>.</a:t>
            </a:r>
          </a:p>
          <a:p>
            <a:pPr defTabSz="330200">
              <a:spcBef>
                <a:spcPts val="600"/>
              </a:spcBef>
              <a:defRPr sz="1300">
                <a:latin typeface="Helvetica"/>
                <a:ea typeface="Helvetica"/>
                <a:cs typeface="Helvetica"/>
                <a:sym typeface="Helvetica"/>
              </a:defRPr>
            </a:pPr>
            <a:r>
              <a:t>Le texte de l’article Un, « Tous les Hommes naissent et demeurent libres et égaux en droits », synthétise les </a:t>
            </a:r>
            <a:r>
              <a:rPr i="1" u="sng">
                <a:solidFill>
                  <a:srgbClr val="0645AD"/>
                </a:solidFill>
                <a:hlinkClick r:id="rId19"/>
              </a:rPr>
              <a:t>décrets du 4 au 11 août 1789</a:t>
            </a:r>
            <a:r>
              <a:t>, abolissant la société d’ordres.</a:t>
            </a:r>
          </a:p>
          <a:p>
            <a:pPr defTabSz="330200">
              <a:spcBef>
                <a:spcPts val="600"/>
              </a:spcBef>
              <a:defRPr sz="1300">
                <a:latin typeface="Helvetica"/>
                <a:ea typeface="Helvetica"/>
                <a:cs typeface="Helvetica"/>
                <a:sym typeface="Helvetica"/>
              </a:defRPr>
            </a:pPr>
            <a:r>
              <a:t>L’article 16, associant Constitution et organisation de la séparation des pouvoirs, est un principe antérieurement admis avec la séparation des ordres spirituel, politique et économique. Mais les trois pouvoirs politiques auxquels renvoie implicitement cet article, à savoir le législatif, l’exécutif et le judiciaire, relèvent notamment de la conception proposée par </a:t>
            </a:r>
            <a:r>
              <a:rPr u="sng">
                <a:solidFill>
                  <a:srgbClr val="0645AD"/>
                </a:solidFill>
                <a:hlinkClick r:id="rId20"/>
              </a:rPr>
              <a:t>Montesquieu</a:t>
            </a:r>
            <a:r>
              <a:t> depuis 1748 dans </a:t>
            </a:r>
            <a:r>
              <a:rPr i="1" u="sng">
                <a:solidFill>
                  <a:srgbClr val="0645AD"/>
                </a:solidFill>
                <a:hlinkClick r:id="rId21"/>
              </a:rPr>
              <a:t>De l’esprit des lois</a:t>
            </a:r>
            <a:r>
              <a:t>.</a:t>
            </a:r>
          </a:p>
          <a:p>
            <a:pPr defTabSz="330200">
              <a:spcBef>
                <a:spcPts val="600"/>
              </a:spcBef>
              <a:defRPr sz="1300">
                <a:latin typeface="Helvetica"/>
                <a:ea typeface="Helvetica"/>
                <a:cs typeface="Helvetica"/>
                <a:sym typeface="Helvetica"/>
              </a:defRPr>
            </a:pPr>
            <a:r>
              <a:t>L’article 3, qui attribue la souveraineté à la Nation, s’inspire des thèmes des remontrances des Parlements, portées par les nombreux membres du club des </a:t>
            </a:r>
            <a:r>
              <a:rPr i="1"/>
              <a:t>Amis de la Constitution</a:t>
            </a:r>
            <a:r>
              <a:t>, plus connu sous le nom de </a:t>
            </a:r>
            <a:r>
              <a:rPr u="sng">
                <a:solidFill>
                  <a:srgbClr val="0645AD"/>
                </a:solidFill>
                <a:hlinkClick r:id="rId22"/>
              </a:rPr>
              <a:t>Club des Jacobins</a:t>
            </a:r>
            <a:r>
              <a:t>, mais aussi du célèbre pamphlet de l’abbé </a:t>
            </a:r>
            <a:r>
              <a:rPr u="sng">
                <a:solidFill>
                  <a:srgbClr val="0645AD"/>
                </a:solidFill>
                <a:hlinkClick r:id="rId23"/>
              </a:rPr>
              <a:t>Sieyès</a:t>
            </a:r>
            <a:r>
              <a:t>, qui propose de confier la souveraineté à la Nation, entité abstraite et distincte de la personne physique qui la dirige.</a:t>
            </a:r>
          </a:p>
          <a:p>
            <a:pPr defTabSz="330200">
              <a:spcBef>
                <a:spcPts val="600"/>
              </a:spcBef>
              <a:defRPr sz="1300" i="1">
                <a:latin typeface="Helvetica"/>
                <a:ea typeface="Helvetica"/>
                <a:cs typeface="Helvetica"/>
                <a:sym typeface="Helvetica"/>
              </a:defRPr>
            </a:pPr>
            <a:r>
              <a:rPr i="0"/>
              <a:t>L’article 6, directement inspiré de l'œuvre du philosophe </a:t>
            </a:r>
            <a:r>
              <a:rPr i="0" u="sng">
                <a:solidFill>
                  <a:srgbClr val="0645AD"/>
                </a:solidFill>
                <a:hlinkClick r:id="rId24"/>
              </a:rPr>
              <a:t>Rousseau</a:t>
            </a:r>
            <a:r>
              <a:rPr i="0"/>
              <a:t>, a été proposé par </a:t>
            </a:r>
            <a:r>
              <a:rPr i="0" u="sng">
                <a:solidFill>
                  <a:srgbClr val="0645AD"/>
                </a:solidFill>
                <a:hlinkClick r:id="rId25"/>
              </a:rPr>
              <a:t>Talleyrand</a:t>
            </a:r>
            <a:r>
              <a:rPr i="0"/>
              <a:t>. Lu à la tribune du comité de constitution le </a:t>
            </a:r>
            <a:r>
              <a:rPr i="0" u="sng">
                <a:solidFill>
                  <a:srgbClr val="0645AD"/>
                </a:solidFill>
                <a:hlinkClick r:id="rId26"/>
              </a:rPr>
              <a:t>21</a:t>
            </a:r>
            <a:r>
              <a:rPr i="0"/>
              <a:t> </a:t>
            </a:r>
            <a:r>
              <a:rPr i="0" u="sng">
                <a:solidFill>
                  <a:srgbClr val="0645AD"/>
                </a:solidFill>
                <a:hlinkClick r:id="rId11"/>
              </a:rPr>
              <a:t>août</a:t>
            </a:r>
            <a:r>
              <a:rPr i="0"/>
              <a:t> </a:t>
            </a:r>
            <a:r>
              <a:rPr i="0" u="sng">
                <a:solidFill>
                  <a:srgbClr val="0645AD"/>
                </a:solidFill>
                <a:hlinkClick r:id="rId12"/>
              </a:rPr>
              <a:t>1789</a:t>
            </a:r>
            <a:r>
              <a:rPr sz="1000" i="0">
                <a:solidFill>
                  <a:srgbClr val="0645AD"/>
                </a:solidFill>
              </a:rPr>
              <a:t>A 6</a:t>
            </a:r>
            <a:r>
              <a:rPr i="0"/>
              <a:t>, ce qui deviendra l’article 6 de la déclaration des droits prenait la forme suivante : "</a:t>
            </a:r>
            <a:r>
              <a:t>La loi étant l’expression de la volonté générale, tous les citoyens ont droit de concourir personnellement ou par représentation à sa formation ; elle doit être la même pour tous</a:t>
            </a:r>
            <a:r>
              <a:rPr i="0"/>
              <a:t>"</a:t>
            </a:r>
            <a:r>
              <a:rPr sz="1000" i="0">
                <a:solidFill>
                  <a:srgbClr val="0645AD"/>
                </a:solidFill>
              </a:rPr>
              <a:t>4</a:t>
            </a:r>
            <a:r>
              <a:rPr i="0"/>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lgn="just" defTabSz="457200">
              <a:defRPr sz="1200">
                <a:solidFill>
                  <a:srgbClr val="012266"/>
                </a:solidFill>
                <a:latin typeface="Arial"/>
                <a:ea typeface="Arial"/>
                <a:cs typeface="Arial"/>
                <a:sym typeface="Arial"/>
              </a:defRPr>
            </a:pPr>
            <a:r>
              <a:t>Le </a:t>
            </a:r>
            <a:r>
              <a:rPr b="1"/>
              <a:t>droit naturel</a:t>
            </a:r>
            <a:r>
              <a:t> est l'ensemble des </a:t>
            </a:r>
            <a:r>
              <a:rPr u="sng">
                <a:solidFill>
                  <a:srgbClr val="5520AA"/>
                </a:solidFill>
                <a:uFill>
                  <a:solidFill>
                    <a:srgbClr val="5520AA"/>
                  </a:solidFill>
                </a:uFill>
                <a:hlinkClick r:id="rId3"/>
              </a:rPr>
              <a:t>droits</a:t>
            </a:r>
            <a:r>
              <a:t> que chaque individu possède du fait de son </a:t>
            </a:r>
            <a:r>
              <a:rPr b="1"/>
              <a:t>appartenance à l'</a:t>
            </a:r>
            <a:r>
              <a:rPr b="1" u="sng">
                <a:solidFill>
                  <a:srgbClr val="5520AA"/>
                </a:solidFill>
                <a:uFill>
                  <a:solidFill>
                    <a:srgbClr val="5520AA"/>
                  </a:solidFill>
                </a:uFill>
                <a:hlinkClick r:id="rId4"/>
              </a:rPr>
              <a:t>humanité</a:t>
            </a:r>
            <a:r>
              <a:t> et non de par la </a:t>
            </a:r>
            <a:r>
              <a:rPr u="sng">
                <a:solidFill>
                  <a:srgbClr val="5520AA"/>
                </a:solidFill>
                <a:uFill>
                  <a:solidFill>
                    <a:srgbClr val="5520AA"/>
                  </a:solidFill>
                </a:uFill>
                <a:hlinkClick r:id="rId5"/>
              </a:rPr>
              <a:t>société</a:t>
            </a:r>
            <a:r>
              <a:t> dans laquelle il vit. Le droit naturel, dont la </a:t>
            </a:r>
            <a:r>
              <a:rPr u="sng">
                <a:solidFill>
                  <a:srgbClr val="5520AA"/>
                </a:solidFill>
                <a:uFill>
                  <a:solidFill>
                    <a:srgbClr val="5520AA"/>
                  </a:solidFill>
                </a:uFill>
                <a:hlinkClick r:id="rId6"/>
              </a:rPr>
              <a:t>liberté</a:t>
            </a:r>
            <a:r>
              <a:t>, le droit de </a:t>
            </a:r>
            <a:r>
              <a:rPr u="sng">
                <a:solidFill>
                  <a:srgbClr val="5520AA"/>
                </a:solidFill>
                <a:uFill>
                  <a:solidFill>
                    <a:srgbClr val="5520AA"/>
                  </a:solidFill>
                </a:uFill>
                <a:hlinkClick r:id="rId7"/>
              </a:rPr>
              <a:t>propriété</a:t>
            </a:r>
            <a:r>
              <a:t> et l'égalité sont des composantes, est considéré comme </a:t>
            </a:r>
            <a:r>
              <a:rPr b="1"/>
              <a:t>inné et inaltérable, universellement valable</a:t>
            </a:r>
            <a:r>
              <a:t> même lorsqu'il n'existe aucun moyen concret de le faire respecter. </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Le droit naturel cherche à établir une norme qui échappe aux fluctuations de l’histoire et des mœurs et qui évite l’arbitraire du jugement humain. Cependant la détermination du droit naturel dépend aussi de l’idée que l’on se fait de la nature humaine et peut donc varier suivant les époques.</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Le concept de droit naturel a été formulé pour la première fois pendant la </a:t>
            </a:r>
            <a:r>
              <a:rPr u="sng">
                <a:solidFill>
                  <a:srgbClr val="5520AA"/>
                </a:solidFill>
                <a:uFill>
                  <a:solidFill>
                    <a:srgbClr val="5520AA"/>
                  </a:solidFill>
                </a:uFill>
                <a:hlinkClick r:id="rId8"/>
              </a:rPr>
              <a:t>Renaissance</a:t>
            </a:r>
            <a:r>
              <a:t> par l'école de Salamanque. Il a été étudié par le philosophe néerlandais </a:t>
            </a:r>
            <a:r>
              <a:rPr b="1"/>
              <a:t>Hugo Grotius</a:t>
            </a:r>
            <a:r>
              <a:t> (1583-1645) et repris par les théoriciens du contrat social, </a:t>
            </a:r>
            <a:r>
              <a:rPr b="1" u="sng">
                <a:solidFill>
                  <a:srgbClr val="5520AA"/>
                </a:solidFill>
                <a:uFill>
                  <a:solidFill>
                    <a:srgbClr val="5520AA"/>
                  </a:solidFill>
                </a:uFill>
                <a:hlinkClick r:id="rId9"/>
              </a:rPr>
              <a:t>Thomas Hobbes</a:t>
            </a:r>
            <a:r>
              <a:t> (1588-1679), </a:t>
            </a:r>
            <a:r>
              <a:rPr b="1"/>
              <a:t>John Locke</a:t>
            </a:r>
            <a:r>
              <a:t> (1632-1704) et </a:t>
            </a:r>
            <a:r>
              <a:rPr u="sng">
                <a:solidFill>
                  <a:srgbClr val="5520AA"/>
                </a:solidFill>
                <a:uFill>
                  <a:solidFill>
                    <a:srgbClr val="5520AA"/>
                  </a:solidFill>
                </a:uFill>
                <a:hlinkClick r:id="rId10"/>
              </a:rPr>
              <a:t>Jean-Jacques Rousseau</a:t>
            </a:r>
            <a:r>
              <a:t> (1712-1778). </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La notion de droit naturel a été critiquée par </a:t>
            </a:r>
            <a:r>
              <a:rPr b="1" u="sng">
                <a:solidFill>
                  <a:srgbClr val="5520AA"/>
                </a:solidFill>
                <a:hlinkClick r:id="rId11"/>
              </a:rPr>
              <a:t>Karl Marx</a:t>
            </a:r>
            <a:r>
              <a:t> (1818-1883) qui met l'accent sur le caractère spécifique de chaque contexte social et historique, et n'envisage l'être humain que comme faisant partie d'une société déterminée. Outre les contestations sur la réalité même de ce concept, le droit naturel fait aussi l'objet de nombreuses controverses, notamment concernant son contenu (ex : la peine de mort est-elle contraire au droit naturel ?)</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Le droit naturel s'oppose au </a:t>
            </a:r>
            <a:r>
              <a:rPr b="1" u="sng">
                <a:solidFill>
                  <a:srgbClr val="5520AA"/>
                </a:solidFill>
                <a:uFill>
                  <a:solidFill>
                    <a:srgbClr val="5520AA"/>
                  </a:solidFill>
                </a:uFill>
                <a:hlinkClick r:id="rId12"/>
              </a:rPr>
              <a:t>droit positif</a:t>
            </a:r>
            <a:r>
              <a:t>, droit en vigueur, édicté par la société ou l'Etat, qui par définition est changeant, selon les lieux et les époques. Il ne doit pas être confondu avec l'état naturel ou la "loi de la jungle".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pPr algn="just" defTabSz="457200">
              <a:defRPr sz="1200">
                <a:solidFill>
                  <a:srgbClr val="012266"/>
                </a:solidFill>
                <a:latin typeface="Arial"/>
                <a:ea typeface="Arial"/>
                <a:cs typeface="Arial"/>
                <a:sym typeface="Arial"/>
              </a:defRPr>
            </a:pPr>
            <a:r>
              <a:t>Le </a:t>
            </a:r>
            <a:r>
              <a:rPr b="1"/>
              <a:t>droit naturel</a:t>
            </a:r>
            <a:r>
              <a:t> est l'ensemble des </a:t>
            </a:r>
            <a:r>
              <a:rPr u="sng">
                <a:solidFill>
                  <a:srgbClr val="5520AA"/>
                </a:solidFill>
                <a:uFill>
                  <a:solidFill>
                    <a:srgbClr val="5520AA"/>
                  </a:solidFill>
                </a:uFill>
                <a:hlinkClick r:id="rId3"/>
              </a:rPr>
              <a:t>droits</a:t>
            </a:r>
            <a:r>
              <a:t> que chaque individu possède du fait de son </a:t>
            </a:r>
            <a:r>
              <a:rPr b="1"/>
              <a:t>appartenance à l'</a:t>
            </a:r>
            <a:r>
              <a:rPr b="1" u="sng">
                <a:solidFill>
                  <a:srgbClr val="5520AA"/>
                </a:solidFill>
                <a:uFill>
                  <a:solidFill>
                    <a:srgbClr val="5520AA"/>
                  </a:solidFill>
                </a:uFill>
                <a:hlinkClick r:id="rId4"/>
              </a:rPr>
              <a:t>humanité</a:t>
            </a:r>
            <a:r>
              <a:t> et non de par la </a:t>
            </a:r>
            <a:r>
              <a:rPr u="sng">
                <a:solidFill>
                  <a:srgbClr val="5520AA"/>
                </a:solidFill>
                <a:uFill>
                  <a:solidFill>
                    <a:srgbClr val="5520AA"/>
                  </a:solidFill>
                </a:uFill>
                <a:hlinkClick r:id="rId5"/>
              </a:rPr>
              <a:t>société</a:t>
            </a:r>
            <a:r>
              <a:t> dans laquelle il vit. Le droit naturel, dont la </a:t>
            </a:r>
            <a:r>
              <a:rPr u="sng">
                <a:solidFill>
                  <a:srgbClr val="5520AA"/>
                </a:solidFill>
                <a:uFill>
                  <a:solidFill>
                    <a:srgbClr val="5520AA"/>
                  </a:solidFill>
                </a:uFill>
                <a:hlinkClick r:id="rId6"/>
              </a:rPr>
              <a:t>liberté</a:t>
            </a:r>
            <a:r>
              <a:t>, le droit de </a:t>
            </a:r>
            <a:r>
              <a:rPr u="sng">
                <a:solidFill>
                  <a:srgbClr val="5520AA"/>
                </a:solidFill>
                <a:uFill>
                  <a:solidFill>
                    <a:srgbClr val="5520AA"/>
                  </a:solidFill>
                </a:uFill>
                <a:hlinkClick r:id="rId7"/>
              </a:rPr>
              <a:t>propriété</a:t>
            </a:r>
            <a:r>
              <a:t> et l'égalité sont des composantes, est considéré comme </a:t>
            </a:r>
            <a:r>
              <a:rPr b="1"/>
              <a:t>inné et inaltérable, universellement valable</a:t>
            </a:r>
            <a:r>
              <a:t> même lorsqu'il n'existe aucun moyen concret de le faire respecter. </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Le droit naturel cherche à établir une norme qui échappe aux fluctuations de l’histoire et des mœurs et qui évite l’arbitraire du jugement humain. Cependant la détermination du droit naturel dépend aussi de l’idée que l’on se fait de la nature humaine et peut donc varier suivant les époques.</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Le concept de droit naturel a été formulé pour la première fois pendant la </a:t>
            </a:r>
            <a:r>
              <a:rPr u="sng">
                <a:solidFill>
                  <a:srgbClr val="5520AA"/>
                </a:solidFill>
                <a:uFill>
                  <a:solidFill>
                    <a:srgbClr val="5520AA"/>
                  </a:solidFill>
                </a:uFill>
                <a:hlinkClick r:id="rId8"/>
              </a:rPr>
              <a:t>Renaissance</a:t>
            </a:r>
            <a:r>
              <a:t> par l'école de Salamanque. Il a été étudié par le philosophe néerlandais </a:t>
            </a:r>
            <a:r>
              <a:rPr b="1"/>
              <a:t>Hugo Grotius</a:t>
            </a:r>
            <a:r>
              <a:t> (1583-1645) et repris par les théoriciens du contrat social, </a:t>
            </a:r>
            <a:r>
              <a:rPr b="1" u="sng">
                <a:solidFill>
                  <a:srgbClr val="5520AA"/>
                </a:solidFill>
                <a:uFill>
                  <a:solidFill>
                    <a:srgbClr val="5520AA"/>
                  </a:solidFill>
                </a:uFill>
                <a:hlinkClick r:id="rId9"/>
              </a:rPr>
              <a:t>Thomas Hobbes</a:t>
            </a:r>
            <a:r>
              <a:t> (1588-1679), </a:t>
            </a:r>
            <a:r>
              <a:rPr b="1"/>
              <a:t>John Locke</a:t>
            </a:r>
            <a:r>
              <a:t> (1632-1704) et </a:t>
            </a:r>
            <a:r>
              <a:rPr u="sng">
                <a:solidFill>
                  <a:srgbClr val="5520AA"/>
                </a:solidFill>
                <a:uFill>
                  <a:solidFill>
                    <a:srgbClr val="5520AA"/>
                  </a:solidFill>
                </a:uFill>
                <a:hlinkClick r:id="rId10"/>
              </a:rPr>
              <a:t>Jean-Jacques Rousseau</a:t>
            </a:r>
            <a:r>
              <a:t> (1712-1778). </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La notion de droit naturel a été critiquée par </a:t>
            </a:r>
            <a:r>
              <a:rPr b="1" u="sng">
                <a:solidFill>
                  <a:srgbClr val="5520AA"/>
                </a:solidFill>
                <a:hlinkClick r:id="rId11"/>
              </a:rPr>
              <a:t>Karl Marx</a:t>
            </a:r>
            <a:r>
              <a:t> (1818-1883) qui met l'accent sur le caractère spécifique de chaque contexte social et historique, et n'envisage l'être humain que comme faisant partie d'une société déterminée. Outre les contestations sur la réalité même de ce concept, le droit naturel fait aussi l'objet de nombreuses controverses, notamment concernant son contenu (ex : la peine de mort est-elle contraire au droit naturel ?)</a:t>
            </a:r>
          </a:p>
          <a:p>
            <a:pPr algn="just" defTabSz="457200">
              <a:defRPr sz="1200">
                <a:solidFill>
                  <a:srgbClr val="012266"/>
                </a:solidFill>
                <a:latin typeface="Arial"/>
                <a:ea typeface="Arial"/>
                <a:cs typeface="Arial"/>
                <a:sym typeface="Arial"/>
              </a:defRPr>
            </a:pPr>
            <a:endParaRPr/>
          </a:p>
          <a:p>
            <a:pPr algn="just" defTabSz="457200">
              <a:defRPr sz="1200">
                <a:solidFill>
                  <a:srgbClr val="012266"/>
                </a:solidFill>
                <a:latin typeface="Arial"/>
                <a:ea typeface="Arial"/>
                <a:cs typeface="Arial"/>
                <a:sym typeface="Arial"/>
              </a:defRPr>
            </a:pPr>
            <a:r>
              <a:t>Le droit naturel s'oppose au </a:t>
            </a:r>
            <a:r>
              <a:rPr b="1" u="sng">
                <a:solidFill>
                  <a:srgbClr val="5520AA"/>
                </a:solidFill>
                <a:uFill>
                  <a:solidFill>
                    <a:srgbClr val="5520AA"/>
                  </a:solidFill>
                </a:uFill>
                <a:hlinkClick r:id="rId12"/>
              </a:rPr>
              <a:t>droit positif</a:t>
            </a:r>
            <a:r>
              <a:t>, droit en vigueur, édicté par la société ou l'Etat, qui par définition est changeant, selon les lieux et les époques. Il ne doit pas être confondu avec l'état naturel ou la "loi de la jungle".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t>Olympe de Gouges écrit en 1791 la Déclaration des droits de la femme et de la citoyenne, pastiche de la Déclaration de 1789. Elle critique par ce texte l'application juridique et politique de la Déclaration aux seuls hommes. Elle tente, sans succès, de le soumettre à l'approbation de l'Assemblée.</a:t>
            </a:r>
          </a:p>
          <a:p>
            <a:r>
              <a:t>Olympe de Gouges est guillotinée le 3 novembre 1793 pour avoir proposé dans une de ses brochures que le peuple, par référendum, choisisse la forme du régime politique qui convient à la France : gouvernement républicain centralisé, fédératif, ou monarchique. Les révolutionnaires ne tolèrent pas qu'elle puisse remettre en cause la République. Ils la font interpeller et arrêter : le prétexte est ainsi trouvé par ses puissants ennemis pour la réduire au silence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defTabSz="457200">
              <a:spcBef>
                <a:spcPts val="600"/>
              </a:spcBef>
              <a:defRPr sz="1300">
                <a:latin typeface="Helvetica"/>
                <a:ea typeface="Helvetica"/>
                <a:cs typeface="Helvetica"/>
                <a:sym typeface="Helvetica"/>
              </a:defRPr>
            </a:pPr>
            <a:r>
              <a:t>Le </a:t>
            </a:r>
            <a:r>
              <a:rPr b="1"/>
              <a:t>romantisme</a:t>
            </a:r>
            <a:r>
              <a:t> est un mouvement artistique apparu au cours du </a:t>
            </a:r>
            <a:r>
              <a:rPr u="sng">
                <a:solidFill>
                  <a:srgbClr val="0645AD"/>
                </a:solidFill>
                <a:hlinkClick r:id="rId3"/>
              </a:rPr>
              <a:t>xviii</a:t>
            </a:r>
            <a:r>
              <a:rPr sz="1100" u="sng" baseline="31999">
                <a:solidFill>
                  <a:srgbClr val="0645AD"/>
                </a:solidFill>
                <a:hlinkClick r:id="rId3"/>
              </a:rPr>
              <a:t>e</a:t>
            </a:r>
            <a:r>
              <a:rPr u="sng">
                <a:solidFill>
                  <a:srgbClr val="0645AD"/>
                </a:solidFill>
                <a:hlinkClick r:id="rId3"/>
              </a:rPr>
              <a:t> siècle</a:t>
            </a:r>
            <a:r>
              <a:t> en </a:t>
            </a:r>
            <a:r>
              <a:rPr u="sng">
                <a:solidFill>
                  <a:srgbClr val="0645AD"/>
                </a:solidFill>
                <a:hlinkClick r:id="rId4"/>
              </a:rPr>
              <a:t>Grande-Bretagne</a:t>
            </a:r>
            <a:r>
              <a:t> et en </a:t>
            </a:r>
            <a:r>
              <a:rPr u="sng">
                <a:solidFill>
                  <a:srgbClr val="0645AD"/>
                </a:solidFill>
                <a:hlinkClick r:id="rId5"/>
              </a:rPr>
              <a:t>Allemagne</a:t>
            </a:r>
            <a:r>
              <a:t>, puis au début du </a:t>
            </a:r>
            <a:r>
              <a:rPr u="sng">
                <a:solidFill>
                  <a:srgbClr val="0645AD"/>
                </a:solidFill>
                <a:hlinkClick r:id="rId6"/>
              </a:rPr>
              <a:t>xix</a:t>
            </a:r>
            <a:r>
              <a:rPr sz="1100" u="sng" baseline="31999">
                <a:solidFill>
                  <a:srgbClr val="0645AD"/>
                </a:solidFill>
                <a:hlinkClick r:id="rId6"/>
              </a:rPr>
              <a:t>e</a:t>
            </a:r>
            <a:r>
              <a:rPr u="sng">
                <a:solidFill>
                  <a:srgbClr val="0645AD"/>
                </a:solidFill>
                <a:hlinkClick r:id="rId6"/>
              </a:rPr>
              <a:t> siècle</a:t>
            </a:r>
            <a:r>
              <a:t> en </a:t>
            </a:r>
            <a:r>
              <a:rPr u="sng">
                <a:solidFill>
                  <a:srgbClr val="0645AD"/>
                </a:solidFill>
                <a:hlinkClick r:id="rId7"/>
              </a:rPr>
              <a:t>France</a:t>
            </a:r>
            <a:r>
              <a:t>, en </a:t>
            </a:r>
            <a:r>
              <a:rPr u="sng">
                <a:solidFill>
                  <a:srgbClr val="0645AD"/>
                </a:solidFill>
                <a:hlinkClick r:id="rId8"/>
              </a:rPr>
              <a:t>Italie</a:t>
            </a:r>
            <a:r>
              <a:t> et en </a:t>
            </a:r>
            <a:r>
              <a:rPr u="sng">
                <a:solidFill>
                  <a:srgbClr val="0645AD"/>
                </a:solidFill>
                <a:hlinkClick r:id="rId9"/>
              </a:rPr>
              <a:t>Espagne</a:t>
            </a:r>
            <a:r>
              <a:t>. Il se développe en France sous la </a:t>
            </a:r>
            <a:r>
              <a:rPr u="sng">
                <a:solidFill>
                  <a:srgbClr val="0645AD"/>
                </a:solidFill>
                <a:hlinkClick r:id="rId10"/>
              </a:rPr>
              <a:t>Restauration</a:t>
            </a:r>
            <a:r>
              <a:t> et la </a:t>
            </a:r>
            <a:r>
              <a:rPr u="sng">
                <a:solidFill>
                  <a:srgbClr val="0645AD"/>
                </a:solidFill>
                <a:hlinkClick r:id="rId11"/>
              </a:rPr>
              <a:t>monarchie de Juillet</a:t>
            </a:r>
            <a:r>
              <a:t> en réaction à la régularité </a:t>
            </a:r>
            <a:r>
              <a:rPr u="sng">
                <a:solidFill>
                  <a:srgbClr val="0645AD"/>
                </a:solidFill>
                <a:hlinkClick r:id="rId12"/>
              </a:rPr>
              <a:t>classique</a:t>
            </a:r>
            <a:r>
              <a:t> jugée trop rigide et au </a:t>
            </a:r>
            <a:r>
              <a:rPr u="sng">
                <a:solidFill>
                  <a:srgbClr val="0645AD"/>
                </a:solidFill>
                <a:hlinkClick r:id="rId13"/>
              </a:rPr>
              <a:t>rationalisme</a:t>
            </a:r>
            <a:r>
              <a:t> </a:t>
            </a:r>
            <a:r>
              <a:rPr u="sng">
                <a:solidFill>
                  <a:srgbClr val="0645AD"/>
                </a:solidFill>
                <a:hlinkClick r:id="rId14"/>
              </a:rPr>
              <a:t>philosophique</a:t>
            </a:r>
            <a:r>
              <a:t> des siècles antérieurs.</a:t>
            </a:r>
          </a:p>
          <a:p>
            <a:pPr defTabSz="457200">
              <a:spcBef>
                <a:spcPts val="600"/>
              </a:spcBef>
              <a:defRPr sz="1300">
                <a:latin typeface="Helvetica"/>
                <a:ea typeface="Helvetica"/>
                <a:cs typeface="Helvetica"/>
                <a:sym typeface="Helvetica"/>
              </a:defRPr>
            </a:pPr>
            <a:endParaRPr/>
          </a:p>
          <a:p>
            <a:pPr defTabSz="457200">
              <a:spcBef>
                <a:spcPts val="600"/>
              </a:spcBef>
              <a:defRPr sz="1300">
                <a:latin typeface="Helvetica"/>
                <a:ea typeface="Helvetica"/>
                <a:cs typeface="Helvetica"/>
                <a:sym typeface="Helvetica"/>
              </a:defRPr>
            </a:pPr>
            <a:r>
              <a:t>Le romantisme s'esquisse par la revendication des poètes du « je » et du « moi », qui veulent faire connaître leurs expériences personnelles et faire cesser cet aspect fictif attribué aux poèmes et aux romans. Le romantisme se caractérise par une volonté d'explorer toutes les possibilités de l'</a:t>
            </a:r>
            <a:r>
              <a:rPr u="sng">
                <a:solidFill>
                  <a:srgbClr val="0645AD"/>
                </a:solidFill>
                <a:hlinkClick r:id="rId15"/>
              </a:rPr>
              <a:t>art</a:t>
            </a:r>
            <a:r>
              <a:t> afin d'exprimer ses états d'âme : il est ainsi une réaction du </a:t>
            </a:r>
            <a:r>
              <a:rPr u="sng">
                <a:solidFill>
                  <a:srgbClr val="0645AD"/>
                </a:solidFill>
                <a:hlinkClick r:id="rId16"/>
              </a:rPr>
              <a:t>sentiment</a:t>
            </a:r>
            <a:r>
              <a:t> contre la </a:t>
            </a:r>
            <a:r>
              <a:rPr u="sng">
                <a:solidFill>
                  <a:srgbClr val="0645AD"/>
                </a:solidFill>
                <a:hlinkClick r:id="rId17"/>
              </a:rPr>
              <a:t>raison</a:t>
            </a:r>
            <a:r>
              <a:t>, exaltant le mystère et le </a:t>
            </a:r>
            <a:r>
              <a:rPr u="sng">
                <a:solidFill>
                  <a:srgbClr val="0645AD"/>
                </a:solidFill>
                <a:hlinkClick r:id="rId18"/>
              </a:rPr>
              <a:t>fantastique</a:t>
            </a:r>
            <a:r>
              <a:t> et cherchant l'évasion et le ravissement dans le rêve, le morbide et le sublime, l'exotisme et le </a:t>
            </a:r>
            <a:r>
              <a:rPr u="sng">
                <a:solidFill>
                  <a:srgbClr val="0645AD"/>
                </a:solidFill>
                <a:hlinkClick r:id="rId19"/>
              </a:rPr>
              <a:t>passé</a:t>
            </a:r>
            <a:r>
              <a:t>. Idéal ou cauchemar d'une sensibilité </a:t>
            </a:r>
            <a:r>
              <a:rPr u="sng">
                <a:solidFill>
                  <a:srgbClr val="0645AD"/>
                </a:solidFill>
                <a:hlinkClick r:id="rId20"/>
              </a:rPr>
              <a:t>passionnée</a:t>
            </a:r>
            <a:r>
              <a:t> et </a:t>
            </a:r>
            <a:r>
              <a:rPr u="sng">
                <a:solidFill>
                  <a:srgbClr val="0645AD"/>
                </a:solidFill>
                <a:hlinkClick r:id="rId21"/>
              </a:rPr>
              <a:t>mélancolique</a:t>
            </a:r>
            <a:r>
              <a:t>, ses valeurs </a:t>
            </a:r>
            <a:r>
              <a:rPr u="sng">
                <a:solidFill>
                  <a:srgbClr val="0645AD"/>
                </a:solidFill>
                <a:hlinkClick r:id="rId22"/>
              </a:rPr>
              <a:t>esthétiques</a:t>
            </a:r>
            <a:r>
              <a:t> et </a:t>
            </a:r>
            <a:r>
              <a:rPr u="sng">
                <a:solidFill>
                  <a:srgbClr val="0645AD"/>
                </a:solidFill>
                <a:hlinkClick r:id="rId23"/>
              </a:rPr>
              <a:t>morales</a:t>
            </a:r>
            <a:r>
              <a:t>, ses idées et thématiques nouvelles ne tardèrent pas à influencer d'autres domaines, en particulier la </a:t>
            </a:r>
            <a:r>
              <a:rPr u="sng">
                <a:solidFill>
                  <a:srgbClr val="0645AD"/>
                </a:solidFill>
                <a:hlinkClick r:id="rId24"/>
              </a:rPr>
              <a:t>peinture</a:t>
            </a:r>
            <a:r>
              <a:t> et la </a:t>
            </a:r>
            <a:r>
              <a:rPr u="sng">
                <a:solidFill>
                  <a:srgbClr val="0645AD"/>
                </a:solidFill>
                <a:hlinkClick r:id="rId25"/>
              </a:rPr>
              <a:t>musique</a:t>
            </a:r>
            <a:r>
              <a:t>. Le romantisme peut être présent dans les romans du </a:t>
            </a:r>
            <a:r>
              <a:rPr u="sng">
                <a:solidFill>
                  <a:srgbClr val="0645AD"/>
                </a:solidFill>
                <a:hlinkClick r:id="rId6"/>
              </a:rPr>
              <a:t>xix</a:t>
            </a:r>
            <a:r>
              <a:rPr sz="1100" u="sng" baseline="31999">
                <a:solidFill>
                  <a:srgbClr val="0645AD"/>
                </a:solidFill>
                <a:hlinkClick r:id="rId6"/>
              </a:rPr>
              <a:t>e</a:t>
            </a:r>
            <a:r>
              <a:rPr u="sng">
                <a:solidFill>
                  <a:srgbClr val="0645AD"/>
                </a:solidFill>
                <a:hlinkClick r:id="rId6"/>
              </a:rPr>
              <a:t> siècle</a:t>
            </a:r>
            <a:r>
              <a:t> comme chez </a:t>
            </a:r>
            <a:r>
              <a:rPr u="sng">
                <a:solidFill>
                  <a:srgbClr val="0645AD"/>
                </a:solidFill>
                <a:hlinkClick r:id="rId26"/>
              </a:rPr>
              <a:t>Hugo</a:t>
            </a:r>
            <a:r>
              <a:t>, </a:t>
            </a:r>
            <a:r>
              <a:rPr u="sng">
                <a:solidFill>
                  <a:srgbClr val="0645AD"/>
                </a:solidFill>
                <a:hlinkClick r:id="rId27"/>
              </a:rPr>
              <a:t>Chateaubriand</a:t>
            </a:r>
            <a:r>
              <a:t>, </a:t>
            </a:r>
            <a:r>
              <a:rPr u="sng">
                <a:solidFill>
                  <a:srgbClr val="0645AD"/>
                </a:solidFill>
                <a:hlinkClick r:id="rId28"/>
              </a:rPr>
              <a:t>Stendhal</a:t>
            </a:r>
            <a:r>
              <a:t>, et chez les Allemands également au </a:t>
            </a:r>
            <a:r>
              <a:rPr u="sng">
                <a:solidFill>
                  <a:srgbClr val="0645AD"/>
                </a:solidFill>
                <a:hlinkClick r:id="rId3"/>
              </a:rPr>
              <a:t>xviii</a:t>
            </a:r>
            <a:r>
              <a:rPr sz="1100" u="sng" baseline="31999">
                <a:solidFill>
                  <a:srgbClr val="0645AD"/>
                </a:solidFill>
                <a:hlinkClick r:id="rId3"/>
              </a:rPr>
              <a:t>e</a:t>
            </a:r>
            <a:r>
              <a:rPr u="sng">
                <a:solidFill>
                  <a:srgbClr val="0645AD"/>
                </a:solidFill>
                <a:hlinkClick r:id="rId3"/>
              </a:rPr>
              <a:t> siècle</a:t>
            </a:r>
            <a:r>
              <a:t> comme </a:t>
            </a:r>
            <a:r>
              <a:rPr u="sng">
                <a:solidFill>
                  <a:srgbClr val="0645AD"/>
                </a:solidFill>
                <a:hlinkClick r:id="rId29"/>
              </a:rPr>
              <a:t>Joseph von Eichendorff</a:t>
            </a:r>
            <a:r>
              <a:t>, </a:t>
            </a:r>
            <a:r>
              <a:rPr u="sng">
                <a:solidFill>
                  <a:srgbClr val="0645AD"/>
                </a:solidFill>
                <a:hlinkClick r:id="rId30"/>
              </a:rPr>
              <a:t>Goethe</a:t>
            </a:r>
            <a:r>
              <a:t>, </a:t>
            </a:r>
            <a:r>
              <a:rPr u="sng">
                <a:solidFill>
                  <a:srgbClr val="0645AD"/>
                </a:solidFill>
                <a:hlinkClick r:id="rId31"/>
              </a:rPr>
              <a:t>Ernst Theodor Amadeus Hoffmann</a:t>
            </a:r>
            <a: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Le serment du Jeu de paume est un engagement d’union pris le 20 juin 1789 à la salle du Jeu de paume, à Versailles, par les 578 députés du Tiers état, du clergé et de la noblesse lors des États généraux de 1789. En réalité, seuls 300 députés sont présents. Face aux pressions du roi de France Louis XVI, ils firent serment de ne pas se séparer avant l’élaboration d’une Constitution. Cet engagement, dénué d'existence juridique dans le cadre de l'Ancien Régime prévalant encore, a un impact symbolique et politique très fort, qui en fait un moment important des préludes de la Révolution française. Préfigurant la souveraineté nationale et la séparation des pouvoirs, il amènera la réunion des trois ordres (Noblesse, Clergé, Tiers-États) en une « Assemblée nationale constituante », dont sera issue l'abolition de la féodalité (4 août 1789), la déclaration des droits de l'homme et du citoyen (26 août 1789), et les grands principes de la Constitution (fin 1791).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t>Les Articles de constitution de 1789 sont un texte constitutionnel instaurant en France un régime de monarchie constitutionnelle à la place de la royauté de droit divin et de ses lois fondamentales.</a:t>
            </a:r>
          </a:p>
          <a:p>
            <a:r>
              <a:t>Voté par l'Assemblée nationale constituante pendant plusieurs séances échelonnées entre le 3 septembre 1789 et le 1er octobre 1789, ce texte comporte dix-neuf articles qui ont été promulgués le 3 novembre 1789 par lettres patentes du roi Louis XVI en même temps que la Déclaration des droits de l'homme et du citoyen qui lui sert de préambule.</a:t>
            </a:r>
          </a:p>
          <a:p>
            <a:r>
              <a:t>Ce texte affirme pour la première fois le passage de l'origine du pouvoir de Dieu à la Nation (c'est-à-dire à Assemblée nationale), de la souveraineté du Roi à celle de la Loi, et il met pour la première fois en œuvre de façon stricte le principe de la séparation des pouvoirs, c'est-à-dire l'autonomie du pouvoir législatif qui est confié à l'Assemblée Nationale.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r>
              <a:t>Les Articles de constitution de 1789 sont un texte constitutionnel instaurant en France un régime de monarchie constitutionnelle à la place de la royauté de droit divin et de ses lois fondamentales.</a:t>
            </a:r>
          </a:p>
          <a:p>
            <a:r>
              <a:t>Voté par l'Assemblée nationale constituante pendant plusieurs séances échelonnées entre le 3 septembre 1789 et le 1er octobre 1789, ce texte comporte dix-neuf articles qui ont été promulgués le 3 novembre 1789 par lettres patentes du roi Louis XVI en même temps que la Déclaration des droits de l'homme et du citoyen qui lui sert de préambule.</a:t>
            </a:r>
          </a:p>
          <a:p>
            <a:r>
              <a:t>Ce texte affirme pour la première fois le passage de l'origine du pouvoir de Dieu à la Nation (c'est-à-dire à Assemblée nationale), de la souveraineté du Roi à celle de la Loi, et il met pour la première fois en œuvre de façon stricte le principe de la séparation des pouvoirs, c'est-à-dire l'autonomie du pouvoir législatif qui est confié à l'Assemblée Nationale.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https://fr.wikipedia.org/wiki/Monarchie_constitutionnelle_française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r>
              <a:rPr u="sng">
                <a:hlinkClick r:id="rId3"/>
              </a:rPr>
              <a:t>https://fr.wikipedia.org/wiki/Monarchie_constitutionnelle_française</a:t>
            </a:r>
          </a:p>
          <a:p>
            <a:endParaRPr u="sng">
              <a:hlinkClick r:id="rId3"/>
            </a:endParaRPr>
          </a:p>
          <a:p>
            <a:r>
              <a:t>Les sans-culottes: les révolutionnaire pro-république (ceux qui sont mal fagotés: désignés ainsi de façon péjorative par les aristocrates et royalistes)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et sous-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1016000" y="2032000"/>
            <a:ext cx="10972800" cy="3225800"/>
          </a:xfrm>
          <a:prstGeom prst="rect">
            <a:avLst/>
          </a:prstGeom>
          <a:effectLst>
            <a:outerShdw blurRad="25400" dist="50800" dir="13500000" rotWithShape="0">
              <a:srgbClr val="424242">
                <a:alpha val="50000"/>
              </a:srgbClr>
            </a:outerShdw>
          </a:effectLst>
        </p:spPr>
        <p:txBody>
          <a:bodyPr anchor="b"/>
          <a:lstStyle>
            <a:lvl1pPr>
              <a:defRPr sz="10500">
                <a:solidFill>
                  <a:srgbClr val="FFFCF2"/>
                </a:solidFill>
              </a:defRPr>
            </a:lvl1pPr>
          </a:lstStyle>
          <a:p>
            <a:r>
              <a:t>Texte du titre</a:t>
            </a:r>
          </a:p>
        </p:txBody>
      </p:sp>
      <p:sp>
        <p:nvSpPr>
          <p:cNvPr id="12" name="Shape 12"/>
          <p:cNvSpPr>
            <a:spLocks noGrp="1"/>
          </p:cNvSpPr>
          <p:nvPr>
            <p:ph type="body" sz="quarter" idx="1"/>
          </p:nvPr>
        </p:nvSpPr>
        <p:spPr>
          <a:xfrm>
            <a:off x="1016000" y="5359400"/>
            <a:ext cx="10972800" cy="1231900"/>
          </a:xfrm>
          <a:prstGeom prst="rect">
            <a:avLst/>
          </a:prstGeom>
          <a:effectLst>
            <a:outerShdw blurRad="25400" dist="25400" dir="13500000" rotWithShape="0">
              <a:srgbClr val="424242">
                <a:alpha val="50000"/>
              </a:srgbClr>
            </a:outerShdw>
          </a:effectLst>
        </p:spPr>
        <p:txBody>
          <a:bodyPr anchor="t"/>
          <a:lstStyle>
            <a:lvl1pPr marL="0" indent="0" algn="ctr">
              <a:spcBef>
                <a:spcPts val="0"/>
              </a:spcBef>
              <a:buSzTx/>
              <a:buNone/>
              <a:defRPr sz="4200">
                <a:solidFill>
                  <a:srgbClr val="FFFCF2"/>
                </a:solidFill>
                <a:latin typeface="+mj-lt"/>
                <a:ea typeface="+mj-ea"/>
                <a:cs typeface="+mj-cs"/>
                <a:sym typeface="Copperplate"/>
              </a:defRPr>
            </a:lvl1pPr>
            <a:lvl2pPr marL="0" indent="0" algn="ctr">
              <a:spcBef>
                <a:spcPts val="0"/>
              </a:spcBef>
              <a:buSzTx/>
              <a:buNone/>
              <a:defRPr sz="4200">
                <a:solidFill>
                  <a:srgbClr val="FFFCF2"/>
                </a:solidFill>
                <a:latin typeface="+mj-lt"/>
                <a:ea typeface="+mj-ea"/>
                <a:cs typeface="+mj-cs"/>
                <a:sym typeface="Copperplate"/>
              </a:defRPr>
            </a:lvl2pPr>
            <a:lvl3pPr marL="0" indent="0" algn="ctr">
              <a:spcBef>
                <a:spcPts val="0"/>
              </a:spcBef>
              <a:buSzTx/>
              <a:buNone/>
              <a:defRPr sz="4200">
                <a:solidFill>
                  <a:srgbClr val="FFFCF2"/>
                </a:solidFill>
                <a:latin typeface="+mj-lt"/>
                <a:ea typeface="+mj-ea"/>
                <a:cs typeface="+mj-cs"/>
                <a:sym typeface="Copperplate"/>
              </a:defRPr>
            </a:lvl3pPr>
            <a:lvl4pPr marL="0" indent="0" algn="ctr">
              <a:spcBef>
                <a:spcPts val="0"/>
              </a:spcBef>
              <a:buSzTx/>
              <a:buNone/>
              <a:defRPr sz="4200">
                <a:solidFill>
                  <a:srgbClr val="FFFCF2"/>
                </a:solidFill>
                <a:latin typeface="+mj-lt"/>
                <a:ea typeface="+mj-ea"/>
                <a:cs typeface="+mj-cs"/>
                <a:sym typeface="Copperplate"/>
              </a:defRPr>
            </a:lvl4pPr>
            <a:lvl5pPr marL="0" indent="0" algn="ctr">
              <a:spcBef>
                <a:spcPts val="0"/>
              </a:spcBef>
              <a:buSzTx/>
              <a:buNone/>
              <a:defRPr sz="4200">
                <a:solidFill>
                  <a:srgbClr val="FFFCF2"/>
                </a:solidFill>
                <a:latin typeface="+mj-lt"/>
                <a:ea typeface="+mj-ea"/>
                <a:cs typeface="+mj-cs"/>
                <a:sym typeface="Copperplate"/>
              </a:defRPr>
            </a:lvl5pPr>
          </a:lstStyle>
          <a:p>
            <a:r>
              <a:t>Texte niveau 1</a:t>
            </a:r>
          </a:p>
          <a:p>
            <a:pPr lvl="1"/>
            <a:r>
              <a:t>Texte niveau 2</a:t>
            </a:r>
          </a:p>
          <a:p>
            <a:pPr lvl="2"/>
            <a:r>
              <a:t>Texte niveau 3</a:t>
            </a:r>
          </a:p>
          <a:p>
            <a:pPr lvl="3"/>
            <a:r>
              <a:t>Texte niveau 4</a:t>
            </a:r>
          </a:p>
          <a:p>
            <a:pPr lvl="4"/>
            <a:r>
              <a:t>Texte niveau 5</a:t>
            </a:r>
          </a:p>
        </p:txBody>
      </p:sp>
      <p:sp>
        <p:nvSpPr>
          <p:cNvPr id="13" name="Shape 13"/>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88" name="Shape 88"/>
          <p:cNvSpPr>
            <a:spLocks noGrp="1"/>
          </p:cNvSpPr>
          <p:nvPr>
            <p:ph type="pic" sz="quarter" idx="13"/>
          </p:nvPr>
        </p:nvSpPr>
        <p:spPr>
          <a:xfrm>
            <a:off x="7410450" y="2806700"/>
            <a:ext cx="4267200" cy="5638800"/>
          </a:xfrm>
          <a:prstGeom prst="rect">
            <a:avLst/>
          </a:prstGeom>
          <a:ln w="9525">
            <a:round/>
          </a:ln>
        </p:spPr>
        <p:txBody>
          <a:bodyPr lIns="91439" tIns="45719" rIns="91439" bIns="45719" anchor="t"/>
          <a:lstStyle/>
          <a:p>
            <a:endParaRPr/>
          </a:p>
        </p:txBody>
      </p:sp>
      <p:sp>
        <p:nvSpPr>
          <p:cNvPr id="89" name="Shape 89"/>
          <p:cNvSpPr>
            <a:spLocks noGrp="1"/>
          </p:cNvSpPr>
          <p:nvPr>
            <p:ph type="title"/>
          </p:nvPr>
        </p:nvSpPr>
        <p:spPr>
          <a:prstGeom prst="rect">
            <a:avLst/>
          </a:prstGeom>
        </p:spPr>
        <p:txBody>
          <a:bodyPr/>
          <a:lstStyle/>
          <a:p>
            <a:r>
              <a:t>Texte du titre</a:t>
            </a:r>
          </a:p>
        </p:txBody>
      </p:sp>
      <p:sp>
        <p:nvSpPr>
          <p:cNvPr id="90" name="Shape 90"/>
          <p:cNvSpPr>
            <a:spLocks noGrp="1"/>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a:spcBef>
                <a:spcPts val="3800"/>
              </a:spcBef>
              <a:defRPr sz="3400"/>
            </a:lvl4pPr>
            <a:lvl5pPr>
              <a:spcBef>
                <a:spcPts val="3800"/>
              </a:spcBef>
              <a:defRPr sz="3400"/>
            </a:lvl5pPr>
          </a:lstStyle>
          <a:p>
            <a:r>
              <a:t>Texte niveau 1</a:t>
            </a:r>
          </a:p>
          <a:p>
            <a:pPr lvl="1"/>
            <a:r>
              <a:t>Texte niveau 2</a:t>
            </a:r>
          </a:p>
          <a:p>
            <a:pPr lvl="2"/>
            <a:r>
              <a:t>Texte niveau 3</a:t>
            </a:r>
          </a:p>
          <a:p>
            <a:pPr lvl="3"/>
            <a:r>
              <a:t>Texte niveau 4</a:t>
            </a:r>
          </a:p>
          <a:p>
            <a:pPr lvl="4"/>
            <a:r>
              <a:t>Texte niveau 5</a:t>
            </a:r>
          </a:p>
        </p:txBody>
      </p:sp>
      <p:sp>
        <p:nvSpPr>
          <p:cNvPr id="91" name="Shape 9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et puces - Gauche">
    <p:spTree>
      <p:nvGrpSpPr>
        <p:cNvPr id="1" name=""/>
        <p:cNvGrpSpPr/>
        <p:nvPr/>
      </p:nvGrpSpPr>
      <p:grpSpPr>
        <a:xfrm>
          <a:off x="0" y="0"/>
          <a:ext cx="0" cy="0"/>
          <a:chOff x="0" y="0"/>
          <a:chExt cx="0" cy="0"/>
        </a:xfrm>
      </p:grpSpPr>
      <p:sp>
        <p:nvSpPr>
          <p:cNvPr id="98" name="Shape 98"/>
          <p:cNvSpPr>
            <a:spLocks noGrp="1"/>
          </p:cNvSpPr>
          <p:nvPr>
            <p:ph type="title"/>
          </p:nvPr>
        </p:nvSpPr>
        <p:spPr>
          <a:prstGeom prst="rect">
            <a:avLst/>
          </a:prstGeom>
        </p:spPr>
        <p:txBody>
          <a:bodyPr/>
          <a:lstStyle/>
          <a:p>
            <a:r>
              <a:t>Texte du titre</a:t>
            </a:r>
          </a:p>
        </p:txBody>
      </p:sp>
      <p:sp>
        <p:nvSpPr>
          <p:cNvPr id="99" name="Shape 99"/>
          <p:cNvSpPr>
            <a:spLocks noGrp="1"/>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a:spcBef>
                <a:spcPts val="3800"/>
              </a:spcBef>
              <a:defRPr sz="3400"/>
            </a:lvl4pPr>
            <a:lvl5pPr>
              <a:spcBef>
                <a:spcPts val="3800"/>
              </a:spcBef>
              <a:defRPr sz="3400"/>
            </a:lvl5pPr>
          </a:lstStyle>
          <a:p>
            <a:r>
              <a:t>Texte niveau 1</a:t>
            </a:r>
          </a:p>
          <a:p>
            <a:pPr lvl="1"/>
            <a:r>
              <a:t>Texte niveau 2</a:t>
            </a:r>
          </a:p>
          <a:p>
            <a:pPr lvl="2"/>
            <a:r>
              <a:t>Texte niveau 3</a:t>
            </a:r>
          </a:p>
          <a:p>
            <a:pPr lvl="3"/>
            <a:r>
              <a:t>Texte niveau 4</a:t>
            </a:r>
          </a:p>
          <a:p>
            <a:pPr lvl="4"/>
            <a:r>
              <a:t>Texte niveau 5</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r>
              <a:t>Texte du titre</a:t>
            </a:r>
          </a:p>
        </p:txBody>
      </p:sp>
      <p:sp>
        <p:nvSpPr>
          <p:cNvPr id="108" name="Shape 108"/>
          <p:cNvSpPr>
            <a:spLocks noGrp="1"/>
          </p:cNvSpPr>
          <p:nvPr>
            <p:ph type="body" sz="quarter" idx="1"/>
          </p:nvPr>
        </p:nvSpPr>
        <p:spPr>
          <a:xfrm>
            <a:off x="7797800" y="2768600"/>
            <a:ext cx="41910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a:spcBef>
                <a:spcPts val="3800"/>
              </a:spcBef>
              <a:defRPr sz="3400"/>
            </a:lvl4pPr>
            <a:lvl5pPr>
              <a:spcBef>
                <a:spcPts val="3800"/>
              </a:spcBef>
              <a:defRPr sz="3400"/>
            </a:lvl5pPr>
          </a:lstStyle>
          <a:p>
            <a:r>
              <a:t>Texte niveau 1</a:t>
            </a:r>
          </a:p>
          <a:p>
            <a:pPr lvl="1"/>
            <a:r>
              <a:t>Texte niveau 2</a:t>
            </a:r>
          </a:p>
          <a:p>
            <a:pPr lvl="2"/>
            <a:r>
              <a:t>Texte niveau 3</a:t>
            </a:r>
          </a:p>
          <a:p>
            <a:pPr lvl="3"/>
            <a:r>
              <a:t>Texte niveau 4</a:t>
            </a:r>
          </a:p>
          <a:p>
            <a:pPr lvl="4"/>
            <a:r>
              <a:t>Texte niveau 5</a:t>
            </a:r>
          </a:p>
        </p:txBody>
      </p:sp>
      <p:sp>
        <p:nvSpPr>
          <p:cNvPr id="109" name="Shape 10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6" name="Shape 116"/>
          <p:cNvSpPr/>
          <p:nvPr/>
        </p:nvSpPr>
        <p:spPr>
          <a:xfrm>
            <a:off x="210205" y="279400"/>
            <a:ext cx="12585701" cy="9220200"/>
          </a:xfrm>
          <a:prstGeom prst="rect">
            <a:avLst/>
          </a:prstGeom>
          <a:ln w="25400">
            <a:solidFill>
              <a:srgbClr val="A2A1A6"/>
            </a:solidFill>
            <a:miter lim="400000"/>
          </a:ln>
        </p:spPr>
        <p:txBody>
          <a:bodyPr lIns="63500" tIns="63500" rIns="63500" bIns="63500" anchor="ctr"/>
          <a:lstStyle/>
          <a:p>
            <a:pPr algn="ctr" defTabSz="584200">
              <a:defRPr sz="3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 name="Shape 117"/>
          <p:cNvSpPr>
            <a:spLocks noGrp="1"/>
          </p:cNvSpPr>
          <p:nvPr>
            <p:ph type="title"/>
          </p:nvPr>
        </p:nvSpPr>
        <p:spPr>
          <a:xfrm>
            <a:off x="774700" y="254000"/>
            <a:ext cx="11455400" cy="2438400"/>
          </a:xfrm>
          <a:prstGeom prst="rect">
            <a:avLst/>
          </a:prstGeom>
        </p:spPr>
        <p:txBody>
          <a:bodyPr lIns="63500" tIns="63500" rIns="63500" bIns="63500"/>
          <a:lstStyle>
            <a:lvl1pPr marL="408432" algn="l">
              <a:lnSpc>
                <a:spcPct val="90000"/>
              </a:lnSpc>
              <a:defRPr sz="7600">
                <a:solidFill>
                  <a:srgbClr val="5C89A5"/>
                </a:solidFill>
                <a:latin typeface="+mn-lt"/>
                <a:ea typeface="+mn-ea"/>
                <a:cs typeface="+mn-cs"/>
                <a:sym typeface="Helvetica Neue Light"/>
              </a:defRPr>
            </a:lvl1pPr>
          </a:lstStyle>
          <a:p>
            <a:r>
              <a:t>Texte du titre</a:t>
            </a:r>
          </a:p>
        </p:txBody>
      </p:sp>
      <p:sp>
        <p:nvSpPr>
          <p:cNvPr id="118" name="Shape 118"/>
          <p:cNvSpPr>
            <a:spLocks noGrp="1"/>
          </p:cNvSpPr>
          <p:nvPr>
            <p:ph type="body" idx="1"/>
          </p:nvPr>
        </p:nvSpPr>
        <p:spPr>
          <a:xfrm>
            <a:off x="774700" y="2768600"/>
            <a:ext cx="11455400" cy="5715000"/>
          </a:xfrm>
          <a:prstGeom prst="rect">
            <a:avLst/>
          </a:prstGeom>
        </p:spPr>
        <p:txBody>
          <a:bodyPr lIns="63500" tIns="63500" rIns="63500" bIns="63500"/>
          <a:lstStyle>
            <a:lvl1pPr marL="635000" indent="-635000">
              <a:spcBef>
                <a:spcPts val="3200"/>
              </a:spcBef>
              <a:buClrTx/>
              <a:buSzPct val="50000"/>
              <a:buBlip>
                <a:blip r:embed="rId3"/>
              </a:buBlip>
              <a:defRPr sz="3400">
                <a:solidFill>
                  <a:srgbClr val="777775"/>
                </a:solidFill>
                <a:latin typeface="Helvetica Neue"/>
                <a:ea typeface="Helvetica Neue"/>
                <a:cs typeface="Helvetica Neue"/>
                <a:sym typeface="Helvetica Neue"/>
              </a:defRPr>
            </a:lvl1pPr>
            <a:lvl2pPr marL="1270000" indent="-635000">
              <a:spcBef>
                <a:spcPts val="3200"/>
              </a:spcBef>
              <a:buClrTx/>
              <a:buSzPct val="50000"/>
              <a:buBlip>
                <a:blip r:embed="rId3"/>
              </a:buBlip>
              <a:defRPr sz="3400">
                <a:solidFill>
                  <a:srgbClr val="777775"/>
                </a:solidFill>
                <a:latin typeface="Helvetica Neue"/>
                <a:ea typeface="Helvetica Neue"/>
                <a:cs typeface="Helvetica Neue"/>
                <a:sym typeface="Helvetica Neue"/>
              </a:defRPr>
            </a:lvl2pPr>
            <a:lvl3pPr marL="1905000" indent="-635000">
              <a:spcBef>
                <a:spcPts val="3200"/>
              </a:spcBef>
              <a:buClrTx/>
              <a:buSzPct val="50000"/>
              <a:buBlip>
                <a:blip r:embed="rId3"/>
              </a:buBlip>
              <a:defRPr sz="3400">
                <a:solidFill>
                  <a:srgbClr val="777775"/>
                </a:solidFill>
                <a:latin typeface="Helvetica Neue"/>
                <a:ea typeface="Helvetica Neue"/>
                <a:cs typeface="Helvetica Neue"/>
                <a:sym typeface="Helvetica Neue"/>
              </a:defRPr>
            </a:lvl3pPr>
            <a:lvl4pPr marL="2540000" indent="-635000">
              <a:spcBef>
                <a:spcPts val="3200"/>
              </a:spcBef>
              <a:buClrTx/>
              <a:buSzPct val="50000"/>
              <a:buBlip>
                <a:blip r:embed="rId3"/>
              </a:buBlip>
              <a:defRPr sz="3400">
                <a:solidFill>
                  <a:srgbClr val="777775"/>
                </a:solidFill>
                <a:latin typeface="Helvetica Neue"/>
                <a:ea typeface="Helvetica Neue"/>
                <a:cs typeface="Helvetica Neue"/>
                <a:sym typeface="Helvetica Neue"/>
              </a:defRPr>
            </a:lvl4pPr>
            <a:lvl5pPr marL="3175000" indent="-635000">
              <a:spcBef>
                <a:spcPts val="3200"/>
              </a:spcBef>
              <a:buClrTx/>
              <a:buSzPct val="50000"/>
              <a:buBlip>
                <a:blip r:embed="rId3"/>
              </a:buBlip>
              <a:defRPr sz="3400">
                <a:solidFill>
                  <a:srgbClr val="777775"/>
                </a:solidFill>
                <a:latin typeface="Helvetica Neue"/>
                <a:ea typeface="Helvetica Neue"/>
                <a:cs typeface="Helvetica Neue"/>
                <a:sym typeface="Helvetica Neue"/>
              </a:defRPr>
            </a:lvl5pPr>
          </a:lstStyle>
          <a:p>
            <a:r>
              <a:t>Texte niveau 1</a:t>
            </a:r>
          </a:p>
          <a:p>
            <a:pPr lvl="1"/>
            <a:r>
              <a:t>Texte niveau 2</a:t>
            </a:r>
          </a:p>
          <a:p>
            <a:pPr lvl="2"/>
            <a:r>
              <a:t>Texte niveau 3</a:t>
            </a:r>
          </a:p>
          <a:p>
            <a:pPr lvl="3"/>
            <a:r>
              <a:t>Texte niveau 4</a:t>
            </a:r>
          </a:p>
          <a:p>
            <a:pPr lvl="4"/>
            <a:r>
              <a:t>Texte niveau 5</a:t>
            </a:r>
          </a:p>
        </p:txBody>
      </p:sp>
      <p:sp>
        <p:nvSpPr>
          <p:cNvPr id="119" name="Shape 119"/>
          <p:cNvSpPr>
            <a:spLocks noGrp="1"/>
          </p:cNvSpPr>
          <p:nvPr>
            <p:ph type="sldNum" sz="quarter" idx="2"/>
          </p:nvPr>
        </p:nvSpPr>
        <p:spPr>
          <a:xfrm>
            <a:off x="6366865" y="9489863"/>
            <a:ext cx="283770" cy="275134"/>
          </a:xfrm>
          <a:prstGeom prst="rect">
            <a:avLst/>
          </a:prstGeom>
        </p:spPr>
        <p:txBody>
          <a:bodyPr/>
          <a:lstStyle>
            <a:lvl1pPr>
              <a:defRPr sz="1200">
                <a:solidFill>
                  <a:srgbClr val="5C89A5"/>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Texte du titre</a:t>
            </a:r>
          </a:p>
        </p:txBody>
      </p:sp>
      <p:sp>
        <p:nvSpPr>
          <p:cNvPr id="21" name="Shape 21"/>
          <p:cNvSpPr>
            <a:spLocks noGrp="1"/>
          </p:cNvSpPr>
          <p:nvPr>
            <p:ph type="body" idx="1"/>
          </p:nvPr>
        </p:nvSpPr>
        <p:spPr>
          <a:xfrm>
            <a:off x="1016000" y="2768600"/>
            <a:ext cx="10972800" cy="5715000"/>
          </a:xfrm>
          <a:prstGeom prst="rect">
            <a:avLst/>
          </a:prstGeom>
        </p:spPr>
        <p:txBody>
          <a:bodyPr/>
          <a:lstStyle>
            <a:lvl1pPr>
              <a:spcBef>
                <a:spcPts val="3000"/>
              </a:spcBef>
            </a:lvl1pPr>
            <a:lvl2pPr>
              <a:spcBef>
                <a:spcPts val="3000"/>
              </a:spcBef>
            </a:lvl2pPr>
            <a:lvl3pPr>
              <a:spcBef>
                <a:spcPts val="3000"/>
              </a:spcBef>
            </a:lvl3pPr>
            <a:lvl4pPr>
              <a:spcBef>
                <a:spcPts val="3000"/>
              </a:spcBef>
            </a:lvl4pPr>
            <a:lvl5pPr>
              <a:spcBef>
                <a:spcPts val="3000"/>
              </a:spcBef>
            </a:lvl5pPr>
          </a:lstStyle>
          <a:p>
            <a:r>
              <a:t>Texte niveau 1</a:t>
            </a:r>
          </a:p>
          <a:p>
            <a:pPr lvl="1"/>
            <a:r>
              <a:t>Texte niveau 2</a:t>
            </a:r>
          </a:p>
          <a:p>
            <a:pPr lvl="2"/>
            <a:r>
              <a:t>Texte niveau 3</a:t>
            </a:r>
          </a:p>
          <a:p>
            <a:pPr lvl="3"/>
            <a:r>
              <a:t>Texte niveau 4</a:t>
            </a:r>
          </a:p>
          <a:p>
            <a:pPr lvl="4"/>
            <a:r>
              <a:t>Texte niveau 5</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sur 2 colonnes">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Texte du titre</a:t>
            </a:r>
          </a:p>
        </p:txBody>
      </p:sp>
      <p:sp>
        <p:nvSpPr>
          <p:cNvPr id="30" name="Shape 30"/>
          <p:cNvSpPr>
            <a:spLocks noGrp="1"/>
          </p:cNvSpPr>
          <p:nvPr>
            <p:ph type="body" idx="1"/>
          </p:nvPr>
        </p:nvSpPr>
        <p:spPr>
          <a:xfrm>
            <a:off x="1016000" y="2768600"/>
            <a:ext cx="10972800" cy="5715000"/>
          </a:xfrm>
          <a:prstGeom prst="rect">
            <a:avLst/>
          </a:prstGeom>
        </p:spPr>
        <p:txBody>
          <a:bodyPr numCol="2" spcCol="548640" anchor="t"/>
          <a:lstStyle>
            <a:lvl1pPr>
              <a:spcBef>
                <a:spcPts val="3400"/>
              </a:spcBef>
              <a:defRPr sz="3400"/>
            </a:lvl1pPr>
            <a:lvl2pPr>
              <a:spcBef>
                <a:spcPts val="3400"/>
              </a:spcBef>
              <a:defRPr sz="3400"/>
            </a:lvl2pPr>
            <a:lvl3pPr>
              <a:spcBef>
                <a:spcPts val="3400"/>
              </a:spcBef>
              <a:defRPr sz="3400"/>
            </a:lvl3pPr>
            <a:lvl4pPr>
              <a:spcBef>
                <a:spcPts val="3400"/>
              </a:spcBef>
              <a:defRPr sz="3400"/>
            </a:lvl4pPr>
            <a:lvl5pPr>
              <a:spcBef>
                <a:spcPts val="3400"/>
              </a:spcBef>
              <a:defRPr sz="3400"/>
            </a:lvl5pPr>
          </a:lstStyle>
          <a:p>
            <a:r>
              <a:t>Texte niveau 1</a:t>
            </a:r>
          </a:p>
          <a:p>
            <a:pPr lvl="1"/>
            <a:r>
              <a:t>Texte niveau 2</a:t>
            </a:r>
          </a:p>
          <a:p>
            <a:pPr lvl="2"/>
            <a:r>
              <a:t>Texte niveau 3</a:t>
            </a:r>
          </a:p>
          <a:p>
            <a:pPr lvl="3"/>
            <a:r>
              <a:t>Texte niveau 4</a:t>
            </a:r>
          </a:p>
          <a:p>
            <a:pPr lvl="4"/>
            <a:r>
              <a:t>Texte niveau 5</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38" name="Shape 38"/>
          <p:cNvSpPr>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46" name="Shape 4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 Haut">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Texte du titre</a:t>
            </a:r>
          </a:p>
        </p:txBody>
      </p:sp>
      <p:sp>
        <p:nvSpPr>
          <p:cNvPr id="54" name="Shape 5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1" name="Shape 61"/>
          <p:cNvSpPr>
            <a:spLocks noGrp="1"/>
          </p:cNvSpPr>
          <p:nvPr>
            <p:ph type="title"/>
          </p:nvPr>
        </p:nvSpPr>
        <p:spPr>
          <a:xfrm>
            <a:off x="1016000" y="3263900"/>
            <a:ext cx="10972800" cy="3225800"/>
          </a:xfrm>
          <a:prstGeom prst="rect">
            <a:avLst/>
          </a:prstGeom>
          <a:effectLst>
            <a:outerShdw blurRad="25400" dist="50800" dir="13500000" rotWithShape="0">
              <a:srgbClr val="424242">
                <a:alpha val="50000"/>
              </a:srgbClr>
            </a:outerShdw>
          </a:effectLst>
        </p:spPr>
        <p:txBody>
          <a:bodyPr/>
          <a:lstStyle>
            <a:lvl1pPr>
              <a:defRPr sz="10500">
                <a:solidFill>
                  <a:srgbClr val="FFFCF2"/>
                </a:solidFill>
              </a:defRPr>
            </a:lvl1pPr>
          </a:lstStyle>
          <a:p>
            <a:r>
              <a:t>Texte du titre</a:t>
            </a:r>
          </a:p>
        </p:txBody>
      </p:sp>
      <p:sp>
        <p:nvSpPr>
          <p:cNvPr id="62" name="Shape 62"/>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2819400" y="1384300"/>
            <a:ext cx="7366000" cy="5613400"/>
          </a:xfrm>
          <a:prstGeom prst="rect">
            <a:avLst/>
          </a:prstGeom>
          <a:ln w="9525">
            <a:round/>
          </a:ln>
        </p:spPr>
        <p:txBody>
          <a:bodyPr lIns="91439" tIns="45719" rIns="91439" bIns="45719" anchor="t"/>
          <a:lstStyle/>
          <a:p>
            <a:endParaRPr/>
          </a:p>
        </p:txBody>
      </p:sp>
      <p:sp>
        <p:nvSpPr>
          <p:cNvPr id="70" name="Shape 70"/>
          <p:cNvSpPr>
            <a:spLocks noGrp="1"/>
          </p:cNvSpPr>
          <p:nvPr>
            <p:ph type="title"/>
          </p:nvPr>
        </p:nvSpPr>
        <p:spPr>
          <a:xfrm>
            <a:off x="1016000" y="7797800"/>
            <a:ext cx="10972800" cy="1524000"/>
          </a:xfrm>
          <a:prstGeom prst="rect">
            <a:avLst/>
          </a:prstGeom>
          <a:effectLst>
            <a:outerShdw blurRad="25400" dist="50800" dir="13500000" rotWithShape="0">
              <a:srgbClr val="424242">
                <a:alpha val="50000"/>
              </a:srgbClr>
            </a:outerShdw>
          </a:effectLst>
        </p:spPr>
        <p:txBody>
          <a:bodyPr/>
          <a:lstStyle>
            <a:lvl1pPr>
              <a:defRPr sz="8200">
                <a:solidFill>
                  <a:srgbClr val="FFFCF2"/>
                </a:solidFill>
              </a:defRPr>
            </a:lvl1pPr>
          </a:lstStyle>
          <a:p>
            <a:r>
              <a:t>Texte du titre</a:t>
            </a:r>
          </a:p>
        </p:txBody>
      </p:sp>
      <p:sp>
        <p:nvSpPr>
          <p:cNvPr id="71" name="Shape 71"/>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8" name="Shape 78"/>
          <p:cNvSpPr>
            <a:spLocks noGrp="1"/>
          </p:cNvSpPr>
          <p:nvPr>
            <p:ph type="pic" sz="half" idx="13"/>
          </p:nvPr>
        </p:nvSpPr>
        <p:spPr>
          <a:xfrm>
            <a:off x="7150100" y="1905000"/>
            <a:ext cx="4445000" cy="5918200"/>
          </a:xfrm>
          <a:prstGeom prst="rect">
            <a:avLst/>
          </a:prstGeom>
          <a:ln w="9525">
            <a:round/>
          </a:ln>
        </p:spPr>
        <p:txBody>
          <a:bodyPr lIns="91439" tIns="45719" rIns="91439" bIns="45719" anchor="t"/>
          <a:lstStyle/>
          <a:p>
            <a:endParaRPr/>
          </a:p>
        </p:txBody>
      </p:sp>
      <p:sp>
        <p:nvSpPr>
          <p:cNvPr id="79" name="Shape 79"/>
          <p:cNvSpPr>
            <a:spLocks noGrp="1"/>
          </p:cNvSpPr>
          <p:nvPr>
            <p:ph type="title"/>
          </p:nvPr>
        </p:nvSpPr>
        <p:spPr>
          <a:xfrm>
            <a:off x="381000" y="1397000"/>
            <a:ext cx="5969000" cy="3708400"/>
          </a:xfrm>
          <a:prstGeom prst="rect">
            <a:avLst/>
          </a:prstGeom>
          <a:effectLst>
            <a:outerShdw blurRad="25400" dist="50800" dir="13500000" rotWithShape="0">
              <a:srgbClr val="424242">
                <a:alpha val="50000"/>
              </a:srgbClr>
            </a:outerShdw>
          </a:effectLst>
        </p:spPr>
        <p:txBody>
          <a:bodyPr anchor="b"/>
          <a:lstStyle>
            <a:lvl1pPr>
              <a:defRPr sz="7000">
                <a:solidFill>
                  <a:srgbClr val="FFFCF2"/>
                </a:solidFill>
              </a:defRPr>
            </a:lvl1pPr>
          </a:lstStyle>
          <a:p>
            <a:r>
              <a:t>Texte du titre</a:t>
            </a:r>
          </a:p>
        </p:txBody>
      </p:sp>
      <p:sp>
        <p:nvSpPr>
          <p:cNvPr id="80" name="Shape 80"/>
          <p:cNvSpPr>
            <a:spLocks noGrp="1"/>
          </p:cNvSpPr>
          <p:nvPr>
            <p:ph type="body" sz="quarter" idx="1"/>
          </p:nvPr>
        </p:nvSpPr>
        <p:spPr>
          <a:xfrm>
            <a:off x="381000" y="5219700"/>
            <a:ext cx="5969000" cy="3238500"/>
          </a:xfrm>
          <a:prstGeom prst="rect">
            <a:avLst/>
          </a:prstGeom>
          <a:effectLst>
            <a:outerShdw blurRad="25400" dist="25400" dir="13500000" rotWithShape="0">
              <a:srgbClr val="424242">
                <a:alpha val="50000"/>
              </a:srgbClr>
            </a:outerShdw>
          </a:effectLst>
        </p:spPr>
        <p:txBody>
          <a:bodyPr anchor="t"/>
          <a:lstStyle>
            <a:lvl1pPr marL="0" indent="0" algn="ctr">
              <a:spcBef>
                <a:spcPts val="0"/>
              </a:spcBef>
              <a:buSzTx/>
              <a:buNone/>
              <a:defRPr sz="3600">
                <a:solidFill>
                  <a:srgbClr val="FFFCF2"/>
                </a:solidFill>
                <a:latin typeface="+mj-lt"/>
                <a:ea typeface="+mj-ea"/>
                <a:cs typeface="+mj-cs"/>
                <a:sym typeface="Copperplate"/>
              </a:defRPr>
            </a:lvl1pPr>
            <a:lvl2pPr marL="0" indent="0" algn="ctr">
              <a:spcBef>
                <a:spcPts val="0"/>
              </a:spcBef>
              <a:buSzTx/>
              <a:buNone/>
              <a:defRPr sz="3600">
                <a:solidFill>
                  <a:srgbClr val="FFFCF2"/>
                </a:solidFill>
                <a:latin typeface="+mj-lt"/>
                <a:ea typeface="+mj-ea"/>
                <a:cs typeface="+mj-cs"/>
                <a:sym typeface="Copperplate"/>
              </a:defRPr>
            </a:lvl2pPr>
            <a:lvl3pPr marL="0" indent="0" algn="ctr">
              <a:spcBef>
                <a:spcPts val="0"/>
              </a:spcBef>
              <a:buSzTx/>
              <a:buNone/>
              <a:defRPr sz="3600">
                <a:solidFill>
                  <a:srgbClr val="FFFCF2"/>
                </a:solidFill>
                <a:latin typeface="+mj-lt"/>
                <a:ea typeface="+mj-ea"/>
                <a:cs typeface="+mj-cs"/>
                <a:sym typeface="Copperplate"/>
              </a:defRPr>
            </a:lvl3pPr>
            <a:lvl4pPr marL="0" indent="0" algn="ctr">
              <a:spcBef>
                <a:spcPts val="0"/>
              </a:spcBef>
              <a:buSzTx/>
              <a:buNone/>
              <a:defRPr sz="3600">
                <a:solidFill>
                  <a:srgbClr val="FFFCF2"/>
                </a:solidFill>
                <a:latin typeface="+mj-lt"/>
                <a:ea typeface="+mj-ea"/>
                <a:cs typeface="+mj-cs"/>
                <a:sym typeface="Copperplate"/>
              </a:defRPr>
            </a:lvl4pPr>
            <a:lvl5pPr marL="0" indent="0" algn="ctr">
              <a:spcBef>
                <a:spcPts val="0"/>
              </a:spcBef>
              <a:buSzTx/>
              <a:buNone/>
              <a:defRPr sz="3600">
                <a:solidFill>
                  <a:srgbClr val="FFFCF2"/>
                </a:solidFill>
                <a:latin typeface="+mj-lt"/>
                <a:ea typeface="+mj-ea"/>
                <a:cs typeface="+mj-cs"/>
                <a:sym typeface="Copperplate"/>
              </a:defRPr>
            </a:lvl5pPr>
          </a:lstStyle>
          <a:p>
            <a:r>
              <a:t>Texte niveau 1</a:t>
            </a:r>
          </a:p>
          <a:p>
            <a:pPr lvl="1"/>
            <a:r>
              <a:t>Texte niveau 2</a:t>
            </a:r>
          </a:p>
          <a:p>
            <a:pPr lvl="2"/>
            <a:r>
              <a:t>Texte niveau 3</a:t>
            </a:r>
          </a:p>
          <a:p>
            <a:pPr lvl="3"/>
            <a:r>
              <a:t>Texte niveau 4</a:t>
            </a:r>
          </a:p>
          <a:p>
            <a:pPr lvl="4"/>
            <a:r>
              <a:t>Texte niveau 5</a:t>
            </a:r>
          </a:p>
        </p:txBody>
      </p:sp>
      <p:sp>
        <p:nvSpPr>
          <p:cNvPr id="81" name="Shape 81"/>
          <p:cNvSpPr>
            <a:spLocks noGrp="1"/>
          </p:cNvSpPr>
          <p:nvPr>
            <p:ph type="sldNum" sz="quarter" idx="2"/>
          </p:nvPr>
        </p:nvSpPr>
        <p:spPr>
          <a:xfrm>
            <a:off x="6299225" y="9258300"/>
            <a:ext cx="393650" cy="325858"/>
          </a:xfrm>
          <a:prstGeom prst="rect">
            <a:avLst/>
          </a:prstGeom>
          <a:effectLst>
            <a:outerShdw blurRad="25400" dist="25400" dir="13500000" rotWithShape="0">
              <a:srgbClr val="424242">
                <a:alpha val="50000"/>
              </a:srgbClr>
            </a:outerShdw>
          </a:effectLst>
        </p:spPr>
        <p:txBody>
          <a:bodyPr/>
          <a:lstStyle>
            <a:lvl1pPr>
              <a:defRPr>
                <a:solidFill>
                  <a:srgbClr val="FFFCF2"/>
                </a:solidFill>
                <a:latin typeface="+mj-lt"/>
                <a:ea typeface="+mj-ea"/>
                <a:cs typeface="+mj-cs"/>
                <a:sym typeface="Copperplate"/>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niveau 1</a:t>
            </a:r>
          </a:p>
          <a:p>
            <a:pPr lvl="1"/>
            <a:r>
              <a:t>Texte niveau 2</a:t>
            </a:r>
          </a:p>
          <a:p>
            <a:pPr lvl="2"/>
            <a:r>
              <a:t>Texte niveau 3</a:t>
            </a:r>
          </a:p>
          <a:p>
            <a:pPr lvl="3"/>
            <a:r>
              <a:t>Texte niveau 4</a:t>
            </a:r>
          </a:p>
          <a:p>
            <a:pPr lvl="4"/>
            <a:r>
              <a:t>Texte niveau 5</a:t>
            </a:r>
          </a:p>
        </p:txBody>
      </p:sp>
      <p:sp>
        <p:nvSpPr>
          <p:cNvPr id="3" name="Shape 3"/>
          <p:cNvSpPr>
            <a:spLocks noGrp="1"/>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du titre</a:t>
            </a:r>
          </a:p>
        </p:txBody>
      </p:sp>
      <p:sp>
        <p:nvSpPr>
          <p:cNvPr id="4" name="Shape 4"/>
          <p:cNvSpPr>
            <a:spLocks noGrp="1"/>
          </p:cNvSpPr>
          <p:nvPr>
            <p:ph type="sldNum" sz="quarter" idx="2"/>
          </p:nvPr>
        </p:nvSpPr>
        <p:spPr>
          <a:xfrm>
            <a:off x="6324600" y="9004300"/>
            <a:ext cx="342900" cy="368300"/>
          </a:xfrm>
          <a:prstGeom prst="rect">
            <a:avLst/>
          </a:prstGeom>
          <a:ln w="12700">
            <a:miter lim="400000"/>
          </a:ln>
        </p:spPr>
        <p:txBody>
          <a:bodyPr wrap="none" lIns="50800" tIns="50800" rIns="50800" bIns="50800">
            <a:spAutoFit/>
          </a:bodyPr>
          <a:lstStyle>
            <a:lvl1pPr algn="ctr" defTabSz="584200">
              <a:defRPr sz="1800">
                <a:solidFill>
                  <a:srgbClr val="6F6A5A"/>
                </a:solidFill>
                <a:latin typeface="Cochin"/>
                <a:ea typeface="Cochin"/>
                <a:cs typeface="Cochin"/>
                <a:sym typeface="Cochin"/>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1pPr>
      <a:lvl2pPr marL="0" marR="0" indent="228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2pPr>
      <a:lvl3pPr marL="0" marR="0" indent="457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3pPr>
      <a:lvl4pPr marL="0" marR="0" indent="685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4pPr>
      <a:lvl5pPr marL="0" marR="0" indent="9144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5pPr>
      <a:lvl6pPr marL="0" marR="0" indent="11430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6pPr>
      <a:lvl7pPr marL="0" marR="0" indent="13716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7pPr>
      <a:lvl8pPr marL="0" marR="0" indent="16002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8pPr>
      <a:lvl9pPr marL="0" marR="0" indent="1828800" algn="ctr" defTabSz="584200" rtl="0" latinLnBrk="0">
        <a:lnSpc>
          <a:spcPct val="100000"/>
        </a:lnSpc>
        <a:spcBef>
          <a:spcPts val="0"/>
        </a:spcBef>
        <a:spcAft>
          <a:spcPts val="0"/>
        </a:spcAft>
        <a:buClrTx/>
        <a:buSzTx/>
        <a:buFontTx/>
        <a:buNone/>
        <a:tabLst/>
        <a:defRPr sz="7200" b="0" i="0" u="none" strike="noStrike" cap="none" spc="0" baseline="0">
          <a:ln>
            <a:noFill/>
          </a:ln>
          <a:solidFill>
            <a:srgbClr val="6F6A5A"/>
          </a:solidFill>
          <a:uFillTx/>
          <a:latin typeface="+mj-lt"/>
          <a:ea typeface="+mj-ea"/>
          <a:cs typeface="+mj-cs"/>
          <a:sym typeface="Copperplate"/>
        </a:defRPr>
      </a:lvl9pPr>
    </p:titleStyle>
    <p:bodyStyle>
      <a:lvl1pPr marL="3810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1pPr>
      <a:lvl2pPr marL="11430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2pPr>
      <a:lvl3pPr marL="15875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3pPr>
      <a:lvl4pPr marL="20320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4pPr>
      <a:lvl5pPr marL="24765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5pPr>
      <a:lvl6pPr marL="28321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6pPr>
      <a:lvl7pPr marL="31877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7pPr>
      <a:lvl8pPr marL="35433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8pPr>
      <a:lvl9pPr marL="3898900" marR="0" indent="-381000" algn="l" defTabSz="584200" rtl="0" latinLnBrk="0">
        <a:lnSpc>
          <a:spcPct val="100000"/>
        </a:lnSpc>
        <a:spcBef>
          <a:spcPts val="5300"/>
        </a:spcBef>
        <a:spcAft>
          <a:spcPts val="0"/>
        </a:spcAft>
        <a:buClr>
          <a:srgbClr val="A29A85"/>
        </a:buClr>
        <a:buSzPct val="100000"/>
        <a:buFontTx/>
        <a:buChar char="•"/>
        <a:tabLst/>
        <a:defRPr sz="4000" b="0" i="0" u="none" strike="noStrike" cap="none" spc="0" baseline="0">
          <a:ln>
            <a:noFill/>
          </a:ln>
          <a:solidFill>
            <a:srgbClr val="6F6A5A"/>
          </a:solidFill>
          <a:uFillTx/>
          <a:latin typeface="Baskerville"/>
          <a:ea typeface="Baskerville"/>
          <a:cs typeface="Baskerville"/>
          <a:sym typeface="Baskerville"/>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fr.wikipedia.org/wiki/R%C3%A9volution_fran%C3%A7ais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1.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t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2.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t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7.t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37.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38.ti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expositions.bnf.fr/lumieres/index.htm"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tif"/><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 Id="rId3" Type="http://schemas.openxmlformats.org/officeDocument/2006/relationships/image" Target="../media/image4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ctrTitle"/>
          </p:nvPr>
        </p:nvSpPr>
        <p:spPr>
          <a:xfrm>
            <a:off x="1263650" y="4635291"/>
            <a:ext cx="10972800" cy="3225801"/>
          </a:xfrm>
          <a:prstGeom prst="rect">
            <a:avLst/>
          </a:prstGeom>
        </p:spPr>
        <p:txBody>
          <a:bodyPr/>
          <a:lstStyle/>
          <a:p>
            <a:r>
              <a:t>Le XVIIIe siècle</a:t>
            </a:r>
          </a:p>
        </p:txBody>
      </p:sp>
      <p:sp>
        <p:nvSpPr>
          <p:cNvPr id="129" name="Shape 129"/>
          <p:cNvSpPr>
            <a:spLocks noGrp="1"/>
          </p:cNvSpPr>
          <p:nvPr>
            <p:ph type="subTitle" sz="quarter" idx="1"/>
          </p:nvPr>
        </p:nvSpPr>
        <p:spPr>
          <a:xfrm>
            <a:off x="1263650" y="7721391"/>
            <a:ext cx="10972800" cy="1231901"/>
          </a:xfrm>
          <a:prstGeom prst="rect">
            <a:avLst/>
          </a:prstGeom>
        </p:spPr>
        <p:txBody>
          <a:bodyPr/>
          <a:lstStyle/>
          <a:p>
            <a:r>
              <a:t>siècle des lumières</a:t>
            </a:r>
          </a:p>
        </p:txBody>
      </p:sp>
      <p:pic>
        <p:nvPicPr>
          <p:cNvPr id="130" name="pasted-image.tiff"/>
          <p:cNvPicPr>
            <a:picLocks noChangeAspect="1"/>
          </p:cNvPicPr>
          <p:nvPr/>
        </p:nvPicPr>
        <p:blipFill>
          <a:blip r:embed="rId3">
            <a:extLst/>
          </a:blip>
          <a:stretch>
            <a:fillRect/>
          </a:stretch>
        </p:blipFill>
        <p:spPr>
          <a:xfrm>
            <a:off x="2863512" y="1006263"/>
            <a:ext cx="7773076" cy="5277274"/>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p:cNvSpPr>
          <p:nvPr>
            <p:ph type="title"/>
          </p:nvPr>
        </p:nvSpPr>
        <p:spPr>
          <a:xfrm>
            <a:off x="411325" y="77386"/>
            <a:ext cx="13093701" cy="1601566"/>
          </a:xfrm>
          <a:prstGeom prst="rect">
            <a:avLst/>
          </a:prstGeom>
        </p:spPr>
        <p:txBody>
          <a:bodyPr/>
          <a:lstStyle/>
          <a:p>
            <a:pPr>
              <a:defRPr sz="6100"/>
            </a:pPr>
            <a:r>
              <a:rPr lang="fr-CH" dirty="0" smtClean="0"/>
              <a:t/>
            </a:r>
            <a:br>
              <a:rPr lang="fr-CH" dirty="0" smtClean="0"/>
            </a:br>
            <a:r>
              <a:rPr lang="fr-CH" dirty="0"/>
              <a:t/>
            </a:r>
            <a:br>
              <a:rPr lang="fr-CH" dirty="0"/>
            </a:br>
            <a:r>
              <a:rPr dirty="0" smtClean="0"/>
              <a:t>La </a:t>
            </a:r>
            <a:r>
              <a:rPr dirty="0"/>
              <a:t>monarchie constitutionnelle</a:t>
            </a:r>
          </a:p>
          <a:p>
            <a:pPr>
              <a:defRPr sz="6800"/>
            </a:pPr>
            <a:endParaRPr dirty="0"/>
          </a:p>
          <a:p>
            <a:pPr marL="408432" lvl="1" algn="l">
              <a:lnSpc>
                <a:spcPct val="90000"/>
              </a:lnSpc>
              <a:defRPr sz="4000">
                <a:solidFill>
                  <a:srgbClr val="5C89A5"/>
                </a:solidFill>
                <a:latin typeface="+mn-lt"/>
                <a:ea typeface="+mn-ea"/>
                <a:cs typeface="+mn-cs"/>
                <a:sym typeface="Helvetica Neue Light"/>
              </a:defRPr>
            </a:pPr>
            <a:endParaRPr dirty="0"/>
          </a:p>
        </p:txBody>
      </p:sp>
      <p:sp>
        <p:nvSpPr>
          <p:cNvPr id="181" name="Shape 181"/>
          <p:cNvSpPr/>
          <p:nvPr/>
        </p:nvSpPr>
        <p:spPr>
          <a:xfrm>
            <a:off x="759463" y="1876685"/>
            <a:ext cx="11637908" cy="198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100">
                <a:solidFill>
                  <a:srgbClr val="252525"/>
                </a:solidFill>
              </a:defRPr>
            </a:pPr>
            <a:r>
              <a:rPr b="1"/>
              <a:t>La monarchie constitutionnelle</a:t>
            </a:r>
            <a:r>
              <a:t> est une étape entre la monarchie absolue et la République. Elle aura été en place du 4 septembre 1791 au 21 septembre 1792.</a:t>
            </a:r>
          </a:p>
        </p:txBody>
      </p:sp>
      <p:sp>
        <p:nvSpPr>
          <p:cNvPr id="182" name="Shape 182"/>
          <p:cNvSpPr/>
          <p:nvPr/>
        </p:nvSpPr>
        <p:spPr>
          <a:xfrm>
            <a:off x="430375" y="3743168"/>
            <a:ext cx="12144050"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15802" indent="-315802" algn="just">
              <a:buClr>
                <a:srgbClr val="A29A85"/>
              </a:buClr>
              <a:buSzPct val="100000"/>
              <a:buChar char="-"/>
              <a:defRPr sz="3100">
                <a:solidFill>
                  <a:srgbClr val="252525"/>
                </a:solidFill>
              </a:defRPr>
            </a:lvl1pPr>
          </a:lstStyle>
          <a:p>
            <a:r>
              <a:t>1791: Louis XVI accepte la Constitution et devient monarque d’un régime parlementaire et plus libéral;</a:t>
            </a:r>
          </a:p>
        </p:txBody>
      </p:sp>
      <p:sp>
        <p:nvSpPr>
          <p:cNvPr id="183" name="Shape 183"/>
          <p:cNvSpPr/>
          <p:nvPr/>
        </p:nvSpPr>
        <p:spPr>
          <a:xfrm>
            <a:off x="430376" y="5118100"/>
            <a:ext cx="12144048"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15802" indent="-315802" algn="just">
              <a:buClr>
                <a:srgbClr val="A29A85"/>
              </a:buClr>
              <a:buSzPct val="100000"/>
              <a:buChar char="-"/>
              <a:defRPr sz="3100">
                <a:solidFill>
                  <a:srgbClr val="252525"/>
                </a:solidFill>
              </a:defRPr>
            </a:lvl1pPr>
          </a:lstStyle>
          <a:p>
            <a:r>
              <a:t>Comme le roi a droit de veto, l’Assemblée ne peut faire passer un certain nombre de réformes;</a:t>
            </a:r>
          </a:p>
        </p:txBody>
      </p:sp>
      <p:sp>
        <p:nvSpPr>
          <p:cNvPr id="184" name="Shape 184"/>
          <p:cNvSpPr/>
          <p:nvPr/>
        </p:nvSpPr>
        <p:spPr>
          <a:xfrm>
            <a:off x="430375" y="6493030"/>
            <a:ext cx="12144050" cy="245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15802" indent="-315802" algn="just">
              <a:buClr>
                <a:srgbClr val="A29A85"/>
              </a:buClr>
              <a:buSzPct val="100000"/>
              <a:buChar char="-"/>
              <a:defRPr sz="3100">
                <a:solidFill>
                  <a:srgbClr val="252525"/>
                </a:solidFill>
              </a:defRPr>
            </a:lvl1pPr>
          </a:lstStyle>
          <a:p>
            <a:r>
              <a:t>Louis XVI et sa famille fuient Paris durant la nuit du 20 juin 1791 (avait-il tenté un coup d’état pour restituer la monarchie absolue?) Ils seront retrouvés puis arrêtés, ce qui provoquera l’entrée en guerre de l’empereur d’Autriche et roi de Prusse, Léopold II, frère de Marie-Antoinette. La France est envahie en 1792.</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animBg="1" advAuto="0"/>
      <p:bldP spid="183" grpId="2" animBg="1" advAuto="0"/>
      <p:bldP spid="184"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Shape 188"/>
          <p:cNvSpPr>
            <a:spLocks noGrp="1"/>
          </p:cNvSpPr>
          <p:nvPr>
            <p:ph type="title"/>
          </p:nvPr>
        </p:nvSpPr>
        <p:spPr>
          <a:xfrm>
            <a:off x="657100" y="672417"/>
            <a:ext cx="10707685" cy="1601566"/>
          </a:xfrm>
          <a:prstGeom prst="rect">
            <a:avLst/>
          </a:prstGeom>
        </p:spPr>
        <p:txBody>
          <a:bodyPr/>
          <a:lstStyle/>
          <a:p>
            <a:pPr>
              <a:defRPr sz="5400"/>
            </a:pPr>
            <a:r>
              <a:rPr lang="fr-CH" dirty="0" smtClean="0"/>
              <a:t/>
            </a:r>
            <a:br>
              <a:rPr lang="fr-CH" dirty="0" smtClean="0"/>
            </a:br>
            <a:r>
              <a:rPr lang="fr-CH" dirty="0" smtClean="0"/>
              <a:t/>
            </a:r>
            <a:br>
              <a:rPr lang="fr-CH" dirty="0" smtClean="0"/>
            </a:br>
            <a:r>
              <a:rPr dirty="0" smtClean="0"/>
              <a:t>Les </a:t>
            </a:r>
            <a:r>
              <a:rPr dirty="0"/>
              <a:t>guerres révolutionnaires: </a:t>
            </a:r>
          </a:p>
          <a:p>
            <a:pPr>
              <a:defRPr sz="5400"/>
            </a:pPr>
            <a:r>
              <a:rPr dirty="0"/>
              <a:t>vers la fin de la monarchie</a:t>
            </a:r>
          </a:p>
          <a:p>
            <a:pPr>
              <a:defRPr sz="6800"/>
            </a:pPr>
            <a:endParaRPr dirty="0"/>
          </a:p>
          <a:p>
            <a:pPr marL="408432" lvl="1" algn="l">
              <a:lnSpc>
                <a:spcPct val="90000"/>
              </a:lnSpc>
              <a:defRPr sz="4000">
                <a:solidFill>
                  <a:srgbClr val="5C89A5"/>
                </a:solidFill>
                <a:latin typeface="+mn-lt"/>
                <a:ea typeface="+mn-ea"/>
                <a:cs typeface="+mn-cs"/>
                <a:sym typeface="Helvetica Neue Light"/>
              </a:defRPr>
            </a:pPr>
            <a:endParaRPr dirty="0"/>
          </a:p>
        </p:txBody>
      </p:sp>
      <p:sp>
        <p:nvSpPr>
          <p:cNvPr id="189" name="Shape 189"/>
          <p:cNvSpPr/>
          <p:nvPr/>
        </p:nvSpPr>
        <p:spPr>
          <a:xfrm>
            <a:off x="734576" y="3125291"/>
            <a:ext cx="11535648" cy="50270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5802" indent="-315802" algn="just">
              <a:buClr>
                <a:srgbClr val="A29A85"/>
              </a:buClr>
              <a:buSzPct val="100000"/>
              <a:buChar char="-"/>
              <a:defRPr sz="4000">
                <a:solidFill>
                  <a:srgbClr val="252525"/>
                </a:solidFill>
              </a:defRPr>
            </a:pPr>
            <a:r>
              <a:rPr dirty="0"/>
              <a:t>C'est la première guerre menée par les armées révolutionnaires françaises et l’une de ses principales figures: Robespierre.     </a:t>
            </a:r>
          </a:p>
          <a:p>
            <a:pPr marL="315802" indent="-315802" algn="just">
              <a:buClr>
                <a:srgbClr val="A29A85"/>
              </a:buClr>
              <a:buSzPct val="100000"/>
              <a:buChar char="-"/>
              <a:defRPr sz="4000">
                <a:solidFill>
                  <a:srgbClr val="252525"/>
                </a:solidFill>
              </a:defRPr>
            </a:pPr>
            <a:endParaRPr dirty="0"/>
          </a:p>
          <a:p>
            <a:pPr marL="315802" indent="-315802" algn="just">
              <a:buClr>
                <a:srgbClr val="A29A85"/>
              </a:buClr>
              <a:buSzPct val="100000"/>
              <a:buChar char="-"/>
              <a:defRPr sz="4000">
                <a:solidFill>
                  <a:srgbClr val="252525"/>
                </a:solidFill>
              </a:defRPr>
            </a:pPr>
            <a:r>
              <a:rPr dirty="0"/>
              <a:t>C'est à l'occasion de l'arrivée des volontaires marseillais à Paris que le chant composé par </a:t>
            </a:r>
            <a:r>
              <a:rPr dirty="0"/>
              <a:t>Rouget de </a:t>
            </a:r>
            <a:r>
              <a:rPr dirty="0" smtClean="0"/>
              <a:t>Lisle</a:t>
            </a:r>
            <a:r>
              <a:rPr dirty="0" smtClean="0"/>
              <a:t> </a:t>
            </a:r>
            <a:r>
              <a:rPr dirty="0"/>
              <a:t>qu'ils entonnent prend le nom de «</a:t>
            </a:r>
            <a:r>
              <a:rPr dirty="0"/>
              <a:t>Marseillaise</a:t>
            </a:r>
            <a:r>
              <a:rPr dirty="0"/>
              <a:t> ». </a:t>
            </a:r>
          </a:p>
        </p:txBody>
      </p:sp>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p:cNvSpPr>
          <p:nvPr>
            <p:ph type="title"/>
          </p:nvPr>
        </p:nvSpPr>
        <p:spPr>
          <a:xfrm>
            <a:off x="497205" y="672417"/>
            <a:ext cx="10707685" cy="1601566"/>
          </a:xfrm>
          <a:prstGeom prst="rect">
            <a:avLst/>
          </a:prstGeom>
        </p:spPr>
        <p:txBody>
          <a:bodyPr/>
          <a:lstStyle/>
          <a:p>
            <a:pPr>
              <a:defRPr sz="5400"/>
            </a:pPr>
            <a:r>
              <a:rPr lang="fr-CH" dirty="0" smtClean="0"/>
              <a:t/>
            </a:r>
            <a:br>
              <a:rPr lang="fr-CH" dirty="0" smtClean="0"/>
            </a:br>
            <a:r>
              <a:rPr lang="fr-CH" dirty="0"/>
              <a:t/>
            </a:r>
            <a:br>
              <a:rPr lang="fr-CH" dirty="0"/>
            </a:br>
            <a:r>
              <a:rPr dirty="0" smtClean="0"/>
              <a:t>Les </a:t>
            </a:r>
            <a:r>
              <a:rPr dirty="0"/>
              <a:t>guerres révolutionnaires: </a:t>
            </a:r>
          </a:p>
          <a:p>
            <a:pPr>
              <a:defRPr sz="5400"/>
            </a:pPr>
            <a:r>
              <a:rPr dirty="0"/>
              <a:t>vers la fin de la monarchie</a:t>
            </a:r>
          </a:p>
          <a:p>
            <a:pPr>
              <a:defRPr sz="6800"/>
            </a:pPr>
            <a:endParaRPr dirty="0"/>
          </a:p>
          <a:p>
            <a:pPr marL="408432" lvl="1" algn="l">
              <a:lnSpc>
                <a:spcPct val="90000"/>
              </a:lnSpc>
              <a:defRPr sz="4000">
                <a:solidFill>
                  <a:srgbClr val="5C89A5"/>
                </a:solidFill>
                <a:latin typeface="+mn-lt"/>
                <a:ea typeface="+mn-ea"/>
                <a:cs typeface="+mn-cs"/>
                <a:sym typeface="Helvetica Neue Light"/>
              </a:defRPr>
            </a:pPr>
            <a:endParaRPr dirty="0"/>
          </a:p>
        </p:txBody>
      </p:sp>
      <p:sp>
        <p:nvSpPr>
          <p:cNvPr id="194" name="Shape 194"/>
          <p:cNvSpPr/>
          <p:nvPr/>
        </p:nvSpPr>
        <p:spPr>
          <a:xfrm>
            <a:off x="641641" y="2663148"/>
            <a:ext cx="11721518" cy="280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100">
                <a:solidFill>
                  <a:srgbClr val="252525"/>
                </a:solidFill>
              </a:defRPr>
            </a:pPr>
            <a:endParaRPr dirty="0"/>
          </a:p>
          <a:p>
            <a:pPr marL="315802" indent="-315802" algn="just">
              <a:buClr>
                <a:srgbClr val="A29A85"/>
              </a:buClr>
              <a:buSzPct val="100000"/>
              <a:buChar char="-"/>
              <a:defRPr sz="3700">
                <a:solidFill>
                  <a:srgbClr val="252525"/>
                </a:solidFill>
              </a:defRPr>
            </a:pPr>
            <a:r>
              <a:rPr dirty="0"/>
              <a:t>La </a:t>
            </a:r>
            <a:r>
              <a:rPr dirty="0"/>
              <a:t>bataille de Valmy</a:t>
            </a:r>
            <a:r>
              <a:rPr dirty="0"/>
              <a:t> (petite commune de l’est de Paris), le </a:t>
            </a:r>
            <a:r>
              <a:rPr dirty="0"/>
              <a:t>20</a:t>
            </a:r>
            <a:r>
              <a:rPr dirty="0"/>
              <a:t> </a:t>
            </a:r>
            <a:r>
              <a:rPr dirty="0"/>
              <a:t>septembre</a:t>
            </a:r>
            <a:r>
              <a:rPr dirty="0"/>
              <a:t> </a:t>
            </a:r>
            <a:r>
              <a:rPr dirty="0"/>
              <a:t>1792</a:t>
            </a:r>
            <a:r>
              <a:rPr dirty="0"/>
              <a:t>, qui voit la victoire des armées révolutionnaires, permet à la Révolution de continuer. </a:t>
            </a:r>
          </a:p>
        </p:txBody>
      </p:sp>
      <p:sp>
        <p:nvSpPr>
          <p:cNvPr id="195" name="Shape 195"/>
          <p:cNvSpPr/>
          <p:nvPr/>
        </p:nvSpPr>
        <p:spPr>
          <a:xfrm>
            <a:off x="614180" y="5681271"/>
            <a:ext cx="11776440" cy="345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5802" indent="-315802" algn="just">
              <a:buClr>
                <a:srgbClr val="A29A85"/>
              </a:buClr>
              <a:buSzPct val="100000"/>
              <a:buChar char="-"/>
              <a:defRPr sz="3700">
                <a:solidFill>
                  <a:srgbClr val="252525"/>
                </a:solidFill>
              </a:defRPr>
            </a:pPr>
            <a:r>
              <a:rPr dirty="0"/>
              <a:t>Le 10 août 1792, les révolutionnaires « sans-culottes » (pour la république) prennent le</a:t>
            </a:r>
            <a:r>
              <a:rPr dirty="0">
                <a:solidFill>
                  <a:srgbClr val="000000"/>
                </a:solidFill>
              </a:rPr>
              <a:t> Palais des Tuileries, siège du pouvoir exécutif. Ils proclament la</a:t>
            </a:r>
            <a:r>
              <a:rPr dirty="0"/>
              <a:t> fin de la monarchie constitutionnelle et l'avènement de la </a:t>
            </a:r>
            <a:r>
              <a:rPr dirty="0"/>
              <a:t>Première République</a:t>
            </a:r>
            <a:r>
              <a:rPr dirty="0"/>
              <a:t> (régime politique allant de 1792 à 1804, précédent l’Empire).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LouisXVIExecution.png"/>
          <p:cNvPicPr>
            <a:picLocks noChangeAspect="1"/>
          </p:cNvPicPr>
          <p:nvPr/>
        </p:nvPicPr>
        <p:blipFill>
          <a:blip r:embed="rId3">
            <a:extLst/>
          </a:blip>
          <a:stretch>
            <a:fillRect/>
          </a:stretch>
        </p:blipFill>
        <p:spPr>
          <a:xfrm>
            <a:off x="330200" y="2451100"/>
            <a:ext cx="7264400" cy="4867295"/>
          </a:xfrm>
          <a:prstGeom prst="rect">
            <a:avLst/>
          </a:prstGeom>
          <a:ln w="12700">
            <a:miter lim="400000"/>
          </a:ln>
        </p:spPr>
      </p:pic>
      <p:pic>
        <p:nvPicPr>
          <p:cNvPr id="200" name="Marie_Antoinette_Execution1.png"/>
          <p:cNvPicPr>
            <a:picLocks noChangeAspect="1"/>
          </p:cNvPicPr>
          <p:nvPr/>
        </p:nvPicPr>
        <p:blipFill>
          <a:blip r:embed="rId4">
            <a:extLst/>
          </a:blip>
          <a:stretch>
            <a:fillRect/>
          </a:stretch>
        </p:blipFill>
        <p:spPr>
          <a:xfrm>
            <a:off x="7985688" y="1949224"/>
            <a:ext cx="4233334" cy="5584941"/>
          </a:xfrm>
          <a:prstGeom prst="rect">
            <a:avLst/>
          </a:prstGeom>
          <a:ln w="12700">
            <a:miter lim="400000"/>
          </a:ln>
        </p:spPr>
      </p:pic>
      <p:sp>
        <p:nvSpPr>
          <p:cNvPr id="201" name="Shape 201"/>
          <p:cNvSpPr/>
          <p:nvPr/>
        </p:nvSpPr>
        <p:spPr>
          <a:xfrm>
            <a:off x="1020972" y="7861411"/>
            <a:ext cx="10962856" cy="1056133"/>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3000" cap="all">
                <a:solidFill>
                  <a:srgbClr val="5C89A5"/>
                </a:solidFill>
                <a:latin typeface="Helvetica Neue Bold Condensed"/>
                <a:ea typeface="Helvetica Neue Bold Condensed"/>
                <a:cs typeface="Helvetica Neue Bold Condensed"/>
                <a:sym typeface="Helvetica Neue Bold Condensed"/>
              </a:defRPr>
            </a:lvl1pPr>
          </a:lstStyle>
          <a:p>
            <a:r>
              <a:t>Louis XVI est guillotiné. Quelques mois plus tard, c’est Marie Antoinette, épouse de Louis XVI, qui n’y coupera pas</a:t>
            </a:r>
          </a:p>
        </p:txBody>
      </p:sp>
      <p:sp>
        <p:nvSpPr>
          <p:cNvPr id="202" name="Shape 202"/>
          <p:cNvSpPr/>
          <p:nvPr/>
        </p:nvSpPr>
        <p:spPr>
          <a:xfrm>
            <a:off x="195520" y="504027"/>
            <a:ext cx="11353141" cy="11179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8432" defTabSz="584200">
              <a:lnSpc>
                <a:spcPct val="90000"/>
              </a:lnSpc>
              <a:defRPr sz="6800">
                <a:solidFill>
                  <a:srgbClr val="5C89A5"/>
                </a:solidFill>
                <a:latin typeface="+mn-lt"/>
                <a:ea typeface="+mn-ea"/>
                <a:cs typeface="+mn-cs"/>
                <a:sym typeface="Helvetica Neue Light"/>
              </a:defRPr>
            </a:lvl1pPr>
          </a:lstStyle>
          <a:p>
            <a:r>
              <a:t>1793: exécution de Louis XVI</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p:nvPr/>
        </p:nvSpPr>
        <p:spPr>
          <a:xfrm>
            <a:off x="393330" y="559376"/>
            <a:ext cx="12218141" cy="932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8432" defTabSz="584200">
              <a:lnSpc>
                <a:spcPct val="90000"/>
              </a:lnSpc>
              <a:defRPr sz="5500">
                <a:solidFill>
                  <a:srgbClr val="5C89A5"/>
                </a:solidFill>
                <a:latin typeface="+mn-lt"/>
                <a:ea typeface="+mn-ea"/>
                <a:cs typeface="+mn-cs"/>
                <a:sym typeface="Helvetica Neue Light"/>
              </a:defRPr>
            </a:lvl1pPr>
          </a:lstStyle>
          <a:p>
            <a:r>
              <a:t>Inspirations de cet élan révolutionnaire</a:t>
            </a:r>
          </a:p>
        </p:txBody>
      </p:sp>
      <p:sp>
        <p:nvSpPr>
          <p:cNvPr id="207" name="Shape 207"/>
          <p:cNvSpPr/>
          <p:nvPr/>
        </p:nvSpPr>
        <p:spPr>
          <a:xfrm>
            <a:off x="626712" y="1856678"/>
            <a:ext cx="11751376" cy="264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5802" indent="-315802" algn="just">
              <a:buClr>
                <a:srgbClr val="A29A85"/>
              </a:buClr>
              <a:buSzPct val="100000"/>
              <a:buChar char="-"/>
              <a:defRPr sz="3300">
                <a:solidFill>
                  <a:srgbClr val="252525"/>
                </a:solidFill>
              </a:defRPr>
            </a:pPr>
            <a:r>
              <a:rPr dirty="0"/>
              <a:t>Les constituants français ont à l’esprit la </a:t>
            </a:r>
            <a:r>
              <a:rPr dirty="0"/>
              <a:t>Révolution anglaise de 1688</a:t>
            </a:r>
            <a:r>
              <a:rPr dirty="0"/>
              <a:t> qui, par le </a:t>
            </a:r>
            <a:r>
              <a:rPr i="1" dirty="0"/>
              <a:t>Bill of Rights</a:t>
            </a:r>
            <a:r>
              <a:rPr dirty="0"/>
              <a:t> de 1689, propose déjà un modèle de monarchie très modérée et dont les pouvoirs sont distribués entre, d’un côté, le monarque et, de l’autre, un parlement représentatif. </a:t>
            </a:r>
          </a:p>
        </p:txBody>
      </p:sp>
      <p:sp>
        <p:nvSpPr>
          <p:cNvPr id="208" name="Shape 208"/>
          <p:cNvSpPr/>
          <p:nvPr/>
        </p:nvSpPr>
        <p:spPr>
          <a:xfrm>
            <a:off x="614180" y="4863343"/>
            <a:ext cx="11776440"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5802" indent="-315802" algn="just">
              <a:buClr>
                <a:srgbClr val="A29A85"/>
              </a:buClr>
              <a:buSzPct val="100000"/>
              <a:buChar char="-"/>
              <a:defRPr sz="3300">
                <a:solidFill>
                  <a:srgbClr val="252525"/>
                </a:solidFill>
              </a:defRPr>
            </a:pPr>
            <a:r>
              <a:rPr dirty="0"/>
              <a:t>Cette révolution avait été étudiée notamment par le philosophe anglais </a:t>
            </a:r>
            <a:r>
              <a:rPr dirty="0"/>
              <a:t>John Locke</a:t>
            </a:r>
            <a:r>
              <a:rPr dirty="0"/>
              <a:t> dans ses deux </a:t>
            </a:r>
            <a:r>
              <a:rPr i="1" dirty="0"/>
              <a:t>Traités sur le gouvernement civil</a:t>
            </a:r>
            <a:r>
              <a:rPr dirty="0"/>
              <a:t> (1690) où il questionne la légitimité et les problèmes liés à tout gouvernement politique.</a:t>
            </a:r>
          </a:p>
        </p:txBody>
      </p:sp>
      <p:sp>
        <p:nvSpPr>
          <p:cNvPr id="209" name="Shape 209"/>
          <p:cNvSpPr/>
          <p:nvPr/>
        </p:nvSpPr>
        <p:spPr>
          <a:xfrm>
            <a:off x="626712" y="7362007"/>
            <a:ext cx="11751376"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15802" indent="-315802" algn="just">
              <a:buClr>
                <a:srgbClr val="A29A85"/>
              </a:buClr>
              <a:buSzPct val="100000"/>
              <a:buChar char="-"/>
              <a:defRPr sz="3300">
                <a:solidFill>
                  <a:srgbClr val="252525"/>
                </a:solidFill>
              </a:defRPr>
            </a:pPr>
            <a:r>
              <a:rPr dirty="0"/>
              <a:t>Le principe directeur (la séparation des pouvoirs, appelé parfois « balance des pouvoirs ») fut théorisé par </a:t>
            </a:r>
            <a:r>
              <a:rPr dirty="0"/>
              <a:t>Montesquieu</a:t>
            </a:r>
            <a:r>
              <a:rPr dirty="0"/>
              <a:t> dans </a:t>
            </a:r>
            <a:r>
              <a:rPr i="1" dirty="0"/>
              <a:t>De l'Esprit des Lois </a:t>
            </a:r>
            <a:r>
              <a:rPr dirty="0"/>
              <a:t>(1748).</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1" animBg="1" advAuto="0"/>
      <p:bldP spid="209"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393330" y="559376"/>
            <a:ext cx="12218141" cy="932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8432" defTabSz="584200">
              <a:lnSpc>
                <a:spcPct val="90000"/>
              </a:lnSpc>
              <a:defRPr sz="5500">
                <a:solidFill>
                  <a:srgbClr val="5C89A5"/>
                </a:solidFill>
                <a:latin typeface="+mn-lt"/>
                <a:ea typeface="+mn-ea"/>
                <a:cs typeface="+mn-cs"/>
                <a:sym typeface="Helvetica Neue Light"/>
              </a:defRPr>
            </a:lvl1pPr>
          </a:lstStyle>
          <a:p>
            <a:r>
              <a:t>Inspirations de cet élan révolutionnaire</a:t>
            </a:r>
          </a:p>
        </p:txBody>
      </p:sp>
      <p:sp>
        <p:nvSpPr>
          <p:cNvPr id="214" name="Shape 214"/>
          <p:cNvSpPr/>
          <p:nvPr/>
        </p:nvSpPr>
        <p:spPr>
          <a:xfrm>
            <a:off x="626712" y="2478790"/>
            <a:ext cx="11751376"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500">
                <a:solidFill>
                  <a:srgbClr val="252525"/>
                </a:solidFill>
              </a:defRPr>
            </a:pPr>
            <a:r>
              <a:t>Contre certains penseurs dits « royalistes » et conservateurs qui considèrent qu’il existe une politique naturelle, que la nature justifierait la monarchie, comme Joseph de Maistre,</a:t>
            </a:r>
          </a:p>
          <a:p>
            <a:pPr algn="just">
              <a:defRPr sz="3500">
                <a:solidFill>
                  <a:srgbClr val="252525"/>
                </a:solidFill>
              </a:defRPr>
            </a:pPr>
            <a:endParaRPr/>
          </a:p>
          <a:p>
            <a:pPr algn="just">
              <a:defRPr sz="3500">
                <a:solidFill>
                  <a:srgbClr val="252525"/>
                </a:solidFill>
              </a:defRPr>
            </a:pPr>
            <a:r>
              <a:t>les penseurs et théoriciens du contrat social (contractualisme), comme </a:t>
            </a:r>
            <a:r>
              <a:rPr b="1"/>
              <a:t>Hobbes, Locke et Rousseau, </a:t>
            </a:r>
            <a:r>
              <a:t>pensent l’origine de la société et de l’état comme un </a:t>
            </a:r>
            <a:r>
              <a:rPr b="1"/>
              <a:t>contrat originaire entre les hommes.</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p:nvPr/>
        </p:nvSpPr>
        <p:spPr>
          <a:xfrm>
            <a:off x="180136" y="665972"/>
            <a:ext cx="12218141" cy="932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8432" defTabSz="584200">
              <a:lnSpc>
                <a:spcPct val="90000"/>
              </a:lnSpc>
              <a:defRPr sz="5500">
                <a:solidFill>
                  <a:srgbClr val="5C89A5"/>
                </a:solidFill>
                <a:latin typeface="+mn-lt"/>
                <a:ea typeface="+mn-ea"/>
                <a:cs typeface="+mn-cs"/>
                <a:sym typeface="Helvetica Neue Light"/>
              </a:defRPr>
            </a:lvl1pPr>
          </a:lstStyle>
          <a:p>
            <a:r>
              <a:t>Inspirations de cet élan révolutionnaire</a:t>
            </a:r>
          </a:p>
        </p:txBody>
      </p:sp>
      <p:sp>
        <p:nvSpPr>
          <p:cNvPr id="217" name="Shape 217"/>
          <p:cNvSpPr/>
          <p:nvPr/>
        </p:nvSpPr>
        <p:spPr>
          <a:xfrm>
            <a:off x="626712" y="1839730"/>
            <a:ext cx="11751376" cy="735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500">
                <a:solidFill>
                  <a:srgbClr val="252525"/>
                </a:solidFill>
              </a:defRPr>
            </a:pPr>
            <a:r>
              <a:t>Avec cette idée du « contrat social »:</a:t>
            </a:r>
          </a:p>
          <a:p>
            <a:pPr algn="just">
              <a:defRPr sz="3100">
                <a:solidFill>
                  <a:srgbClr val="252525"/>
                </a:solidFill>
              </a:defRPr>
            </a:pPr>
            <a:endParaRPr b="1"/>
          </a:p>
          <a:p>
            <a:pPr marL="1213970" lvl="1" indent="-578970" algn="just">
              <a:buSzPct val="50000"/>
              <a:buBlip>
                <a:blip r:embed="rId2"/>
              </a:buBlip>
              <a:defRPr sz="3400">
                <a:solidFill>
                  <a:srgbClr val="252525"/>
                </a:solidFill>
              </a:defRPr>
            </a:pPr>
            <a:r>
              <a:t>Les hommes auraient accepté de limiter leur liberté en échange de lois qui garantissant la perpétuation du corps social.</a:t>
            </a:r>
          </a:p>
          <a:p>
            <a:pPr algn="just">
              <a:defRPr sz="3400">
                <a:solidFill>
                  <a:srgbClr val="252525"/>
                </a:solidFill>
              </a:defRPr>
            </a:pPr>
            <a:endParaRPr/>
          </a:p>
          <a:p>
            <a:pPr marL="1213970" lvl="1" indent="-578970" algn="just">
              <a:buSzPct val="50000"/>
              <a:buBlip>
                <a:blip r:embed="rId2"/>
              </a:buBlip>
              <a:defRPr sz="3400">
                <a:solidFill>
                  <a:srgbClr val="252525"/>
                </a:solidFill>
              </a:defRPr>
            </a:pPr>
            <a:r>
              <a:t>Il s’agirait de rompre avec un état de nature (hypothétique) qui aurait préexisté à la société organisée.</a:t>
            </a:r>
          </a:p>
          <a:p>
            <a:pPr algn="just">
              <a:defRPr sz="3400">
                <a:solidFill>
                  <a:srgbClr val="252525"/>
                </a:solidFill>
              </a:defRPr>
            </a:pPr>
            <a:endParaRPr/>
          </a:p>
          <a:p>
            <a:pPr marL="1213970" lvl="1" indent="-578970" algn="just">
              <a:buSzPct val="50000"/>
              <a:buBlip>
                <a:blip r:embed="rId2"/>
              </a:buBlip>
              <a:defRPr sz="3400">
                <a:solidFill>
                  <a:srgbClr val="252525"/>
                </a:solidFill>
              </a:defRPr>
            </a:pPr>
            <a:r>
              <a:t>Ce courant de pensée est une forme de philosophie politique libérale qui induit la notion d’</a:t>
            </a:r>
            <a:r>
              <a:rPr i="1"/>
              <a:t>égalité </a:t>
            </a:r>
            <a:r>
              <a:t>par le contrat signé par tous les hommes et pour tous les hommes.</a:t>
            </a: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p:nvPr/>
        </p:nvSpPr>
        <p:spPr>
          <a:xfrm>
            <a:off x="393330" y="559376"/>
            <a:ext cx="12218141" cy="9322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8432" defTabSz="584200">
              <a:lnSpc>
                <a:spcPct val="90000"/>
              </a:lnSpc>
              <a:defRPr sz="5500">
                <a:solidFill>
                  <a:srgbClr val="5C89A5"/>
                </a:solidFill>
                <a:latin typeface="+mn-lt"/>
                <a:ea typeface="+mn-ea"/>
                <a:cs typeface="+mn-cs"/>
                <a:sym typeface="Helvetica Neue Light"/>
              </a:defRPr>
            </a:lvl1pPr>
          </a:lstStyle>
          <a:p>
            <a:r>
              <a:t>Les théoriciens du contrat social</a:t>
            </a:r>
          </a:p>
        </p:txBody>
      </p:sp>
      <p:graphicFrame>
        <p:nvGraphicFramePr>
          <p:cNvPr id="220" name="Table 220"/>
          <p:cNvGraphicFramePr/>
          <p:nvPr/>
        </p:nvGraphicFramePr>
        <p:xfrm>
          <a:off x="326228" y="2260718"/>
          <a:ext cx="12218138" cy="6783728"/>
        </p:xfrm>
        <a:graphic>
          <a:graphicData uri="http://schemas.openxmlformats.org/drawingml/2006/table">
            <a:tbl>
              <a:tblPr>
                <a:tableStyleId>{4C3C2611-4C71-4FC5-86AE-919BDF0F9419}</a:tableStyleId>
              </a:tblPr>
              <a:tblGrid>
                <a:gridCol w="3014303"/>
                <a:gridCol w="3136607"/>
                <a:gridCol w="3955285"/>
                <a:gridCol w="2111943"/>
              </a:tblGrid>
              <a:tr h="1695932">
                <a:tc>
                  <a:txBody>
                    <a:bodyPr/>
                    <a:lstStyle/>
                    <a:p>
                      <a:pPr defTabSz="914400">
                        <a:tabLst>
                          <a:tab pos="914400" algn="l"/>
                        </a:tabLst>
                        <a:defRPr sz="3000">
                          <a:sym typeface="Baskerville"/>
                        </a:defRPr>
                      </a:pPr>
                      <a:endParaRP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defTabSz="914400">
                        <a:tabLst>
                          <a:tab pos="914400" algn="l"/>
                        </a:tabLst>
                        <a:defRPr>
                          <a:solidFill>
                            <a:srgbClr val="000000"/>
                          </a:solidFill>
                        </a:defRPr>
                      </a:pPr>
                      <a:r>
                        <a:rPr sz="2400" b="1">
                          <a:solidFill>
                            <a:srgbClr val="252525"/>
                          </a:solidFill>
                          <a:latin typeface="Helvetica"/>
                          <a:ea typeface="Helvetica"/>
                          <a:cs typeface="Helvetica"/>
                          <a:sym typeface="Helvetica"/>
                        </a:rPr>
                        <a:t>Conception de l’état de nature</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EAECF0"/>
                    </a:solidFill>
                  </a:tcPr>
                </a:tc>
                <a:tc>
                  <a:txBody>
                    <a:bodyPr/>
                    <a:lstStyle/>
                    <a:p>
                      <a:pPr defTabSz="914400">
                        <a:tabLst>
                          <a:tab pos="914400" algn="l"/>
                        </a:tabLst>
                        <a:defRPr>
                          <a:solidFill>
                            <a:srgbClr val="000000"/>
                          </a:solidFill>
                        </a:defRPr>
                      </a:pPr>
                      <a:r>
                        <a:rPr sz="2400" b="1">
                          <a:solidFill>
                            <a:srgbClr val="252525"/>
                          </a:solidFill>
                          <a:latin typeface="Helvetica"/>
                          <a:ea typeface="Helvetica"/>
                          <a:cs typeface="Helvetica"/>
                          <a:sym typeface="Helvetica"/>
                        </a:rPr>
                        <a:t>Logique dans laquelle s’inscrit le pacte</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EAECF0"/>
                    </a:solidFill>
                  </a:tcPr>
                </a:tc>
                <a:tc>
                  <a:txBody>
                    <a:bodyPr/>
                    <a:lstStyle/>
                    <a:p>
                      <a:pPr defTabSz="914400">
                        <a:tabLst>
                          <a:tab pos="914400" algn="l"/>
                        </a:tabLst>
                        <a:defRPr>
                          <a:solidFill>
                            <a:srgbClr val="000000"/>
                          </a:solidFill>
                        </a:defRPr>
                      </a:pPr>
                      <a:r>
                        <a:rPr sz="2100" b="1">
                          <a:solidFill>
                            <a:srgbClr val="252525"/>
                          </a:solidFill>
                          <a:latin typeface="Helvetica"/>
                          <a:ea typeface="Helvetica"/>
                          <a:cs typeface="Helvetica"/>
                          <a:sym typeface="Helvetica"/>
                        </a:rPr>
                        <a:t>Valeurs fondamentales, prioritaires</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EAECF0"/>
                    </a:solidFill>
                  </a:tcPr>
                </a:tc>
              </a:tr>
              <a:tr h="1695932">
                <a:tc>
                  <a:txBody>
                    <a:bodyPr/>
                    <a:lstStyle/>
                    <a:p>
                      <a:pPr algn="l" defTabSz="914400">
                        <a:tabLst>
                          <a:tab pos="914400" algn="l"/>
                        </a:tabLst>
                        <a:defRPr sz="2400" b="1">
                          <a:solidFill>
                            <a:srgbClr val="252525"/>
                          </a:solidFill>
                          <a:latin typeface="Helvetica"/>
                          <a:ea typeface="Helvetica"/>
                          <a:cs typeface="Helvetica"/>
                          <a:sym typeface="Helvetica"/>
                        </a:defRPr>
                      </a:pPr>
                      <a:r>
                        <a:t>selon Hobbes (</a:t>
                      </a:r>
                      <a:r>
                        <a:rPr i="1"/>
                        <a:t>Léviathan</a:t>
                      </a:r>
                      <a:r>
                        <a:t>)</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EAECF0"/>
                    </a:solidFill>
                  </a:tcPr>
                </a:tc>
                <a:tc>
                  <a:txBody>
                    <a:bodyPr/>
                    <a:lstStyle/>
                    <a:p>
                      <a:pPr defTabSz="914400">
                        <a:tabLst>
                          <a:tab pos="914400" algn="l"/>
                        </a:tabLst>
                        <a:defRPr>
                          <a:solidFill>
                            <a:srgbClr val="000000"/>
                          </a:solidFill>
                        </a:defRPr>
                      </a:pPr>
                      <a:r>
                        <a:rPr sz="2400">
                          <a:solidFill>
                            <a:srgbClr val="252525"/>
                          </a:solidFill>
                          <a:latin typeface="Helvetica"/>
                          <a:ea typeface="Helvetica"/>
                          <a:cs typeface="Helvetica"/>
                          <a:sym typeface="Helvetica"/>
                        </a:rPr>
                        <a:t>guerre de tous contre tous</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defTabSz="914400">
                        <a:tabLst>
                          <a:tab pos="914400" algn="l"/>
                        </a:tabLst>
                        <a:defRPr>
                          <a:solidFill>
                            <a:srgbClr val="000000"/>
                          </a:solidFill>
                        </a:defRPr>
                      </a:pPr>
                      <a:r>
                        <a:rPr sz="2400">
                          <a:solidFill>
                            <a:srgbClr val="252525"/>
                          </a:solidFill>
                          <a:latin typeface="Helvetica"/>
                          <a:ea typeface="Helvetica"/>
                          <a:cs typeface="Helvetica"/>
                          <a:sym typeface="Helvetica"/>
                        </a:rPr>
                        <a:t>sécuritaire (rompre avec l'état de nature)</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defTabSz="914400">
                        <a:tabLst>
                          <a:tab pos="914400" algn="l"/>
                        </a:tabLst>
                        <a:defRPr sz="2400">
                          <a:solidFill>
                            <a:srgbClr val="252525"/>
                          </a:solidFill>
                          <a:latin typeface="Helvetica"/>
                          <a:ea typeface="Helvetica"/>
                          <a:cs typeface="Helvetica"/>
                          <a:sym typeface="Helvetica"/>
                        </a:defRPr>
                      </a:pPr>
                      <a:r>
                        <a:t>la </a:t>
                      </a:r>
                      <a:r>
                        <a:rPr i="1"/>
                        <a:t>sécurité</a:t>
                      </a:r>
                      <a:r>
                        <a:t>, la </a:t>
                      </a:r>
                      <a:r>
                        <a:rPr i="1"/>
                        <a:t>vie </a:t>
                      </a:r>
                      <a:r>
                        <a:t>de chacun.</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r>
              <a:tr h="1695932">
                <a:tc>
                  <a:txBody>
                    <a:bodyPr/>
                    <a:lstStyle/>
                    <a:p>
                      <a:pPr algn="l" defTabSz="914400">
                        <a:tabLst>
                          <a:tab pos="914400" algn="l"/>
                        </a:tabLst>
                        <a:defRPr sz="2400" b="1" i="1">
                          <a:solidFill>
                            <a:srgbClr val="252525"/>
                          </a:solidFill>
                          <a:latin typeface="Helvetica"/>
                          <a:ea typeface="Helvetica"/>
                          <a:cs typeface="Helvetica"/>
                          <a:sym typeface="Helvetica"/>
                        </a:defRPr>
                      </a:pPr>
                      <a:r>
                        <a:rPr i="0"/>
                        <a:t>selon Locke (</a:t>
                      </a:r>
                      <a:r>
                        <a:t>Second Traité du gouvernement civil</a:t>
                      </a:r>
                      <a:r>
                        <a:rPr i="0"/>
                        <a:t>)</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EAECF0"/>
                    </a:solidFill>
                  </a:tcPr>
                </a:tc>
                <a:tc>
                  <a:txBody>
                    <a:bodyPr/>
                    <a:lstStyle/>
                    <a:p>
                      <a:pPr defTabSz="914400">
                        <a:tabLst>
                          <a:tab pos="914400" algn="l"/>
                        </a:tabLst>
                        <a:defRPr sz="2400">
                          <a:solidFill>
                            <a:srgbClr val="252525"/>
                          </a:solidFill>
                          <a:latin typeface="Helvetica"/>
                          <a:ea typeface="Helvetica"/>
                          <a:cs typeface="Helvetica"/>
                          <a:sym typeface="Helvetica"/>
                        </a:defRPr>
                      </a:pPr>
                      <a:r>
                        <a:t>chacun jouit de </a:t>
                      </a:r>
                      <a:r>
                        <a:rPr i="1"/>
                        <a:t>droits naturels</a:t>
                      </a:r>
                      <a:r>
                        <a:t> (vie, liberté et propriété privée)</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defTabSz="914400">
                        <a:tabLst>
                          <a:tab pos="914400" algn="l"/>
                        </a:tabLst>
                        <a:defRPr>
                          <a:solidFill>
                            <a:srgbClr val="000000"/>
                          </a:solidFill>
                        </a:defRPr>
                      </a:pPr>
                      <a:r>
                        <a:rPr sz="2400">
                          <a:solidFill>
                            <a:srgbClr val="252525"/>
                          </a:solidFill>
                          <a:latin typeface="Helvetica"/>
                          <a:ea typeface="Helvetica"/>
                          <a:cs typeface="Helvetica"/>
                          <a:sym typeface="Helvetica"/>
                        </a:rPr>
                        <a:t>libérale (garantir les droits naturels)</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defTabSz="914400">
                        <a:tabLst>
                          <a:tab pos="914400" algn="l"/>
                        </a:tabLst>
                        <a:defRPr sz="2400" i="1">
                          <a:solidFill>
                            <a:srgbClr val="252525"/>
                          </a:solidFill>
                          <a:latin typeface="Helvetica"/>
                          <a:ea typeface="Helvetica"/>
                          <a:cs typeface="Helvetica"/>
                          <a:sym typeface="Helvetica"/>
                        </a:defRPr>
                      </a:pPr>
                      <a:r>
                        <a:rPr i="0"/>
                        <a:t>la </a:t>
                      </a:r>
                      <a:r>
                        <a:t>liberté</a:t>
                      </a:r>
                      <a:r>
                        <a:rPr i="0"/>
                        <a:t> et la </a:t>
                      </a:r>
                      <a:r>
                        <a:t>propriété privée</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r>
              <a:tr h="1695932">
                <a:tc>
                  <a:txBody>
                    <a:bodyPr/>
                    <a:lstStyle/>
                    <a:p>
                      <a:pPr algn="l" defTabSz="914400">
                        <a:tabLst>
                          <a:tab pos="914400" algn="l"/>
                        </a:tabLst>
                        <a:defRPr sz="2400" b="1" i="1">
                          <a:solidFill>
                            <a:srgbClr val="252525"/>
                          </a:solidFill>
                          <a:latin typeface="Helvetica"/>
                          <a:ea typeface="Helvetica"/>
                          <a:cs typeface="Helvetica"/>
                          <a:sym typeface="Helvetica"/>
                        </a:defRPr>
                      </a:pPr>
                      <a:r>
                        <a:rPr i="0"/>
                        <a:t>selon Rousseau (</a:t>
                      </a:r>
                      <a:r>
                        <a:t>Du contrat social</a:t>
                      </a:r>
                      <a:r>
                        <a:rPr i="0"/>
                        <a:t>)</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solidFill>
                      <a:srgbClr val="EAECF0"/>
                    </a:solidFill>
                  </a:tcPr>
                </a:tc>
                <a:tc>
                  <a:txBody>
                    <a:bodyPr/>
                    <a:lstStyle/>
                    <a:p>
                      <a:pPr defTabSz="914400">
                        <a:tabLst>
                          <a:tab pos="914400" algn="l"/>
                        </a:tabLst>
                        <a:defRPr>
                          <a:solidFill>
                            <a:srgbClr val="000000"/>
                          </a:solidFill>
                        </a:defRPr>
                      </a:pPr>
                      <a:r>
                        <a:rPr sz="2400">
                          <a:solidFill>
                            <a:srgbClr val="252525"/>
                          </a:solidFill>
                          <a:latin typeface="Helvetica"/>
                          <a:ea typeface="Helvetica"/>
                          <a:cs typeface="Helvetica"/>
                          <a:sym typeface="Helvetica"/>
                        </a:rPr>
                        <a:t>l'homme est bon ou amoral (ressent l'instinct de pitié)</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defTabSz="914400">
                        <a:tabLst>
                          <a:tab pos="914400" algn="l"/>
                        </a:tabLst>
                        <a:defRPr>
                          <a:solidFill>
                            <a:srgbClr val="000000"/>
                          </a:solidFill>
                        </a:defRPr>
                      </a:pPr>
                      <a:r>
                        <a:rPr sz="2400">
                          <a:solidFill>
                            <a:srgbClr val="252525"/>
                          </a:solidFill>
                          <a:latin typeface="Helvetica"/>
                          <a:ea typeface="Helvetica"/>
                          <a:cs typeface="Helvetica"/>
                          <a:sym typeface="Helvetica"/>
                        </a:rPr>
                        <a:t>démocratique: rompre avec l'état de nature : le peuple est souverain</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c>
                  <a:txBody>
                    <a:bodyPr/>
                    <a:lstStyle/>
                    <a:p>
                      <a:pPr defTabSz="914400">
                        <a:tabLst>
                          <a:tab pos="914400" algn="l"/>
                        </a:tabLst>
                        <a:defRPr sz="2400" i="1">
                          <a:solidFill>
                            <a:srgbClr val="252525"/>
                          </a:solidFill>
                          <a:latin typeface="Helvetica"/>
                          <a:ea typeface="Helvetica"/>
                          <a:cs typeface="Helvetica"/>
                          <a:sym typeface="Helvetica"/>
                        </a:defRPr>
                      </a:pPr>
                      <a:r>
                        <a:rPr i="0"/>
                        <a:t>l’</a:t>
                      </a:r>
                      <a:r>
                        <a:t>intérêt général</a:t>
                      </a:r>
                    </a:p>
                  </a:txBody>
                  <a:tcPr marL="71120" marR="71120" marT="35560" marB="35560" anchor="ctr" horzOverflow="overflow">
                    <a:lnL w="12700">
                      <a:solidFill>
                        <a:srgbClr val="AAAAAA"/>
                      </a:solidFill>
                      <a:miter lim="400000"/>
                    </a:lnL>
                    <a:lnR w="12700">
                      <a:solidFill>
                        <a:srgbClr val="AAAAAA"/>
                      </a:solidFill>
                      <a:miter lim="400000"/>
                    </a:lnR>
                    <a:lnT w="12700">
                      <a:solidFill>
                        <a:srgbClr val="AAAAAA"/>
                      </a:solidFill>
                      <a:miter lim="400000"/>
                    </a:lnT>
                    <a:lnB w="12700">
                      <a:solidFill>
                        <a:srgbClr val="AAAAAA"/>
                      </a:solidFill>
                      <a:miter lim="400000"/>
                    </a:lnB>
                  </a:tcPr>
                </a:tc>
              </a:tr>
            </a:tbl>
          </a:graphicData>
        </a:graphic>
      </p:graphicFrame>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p:nvPr>
        </p:nvSpPr>
        <p:spPr>
          <a:prstGeom prst="rect">
            <a:avLst/>
          </a:prstGeom>
        </p:spPr>
        <p:txBody>
          <a:bodyPr/>
          <a:lstStyle/>
          <a:p>
            <a:r>
              <a:t>Les Lumières:</a:t>
            </a:r>
          </a:p>
          <a:p>
            <a:r>
              <a:t>Vers une définition</a:t>
            </a:r>
          </a:p>
        </p:txBody>
      </p:sp>
      <p:sp>
        <p:nvSpPr>
          <p:cNvPr id="223" name="Shape 223"/>
          <p:cNvSpPr/>
          <p:nvPr/>
        </p:nvSpPr>
        <p:spPr>
          <a:xfrm>
            <a:off x="660400" y="2839386"/>
            <a:ext cx="11684000" cy="642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600"/>
              </a:spcBef>
              <a:defRPr sz="3300"/>
            </a:pPr>
            <a:r>
              <a:rPr dirty="0"/>
              <a:t>Les </a:t>
            </a:r>
            <a:r>
              <a:rPr b="1" dirty="0"/>
              <a:t>Lumières</a:t>
            </a:r>
            <a:r>
              <a:rPr dirty="0"/>
              <a:t> sont un mouvement culturel et philosophique qui émerge dans la seconde moitié du XVIIe siècle sous l'impulsion de philosophes comme </a:t>
            </a:r>
            <a:r>
              <a:rPr dirty="0"/>
              <a:t>Spinoza</a:t>
            </a:r>
            <a:r>
              <a:rPr dirty="0"/>
              <a:t>, </a:t>
            </a:r>
            <a:r>
              <a:rPr dirty="0"/>
              <a:t>Locke</a:t>
            </a:r>
            <a:r>
              <a:rPr dirty="0"/>
              <a:t>, </a:t>
            </a:r>
            <a:r>
              <a:rPr dirty="0"/>
              <a:t>Bayle</a:t>
            </a:r>
            <a:r>
              <a:rPr dirty="0"/>
              <a:t> et </a:t>
            </a:r>
            <a:r>
              <a:rPr dirty="0"/>
              <a:t>Newton</a:t>
            </a:r>
            <a:r>
              <a:rPr dirty="0"/>
              <a:t>, avant de se développer dans toute l'</a:t>
            </a:r>
            <a:r>
              <a:rPr dirty="0"/>
              <a:t>Europe</a:t>
            </a:r>
            <a:r>
              <a:rPr dirty="0"/>
              <a:t>, notamment en </a:t>
            </a:r>
            <a:r>
              <a:rPr dirty="0"/>
              <a:t>France</a:t>
            </a:r>
            <a:r>
              <a:rPr dirty="0"/>
              <a:t>, au XVIIIe siècle, </a:t>
            </a:r>
            <a:r>
              <a:rPr b="1" dirty="0"/>
              <a:t>qui cherche à combattre les ténèbres de l’ignorance par la diffusion du savoir rationnel.</a:t>
            </a:r>
          </a:p>
          <a:p>
            <a:pPr algn="just">
              <a:spcBef>
                <a:spcPts val="600"/>
              </a:spcBef>
              <a:defRPr sz="3300"/>
            </a:pPr>
            <a:endParaRPr b="1" dirty="0"/>
          </a:p>
          <a:p>
            <a:pPr algn="just">
              <a:spcBef>
                <a:spcPts val="600"/>
              </a:spcBef>
              <a:defRPr sz="3300"/>
            </a:pPr>
            <a:r>
              <a:rPr dirty="0"/>
              <a:t>Par extension, on a donné au 18e siècle le nom de «siècle des Lumières» (« Aufklärung » en allemand et « Enlightenment » en anglais).</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p:cNvSpPr>
          <p:nvPr>
            <p:ph type="title"/>
          </p:nvPr>
        </p:nvSpPr>
        <p:spPr>
          <a:xfrm>
            <a:off x="1016000" y="165100"/>
            <a:ext cx="10972800" cy="1854200"/>
          </a:xfrm>
          <a:prstGeom prst="rect">
            <a:avLst/>
          </a:prstGeom>
        </p:spPr>
        <p:txBody>
          <a:bodyPr/>
          <a:lstStyle/>
          <a:p>
            <a:r>
              <a:t>Vers une définition...</a:t>
            </a:r>
          </a:p>
        </p:txBody>
      </p:sp>
      <p:sp>
        <p:nvSpPr>
          <p:cNvPr id="228" name="Shape 228"/>
          <p:cNvSpPr/>
          <p:nvPr/>
        </p:nvSpPr>
        <p:spPr>
          <a:xfrm>
            <a:off x="660400" y="1733549"/>
            <a:ext cx="11684000" cy="521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600"/>
              </a:spcBef>
              <a:defRPr sz="2900"/>
            </a:pPr>
            <a:r>
              <a:rPr dirty="0"/>
              <a:t>Par leur engagement contre les oppressions religieuses et politiques, les membres de ce mouvement, des intellectuels, se voyaient comme une élite avancée œuvrant pour un </a:t>
            </a:r>
            <a:r>
              <a:rPr b="1" dirty="0"/>
              <a:t>progrès</a:t>
            </a:r>
            <a:r>
              <a:rPr dirty="0"/>
              <a:t> du monde et pour la tolérance combattant </a:t>
            </a:r>
            <a:r>
              <a:rPr b="1" dirty="0"/>
              <a:t>l’irrationnel</a:t>
            </a:r>
            <a:r>
              <a:rPr dirty="0"/>
              <a:t>, </a:t>
            </a:r>
            <a:r>
              <a:rPr b="1" dirty="0"/>
              <a:t>l’arbitraire, l’obscurantisme et la superstition</a:t>
            </a:r>
            <a:r>
              <a:rPr dirty="0"/>
              <a:t> hérités des siècles passés.</a:t>
            </a:r>
          </a:p>
          <a:p>
            <a:pPr algn="just">
              <a:spcBef>
                <a:spcPts val="600"/>
              </a:spcBef>
              <a:defRPr sz="2900"/>
            </a:pPr>
            <a:endParaRPr dirty="0"/>
          </a:p>
          <a:p>
            <a:pPr algn="just">
              <a:spcBef>
                <a:spcPts val="600"/>
              </a:spcBef>
              <a:defRPr sz="2900"/>
            </a:pPr>
            <a:r>
              <a:rPr dirty="0"/>
              <a:t>Ils ont procédé au renouvellement du savoir, de l’</a:t>
            </a:r>
            <a:r>
              <a:rPr dirty="0"/>
              <a:t>éthique</a:t>
            </a:r>
            <a:r>
              <a:rPr dirty="0"/>
              <a:t> et de l’</a:t>
            </a:r>
            <a:r>
              <a:rPr dirty="0"/>
              <a:t>esthétique</a:t>
            </a:r>
            <a:r>
              <a:rPr dirty="0"/>
              <a:t> de leur temps. L’influence de leurs écrits est considérée comme déterminante dans les grands événements de la fin du XVIIIe siècle:</a:t>
            </a:r>
          </a:p>
        </p:txBody>
      </p:sp>
      <p:sp>
        <p:nvSpPr>
          <p:cNvPr id="229" name="Shape 229"/>
          <p:cNvSpPr/>
          <p:nvPr/>
        </p:nvSpPr>
        <p:spPr>
          <a:xfrm>
            <a:off x="558800" y="6743491"/>
            <a:ext cx="7150100"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600"/>
              </a:spcBef>
              <a:defRPr sz="2400" b="1"/>
            </a:pPr>
            <a:r>
              <a:rPr dirty="0"/>
              <a:t>- La </a:t>
            </a:r>
            <a:r>
              <a:rPr dirty="0"/>
              <a:t>Déclaration d'indépendance des États-Unis</a:t>
            </a:r>
            <a:r>
              <a:rPr dirty="0"/>
              <a:t> </a:t>
            </a:r>
          </a:p>
        </p:txBody>
      </p:sp>
      <p:sp>
        <p:nvSpPr>
          <p:cNvPr id="230" name="Shape 230"/>
          <p:cNvSpPr/>
          <p:nvPr/>
        </p:nvSpPr>
        <p:spPr>
          <a:xfrm>
            <a:off x="558800" y="7585855"/>
            <a:ext cx="71501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600"/>
              </a:spcBef>
              <a:defRPr sz="2400" b="1"/>
            </a:pPr>
            <a:r>
              <a:rPr dirty="0"/>
              <a:t>- </a:t>
            </a:r>
            <a:r>
              <a:rPr dirty="0" smtClean="0"/>
              <a:t>L</a:t>
            </a:r>
            <a:r>
              <a:rPr lang="fr-CH" dirty="0" smtClean="0"/>
              <a:t>a Révolution française</a:t>
            </a:r>
            <a:endParaRPr dirty="0">
              <a:hlinkClick r:id="rId3"/>
            </a:endParaRPr>
          </a:p>
        </p:txBody>
      </p:sp>
      <p:sp>
        <p:nvSpPr>
          <p:cNvPr id="231" name="Shape 231"/>
          <p:cNvSpPr/>
          <p:nvPr/>
        </p:nvSpPr>
        <p:spPr>
          <a:xfrm>
            <a:off x="557550" y="8159113"/>
            <a:ext cx="9944101" cy="46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spcBef>
                <a:spcPts val="600"/>
              </a:spcBef>
              <a:defRPr sz="2400" b="1"/>
            </a:lvl1pPr>
          </a:lstStyle>
          <a:p>
            <a:r>
              <a:rPr dirty="0"/>
              <a:t>- La Déclaration des droits de l’homme et du citoyen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1" animBg="1" advAuto="0"/>
      <p:bldP spid="230" grpId="2" animBg="1" advAuto="0"/>
      <p:bldP spid="231" grpId="3"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1016000" y="318212"/>
            <a:ext cx="10972800" cy="1854201"/>
          </a:xfrm>
          <a:prstGeom prst="rect">
            <a:avLst/>
          </a:prstGeom>
        </p:spPr>
        <p:txBody>
          <a:bodyPr/>
          <a:lstStyle>
            <a:lvl1pPr>
              <a:defRPr sz="6000"/>
            </a:lvl1pPr>
          </a:lstStyle>
          <a:p>
            <a:r>
              <a:t>Evénements historiques importants</a:t>
            </a:r>
          </a:p>
        </p:txBody>
      </p:sp>
      <p:sp>
        <p:nvSpPr>
          <p:cNvPr id="135" name="Shape 135"/>
          <p:cNvSpPr/>
          <p:nvPr/>
        </p:nvSpPr>
        <p:spPr>
          <a:xfrm>
            <a:off x="1138785" y="2314921"/>
            <a:ext cx="10727231"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600"/>
              </a:spcBef>
              <a:defRPr sz="3000" b="1"/>
            </a:pPr>
            <a:r>
              <a:t>Déclin de Louis XIV en fin de règne (1680-1715): </a:t>
            </a:r>
          </a:p>
          <a:p>
            <a:pPr marL="1098176" lvl="1" indent="-336176" algn="just">
              <a:spcBef>
                <a:spcPts val="600"/>
              </a:spcBef>
              <a:buClr>
                <a:srgbClr val="A29A85"/>
              </a:buClr>
              <a:buSzPct val="100000"/>
              <a:buChar char="-"/>
              <a:defRPr sz="3000"/>
            </a:pPr>
            <a:r>
              <a:t>Rigidité politique et religieuse (absolutisme) </a:t>
            </a:r>
          </a:p>
          <a:p>
            <a:pPr marL="1098176" lvl="1" indent="-336176" algn="just">
              <a:spcBef>
                <a:spcPts val="600"/>
              </a:spcBef>
              <a:buClr>
                <a:srgbClr val="A29A85"/>
              </a:buClr>
              <a:buSzPct val="100000"/>
              <a:buChar char="-"/>
              <a:defRPr sz="3000"/>
            </a:pPr>
            <a:r>
              <a:t>Système centralisé puissant. Les nobles sont sous surveillance</a:t>
            </a:r>
          </a:p>
          <a:p>
            <a:pPr marL="1098176" lvl="1" indent="-336176" algn="just">
              <a:spcBef>
                <a:spcPts val="600"/>
              </a:spcBef>
              <a:buClr>
                <a:srgbClr val="A29A85"/>
              </a:buClr>
              <a:buSzPct val="100000"/>
              <a:buChar char="-"/>
              <a:defRPr sz="3000"/>
            </a:pPr>
            <a:r>
              <a:t>Révocation de l’édit de Nantes par le Roi-Soleil en 1685 (retour des persécutions contre les protestants)</a:t>
            </a:r>
          </a:p>
          <a:p>
            <a:pPr marL="1098176" lvl="1" indent="-336176" algn="just">
              <a:spcBef>
                <a:spcPts val="600"/>
              </a:spcBef>
              <a:buClr>
                <a:srgbClr val="A29A85"/>
              </a:buClr>
              <a:buSzPct val="100000"/>
              <a:buChar char="-"/>
              <a:defRPr sz="3000"/>
            </a:pPr>
            <a:r>
              <a:t>Condamnation de la doctrine janséniste et destruction de l’abbaye de Port-Royal en 1710</a:t>
            </a:r>
          </a:p>
          <a:p>
            <a:pPr marL="1098176" lvl="1" indent="-336176" algn="just">
              <a:spcBef>
                <a:spcPts val="600"/>
              </a:spcBef>
              <a:buClr>
                <a:srgbClr val="A29A85"/>
              </a:buClr>
              <a:buSzPct val="100000"/>
              <a:buChar char="-"/>
              <a:defRPr sz="3000"/>
            </a:pPr>
            <a:r>
              <a:t>Aggravation de la situation économique du pays suite à la guerre de la ligue d’Augsbourg (1688-1697) et la guerre de Succession d’Espagne (1701-1714)</a:t>
            </a:r>
          </a:p>
          <a:p>
            <a:pPr marL="1098176" lvl="1" indent="-336176" algn="just">
              <a:spcBef>
                <a:spcPts val="600"/>
              </a:spcBef>
              <a:buClr>
                <a:srgbClr val="A29A85"/>
              </a:buClr>
              <a:buSzPct val="100000"/>
              <a:buChar char="-"/>
              <a:defRPr sz="3000"/>
            </a:pPr>
            <a:r>
              <a:t>Création de nouveaux impôts lourds à porter</a:t>
            </a:r>
          </a:p>
          <a:p>
            <a:pPr marL="1098176" lvl="1" indent="-336176" algn="just">
              <a:spcBef>
                <a:spcPts val="600"/>
              </a:spcBef>
              <a:buClr>
                <a:srgbClr val="A29A85"/>
              </a:buClr>
              <a:buSzPct val="100000"/>
              <a:buChar char="-"/>
              <a:defRPr sz="3000"/>
            </a:pPr>
            <a:r>
              <a:t>Famines liées à de mauvaises récoltes (1694, 1705 et 1709), hausse de la mortalité</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518514" y="2781300"/>
            <a:ext cx="11967772" cy="41910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just" defTabSz="330200">
              <a:spcBef>
                <a:spcPts val="600"/>
              </a:spcBef>
              <a:defRPr sz="3300"/>
            </a:pPr>
            <a:r>
              <a:t>« Le mouvement des Lumières est la sortie de l’homme de sa minorité dont il est lui-même responsable. Minorité, c’est-à-dire incapacité de se servir de son entendement sans la direction d’autrui, minorité dont il est lui-même responsable, puisque la cause en réside non dans un défaut de l’entendement mais dans un manque de décision et de courage de s’en servir sans la direction d’autrui. </a:t>
            </a:r>
            <a:r>
              <a:rPr b="1" i="1"/>
              <a:t>Sapere aude !</a:t>
            </a:r>
            <a:r>
              <a:rPr b="1"/>
              <a:t> </a:t>
            </a:r>
            <a:r>
              <a:t>Aie le courage de te servir de ton propre entendement ! Voilà la devise des Lumières. »</a:t>
            </a:r>
          </a:p>
        </p:txBody>
      </p:sp>
      <p:sp>
        <p:nvSpPr>
          <p:cNvPr id="236" name="Shape 236"/>
          <p:cNvSpPr/>
          <p:nvPr/>
        </p:nvSpPr>
        <p:spPr>
          <a:xfrm>
            <a:off x="1003300" y="7505283"/>
            <a:ext cx="11785600" cy="8636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defTabSz="330200">
              <a:spcBef>
                <a:spcPts val="600"/>
              </a:spcBef>
              <a:defRPr sz="2400" i="1"/>
            </a:pPr>
            <a:r>
              <a:t>Réponse à la question : qu'est ce que les Lumières ?</a:t>
            </a:r>
            <a:r>
              <a:rPr i="0"/>
              <a:t> (</a:t>
            </a:r>
            <a:r>
              <a:t>Beantwortung der Frage : Was ist Aufklärung?</a:t>
            </a:r>
            <a:r>
              <a:rPr i="0"/>
              <a:t>), Emmanuel Kant, 1784.</a:t>
            </a:r>
          </a:p>
        </p:txBody>
      </p:sp>
      <p:sp>
        <p:nvSpPr>
          <p:cNvPr id="237" name="Shape 237"/>
          <p:cNvSpPr/>
          <p:nvPr/>
        </p:nvSpPr>
        <p:spPr>
          <a:xfrm>
            <a:off x="419099" y="554061"/>
            <a:ext cx="12153901" cy="1812878"/>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6600">
                <a:solidFill>
                  <a:srgbClr val="6F6A5A"/>
                </a:solidFill>
                <a:latin typeface="+mj-lt"/>
                <a:ea typeface="+mj-ea"/>
                <a:cs typeface="+mj-cs"/>
                <a:sym typeface="Copperplate"/>
              </a:defRPr>
            </a:lvl1pPr>
          </a:lstStyle>
          <a:p>
            <a:r>
              <a:t>la définition kantienne des Lumières (Aufklärung)</a:t>
            </a:r>
          </a:p>
        </p:txBody>
      </p:sp>
      <p:sp>
        <p:nvSpPr>
          <p:cNvPr id="238" name="Shape 238"/>
          <p:cNvSpPr/>
          <p:nvPr/>
        </p:nvSpPr>
        <p:spPr>
          <a:xfrm>
            <a:off x="1558456" y="8582077"/>
            <a:ext cx="9875188" cy="586233"/>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t>SApere Aude: ose savoir par toi-même - Sois « majeur »!</a:t>
            </a:r>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Shape 242"/>
          <p:cNvSpPr/>
          <p:nvPr/>
        </p:nvSpPr>
        <p:spPr>
          <a:xfrm>
            <a:off x="419099" y="730250"/>
            <a:ext cx="12153901" cy="10541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7200">
                <a:solidFill>
                  <a:srgbClr val="6F6A5A"/>
                </a:solidFill>
                <a:latin typeface="+mj-lt"/>
                <a:ea typeface="+mj-ea"/>
                <a:cs typeface="+mj-cs"/>
                <a:sym typeface="Copperplate"/>
              </a:defRPr>
            </a:lvl1pPr>
          </a:lstStyle>
          <a:p>
            <a:r>
              <a:t>la définition kantienne</a:t>
            </a:r>
          </a:p>
        </p:txBody>
      </p:sp>
      <p:sp>
        <p:nvSpPr>
          <p:cNvPr id="243" name="Shape 243"/>
          <p:cNvSpPr/>
          <p:nvPr/>
        </p:nvSpPr>
        <p:spPr>
          <a:xfrm>
            <a:off x="2362200" y="8553450"/>
            <a:ext cx="8280400" cy="5969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t>SApere Aude: ose savoir par toi-même</a:t>
            </a:r>
          </a:p>
        </p:txBody>
      </p:sp>
      <p:sp>
        <p:nvSpPr>
          <p:cNvPr id="244" name="Shape 244"/>
          <p:cNvSpPr/>
          <p:nvPr/>
        </p:nvSpPr>
        <p:spPr>
          <a:xfrm>
            <a:off x="756071" y="1993900"/>
            <a:ext cx="11479957" cy="635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330200">
              <a:spcBef>
                <a:spcPts val="600"/>
              </a:spcBef>
              <a:defRPr sz="3000"/>
            </a:pPr>
            <a:r>
              <a:rPr dirty="0"/>
              <a:t>On peut voir dans ces lignes un </a:t>
            </a:r>
            <a:r>
              <a:rPr b="1" dirty="0"/>
              <a:t>glissement du </a:t>
            </a:r>
            <a:r>
              <a:rPr b="1" dirty="0" smtClean="0"/>
              <a:t>théocentrisme</a:t>
            </a:r>
            <a:r>
              <a:rPr lang="fr-CH" b="1" dirty="0"/>
              <a:t> </a:t>
            </a:r>
            <a:r>
              <a:rPr b="1" dirty="0" smtClean="0"/>
              <a:t>vers </a:t>
            </a:r>
            <a:r>
              <a:rPr b="1" dirty="0"/>
              <a:t>l’anthropocentrisme</a:t>
            </a:r>
            <a:r>
              <a:rPr dirty="0"/>
              <a:t>:</a:t>
            </a:r>
          </a:p>
          <a:p>
            <a:pPr algn="just" defTabSz="330200">
              <a:spcBef>
                <a:spcPts val="600"/>
              </a:spcBef>
              <a:defRPr sz="3000"/>
            </a:pPr>
            <a:endParaRPr b="1" dirty="0"/>
          </a:p>
          <a:p>
            <a:pPr algn="just" defTabSz="330200">
              <a:spcBef>
                <a:spcPts val="600"/>
              </a:spcBef>
              <a:defRPr sz="3000"/>
            </a:pPr>
            <a:r>
              <a:rPr dirty="0"/>
              <a:t>« Les lumières revalorisent l’homme, le rendent conscient de ses potentialités et constituent un appel à l’émancipation. L’homme doit se libérer de toute tutelle, notamment celle des autres hommes, surtout celle d’un guide spirituel, ou d’un directeur de conscience comme c’était la mode à l’époque. Il ne doit pas compter sur un Dieu intervenant dans les actions humaines et auquel il faut s’en remettre pour toute décision. »</a:t>
            </a:r>
          </a:p>
          <a:p>
            <a:pPr algn="just" defTabSz="330200">
              <a:spcBef>
                <a:spcPts val="600"/>
              </a:spcBef>
              <a:defRPr sz="3000"/>
            </a:pPr>
            <a:endParaRPr dirty="0"/>
          </a:p>
          <a:p>
            <a:pPr algn="just" defTabSz="330200">
              <a:spcBef>
                <a:spcPts val="600"/>
              </a:spcBef>
              <a:defRPr sz="3000"/>
            </a:pPr>
            <a:r>
              <a:rPr dirty="0"/>
              <a:t>Aline Le Berre, </a:t>
            </a:r>
            <a:r>
              <a:rPr i="1" dirty="0"/>
              <a:t>Aufklärung</a:t>
            </a:r>
            <a:r>
              <a:rPr dirty="0"/>
              <a:t> (DITL sous la responsabilité de Jean-Marie Grassin)</a:t>
            </a:r>
          </a:p>
        </p:txBody>
      </p:sp>
    </p:spTree>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p:nvPr/>
        </p:nvSpPr>
        <p:spPr>
          <a:xfrm>
            <a:off x="419099" y="456784"/>
            <a:ext cx="12153901" cy="10541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7200">
                <a:solidFill>
                  <a:srgbClr val="6F6A5A"/>
                </a:solidFill>
                <a:latin typeface="+mj-lt"/>
                <a:ea typeface="+mj-ea"/>
                <a:cs typeface="+mj-cs"/>
                <a:sym typeface="Copperplate"/>
              </a:defRPr>
            </a:lvl1pPr>
          </a:lstStyle>
          <a:p>
            <a:r>
              <a:t>Les Lumières</a:t>
            </a:r>
          </a:p>
        </p:txBody>
      </p:sp>
      <p:sp>
        <p:nvSpPr>
          <p:cNvPr id="249" name="Shape 249"/>
          <p:cNvSpPr/>
          <p:nvPr/>
        </p:nvSpPr>
        <p:spPr>
          <a:xfrm>
            <a:off x="756071" y="1766973"/>
            <a:ext cx="11479957"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330200">
              <a:spcBef>
                <a:spcPts val="600"/>
              </a:spcBef>
              <a:defRPr sz="3000"/>
            </a:pPr>
            <a:r>
              <a:t>- Ce mouvement intellectuel européen favorise une littérature engagée, une littérature de </a:t>
            </a:r>
            <a:r>
              <a:rPr b="1"/>
              <a:t>combat intellectuel</a:t>
            </a:r>
            <a:r>
              <a:t>;</a:t>
            </a:r>
          </a:p>
        </p:txBody>
      </p:sp>
      <p:sp>
        <p:nvSpPr>
          <p:cNvPr id="250" name="Shape 250"/>
          <p:cNvSpPr/>
          <p:nvPr/>
        </p:nvSpPr>
        <p:spPr>
          <a:xfrm>
            <a:off x="749721" y="3261624"/>
            <a:ext cx="11492658"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330200">
              <a:spcBef>
                <a:spcPts val="600"/>
              </a:spcBef>
              <a:defRPr sz="3000"/>
            </a:pPr>
            <a:r>
              <a:rPr b="1"/>
              <a:t>- </a:t>
            </a:r>
            <a:r>
              <a:t>Le mot « philosophe » se répand et désigne ainsi toute personne exerçant son esprit critique;</a:t>
            </a:r>
          </a:p>
        </p:txBody>
      </p:sp>
      <p:sp>
        <p:nvSpPr>
          <p:cNvPr id="251" name="Shape 251"/>
          <p:cNvSpPr/>
          <p:nvPr/>
        </p:nvSpPr>
        <p:spPr>
          <a:xfrm>
            <a:off x="802285" y="4688590"/>
            <a:ext cx="1138752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330200">
              <a:spcBef>
                <a:spcPts val="600"/>
              </a:spcBef>
              <a:defRPr sz="3000"/>
            </a:lvl1pPr>
          </a:lstStyle>
          <a:p>
            <a:r>
              <a:t>- L’écrivain éclaire les peuples et les princes et propose de nouvelles conceptions de la société;</a:t>
            </a:r>
          </a:p>
        </p:txBody>
      </p:sp>
      <p:sp>
        <p:nvSpPr>
          <p:cNvPr id="252" name="Shape 252"/>
          <p:cNvSpPr/>
          <p:nvPr/>
        </p:nvSpPr>
        <p:spPr>
          <a:xfrm>
            <a:off x="791876" y="6084965"/>
            <a:ext cx="11492657" cy="307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330200">
              <a:spcBef>
                <a:spcPts val="600"/>
              </a:spcBef>
              <a:defRPr sz="3000"/>
            </a:pPr>
            <a:r>
              <a:t>- Si la grâce est un principe inégalitaire, la raison est son envers:</a:t>
            </a:r>
          </a:p>
          <a:p>
            <a:pPr algn="just" defTabSz="330200">
              <a:spcBef>
                <a:spcPts val="600"/>
              </a:spcBef>
              <a:defRPr sz="3000"/>
            </a:pPr>
            <a:endParaRPr/>
          </a:p>
          <a:p>
            <a:pPr algn="just" defTabSz="330200">
              <a:spcBef>
                <a:spcPts val="600"/>
              </a:spcBef>
              <a:defRPr sz="3000"/>
            </a:pPr>
            <a:r>
              <a:t>« (…) la puissance de bien juger, et de distinguer le vrai d'avec le faux, qui est proprement ce qu'on nomme le bon sens ou la raison, est naturellement égale en tout homme. » </a:t>
            </a:r>
          </a:p>
          <a:p>
            <a:pPr algn="just" defTabSz="330200">
              <a:spcBef>
                <a:spcPts val="600"/>
              </a:spcBef>
              <a:defRPr sz="3000"/>
            </a:pPr>
            <a:r>
              <a:t>René Descartes, </a:t>
            </a:r>
            <a:r>
              <a:rPr i="1"/>
              <a:t>Discours de la méthode.</a:t>
            </a:r>
            <a:r>
              <a: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1" animBg="1" advAuto="0"/>
      <p:bldP spid="251" grpId="2" animBg="1" advAuto="0"/>
      <p:bldP spid="252" grpId="3"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nvSpPr>
        <p:spPr>
          <a:xfrm>
            <a:off x="425450" y="450850"/>
            <a:ext cx="12153900" cy="10541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7200">
                <a:solidFill>
                  <a:srgbClr val="6F6A5A"/>
                </a:solidFill>
                <a:latin typeface="+mj-lt"/>
                <a:ea typeface="+mj-ea"/>
                <a:cs typeface="+mj-cs"/>
                <a:sym typeface="Copperplate"/>
              </a:defRPr>
            </a:lvl1pPr>
          </a:lstStyle>
          <a:p>
            <a:r>
              <a:t>Les Lumières</a:t>
            </a:r>
          </a:p>
        </p:txBody>
      </p:sp>
      <p:sp>
        <p:nvSpPr>
          <p:cNvPr id="255" name="Shape 255"/>
          <p:cNvSpPr/>
          <p:nvPr/>
        </p:nvSpPr>
        <p:spPr>
          <a:xfrm>
            <a:off x="625995" y="1747499"/>
            <a:ext cx="11752809" cy="7327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330200">
              <a:spcBef>
                <a:spcPts val="600"/>
              </a:spcBef>
              <a:defRPr sz="3400" b="1"/>
            </a:pPr>
            <a:r>
              <a:rPr dirty="0"/>
              <a:t>Traits marquant d’une pensée moderne:</a:t>
            </a:r>
          </a:p>
          <a:p>
            <a:pPr algn="just" defTabSz="330200">
              <a:spcBef>
                <a:spcPts val="600"/>
              </a:spcBef>
              <a:defRPr sz="3400" b="1"/>
            </a:pPr>
            <a:endParaRPr dirty="0"/>
          </a:p>
          <a:p>
            <a:pPr marL="317500" indent="-317500" algn="just" defTabSz="330200">
              <a:spcBef>
                <a:spcPts val="600"/>
              </a:spcBef>
              <a:buClr>
                <a:srgbClr val="A29A85"/>
              </a:buClr>
              <a:buSzPct val="100000"/>
              <a:buChar char="-"/>
              <a:defRPr sz="3400"/>
            </a:pPr>
            <a:r>
              <a:rPr dirty="0"/>
              <a:t>la primauté de l</a:t>
            </a:r>
            <a:r>
              <a:rPr b="1" dirty="0"/>
              <a:t>’esprit scientifique</a:t>
            </a:r>
            <a:r>
              <a:rPr dirty="0"/>
              <a:t> sur la </a:t>
            </a:r>
            <a:r>
              <a:rPr dirty="0"/>
              <a:t>Providence</a:t>
            </a:r>
            <a:r>
              <a:rPr dirty="0"/>
              <a:t> dont la </a:t>
            </a:r>
            <a:r>
              <a:rPr dirty="0"/>
              <a:t>révolution</a:t>
            </a:r>
            <a:r>
              <a:rPr dirty="0"/>
              <a:t> </a:t>
            </a:r>
            <a:r>
              <a:rPr dirty="0"/>
              <a:t>newtonienne</a:t>
            </a:r>
            <a:r>
              <a:rPr dirty="0"/>
              <a:t> est l’illustration la plus marquante ;</a:t>
            </a:r>
          </a:p>
          <a:p>
            <a:pPr algn="just" defTabSz="330200">
              <a:spcBef>
                <a:spcPts val="600"/>
              </a:spcBef>
              <a:defRPr sz="3400"/>
            </a:pPr>
            <a:endParaRPr dirty="0"/>
          </a:p>
          <a:p>
            <a:pPr marL="317500" indent="-317500" algn="just" defTabSz="330200">
              <a:spcBef>
                <a:spcPts val="600"/>
              </a:spcBef>
              <a:buClr>
                <a:srgbClr val="A29A85"/>
              </a:buClr>
              <a:buSzPct val="100000"/>
              <a:buChar char="-"/>
              <a:defRPr sz="3400"/>
            </a:pPr>
            <a:r>
              <a:rPr dirty="0"/>
              <a:t>la </a:t>
            </a:r>
            <a:r>
              <a:rPr b="1" dirty="0"/>
              <a:t>réflexion politique</a:t>
            </a:r>
            <a:r>
              <a:rPr dirty="0"/>
              <a:t> marquée par la </a:t>
            </a:r>
            <a:r>
              <a:rPr dirty="0"/>
              <a:t>théorie contractuelle</a:t>
            </a:r>
            <a:r>
              <a:rPr dirty="0"/>
              <a:t>, influencée par les travaux de </a:t>
            </a:r>
            <a:r>
              <a:rPr dirty="0"/>
              <a:t>John Locke</a:t>
            </a:r>
            <a:r>
              <a:rPr dirty="0"/>
              <a:t>, de Hobbes et de Rousseau;</a:t>
            </a:r>
          </a:p>
          <a:p>
            <a:pPr algn="just" defTabSz="330200">
              <a:spcBef>
                <a:spcPts val="600"/>
              </a:spcBef>
              <a:defRPr sz="3400"/>
            </a:pPr>
            <a:endParaRPr dirty="0"/>
          </a:p>
          <a:p>
            <a:pPr marL="317500" indent="-317500" algn="just" defTabSz="330200">
              <a:spcBef>
                <a:spcPts val="600"/>
              </a:spcBef>
              <a:buClr>
                <a:srgbClr val="A29A85"/>
              </a:buClr>
              <a:buSzPct val="100000"/>
              <a:buChar char="-"/>
              <a:defRPr sz="3400"/>
            </a:pPr>
            <a:r>
              <a:rPr dirty="0"/>
              <a:t>les </a:t>
            </a:r>
            <a:r>
              <a:rPr b="1" dirty="0"/>
              <a:t>progrès de l’esprit critique </a:t>
            </a:r>
            <a:r>
              <a:rPr dirty="0"/>
              <a:t>à l’œuvre, pour exemple, dans le </a:t>
            </a:r>
            <a:r>
              <a:rPr i="1" dirty="0"/>
              <a:t>Dictionnaire historique et critique</a:t>
            </a:r>
            <a:r>
              <a:rPr dirty="0"/>
              <a:t> (</a:t>
            </a:r>
            <a:r>
              <a:rPr dirty="0"/>
              <a:t>1697</a:t>
            </a:r>
            <a:r>
              <a:rPr dirty="0"/>
              <a:t>) de </a:t>
            </a:r>
            <a:r>
              <a:rPr dirty="0"/>
              <a:t>Pierre Bayle</a:t>
            </a:r>
            <a:r>
              <a:rPr dirty="0"/>
              <a:t> et la critique lockienne des </a:t>
            </a:r>
            <a:r>
              <a:rPr dirty="0"/>
              <a:t>idées innées</a:t>
            </a:r>
            <a:r>
              <a:rPr dirty="0"/>
              <a:t> ;</a:t>
            </a:r>
          </a:p>
        </p:txBody>
      </p:sp>
    </p:spTree>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p:nvPr/>
        </p:nvSpPr>
        <p:spPr>
          <a:xfrm>
            <a:off x="425450" y="450850"/>
            <a:ext cx="12153900" cy="10541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7200">
                <a:solidFill>
                  <a:srgbClr val="6F6A5A"/>
                </a:solidFill>
                <a:latin typeface="+mj-lt"/>
                <a:ea typeface="+mj-ea"/>
                <a:cs typeface="+mj-cs"/>
                <a:sym typeface="Copperplate"/>
              </a:defRPr>
            </a:lvl1pPr>
          </a:lstStyle>
          <a:p>
            <a:r>
              <a:t>Les Lumières</a:t>
            </a:r>
          </a:p>
        </p:txBody>
      </p:sp>
      <p:sp>
        <p:nvSpPr>
          <p:cNvPr id="260" name="Shape 260"/>
          <p:cNvSpPr/>
          <p:nvPr/>
        </p:nvSpPr>
        <p:spPr>
          <a:xfrm>
            <a:off x="663523" y="1447800"/>
            <a:ext cx="11677754" cy="838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330200">
              <a:spcBef>
                <a:spcPts val="600"/>
              </a:spcBef>
              <a:defRPr sz="3400" b="1"/>
            </a:pPr>
            <a:r>
              <a:rPr dirty="0"/>
              <a:t>Traits marquant d’une pensée moderne:</a:t>
            </a:r>
          </a:p>
          <a:p>
            <a:pPr algn="just" defTabSz="330200">
              <a:spcBef>
                <a:spcPts val="600"/>
              </a:spcBef>
              <a:defRPr sz="3000" b="1"/>
            </a:pPr>
            <a:endParaRPr dirty="0"/>
          </a:p>
          <a:p>
            <a:pPr marL="317500" indent="-317500" algn="just" defTabSz="330200">
              <a:spcBef>
                <a:spcPts val="600"/>
              </a:spcBef>
              <a:buClr>
                <a:srgbClr val="A29A85"/>
              </a:buClr>
              <a:buSzPct val="100000"/>
              <a:buChar char="-"/>
              <a:defRPr sz="3400"/>
            </a:pPr>
            <a:r>
              <a:rPr dirty="0"/>
              <a:t>  une première </a:t>
            </a:r>
            <a:r>
              <a:rPr b="1" dirty="0"/>
              <a:t>désacralisation de la monarchie</a:t>
            </a:r>
            <a:r>
              <a:rPr dirty="0"/>
              <a:t> dont les </a:t>
            </a:r>
            <a:r>
              <a:rPr i="1" dirty="0"/>
              <a:t>Dialogues</a:t>
            </a:r>
            <a:r>
              <a:rPr dirty="0"/>
              <a:t> du baron </a:t>
            </a:r>
            <a:r>
              <a:rPr dirty="0"/>
              <a:t>Louis de La Hontan</a:t>
            </a:r>
            <a:r>
              <a:rPr dirty="0"/>
              <a:t> (1710) sont l’une des manifestations ;</a:t>
            </a:r>
          </a:p>
          <a:p>
            <a:pPr algn="just" defTabSz="330200">
              <a:spcBef>
                <a:spcPts val="600"/>
              </a:spcBef>
              <a:defRPr sz="3400"/>
            </a:pPr>
            <a:endParaRPr dirty="0"/>
          </a:p>
          <a:p>
            <a:pPr marL="317500" indent="-317500" algn="just" defTabSz="330200">
              <a:spcBef>
                <a:spcPts val="600"/>
              </a:spcBef>
              <a:buClr>
                <a:srgbClr val="A29A85"/>
              </a:buClr>
              <a:buSzPct val="100000"/>
              <a:buChar char="-"/>
              <a:defRPr sz="3400"/>
            </a:pPr>
            <a:r>
              <a:rPr dirty="0"/>
              <a:t> l’affirmation de l</a:t>
            </a:r>
            <a:r>
              <a:rPr b="1" dirty="0"/>
              <a:t>’idée de tolérance</a:t>
            </a:r>
            <a:r>
              <a:rPr dirty="0"/>
              <a:t> dans une Europe marquée par les divisions religieuses dont l’œuvre de </a:t>
            </a:r>
            <a:r>
              <a:rPr dirty="0"/>
              <a:t>Lessing</a:t>
            </a:r>
            <a:r>
              <a:rPr dirty="0"/>
              <a:t>, </a:t>
            </a:r>
            <a:r>
              <a:rPr i="1" dirty="0"/>
              <a:t>Nathan le Sage</a:t>
            </a:r>
            <a:r>
              <a:rPr dirty="0"/>
              <a:t> est une illustration ;</a:t>
            </a:r>
          </a:p>
          <a:p>
            <a:pPr algn="just" defTabSz="330200">
              <a:spcBef>
                <a:spcPts val="600"/>
              </a:spcBef>
              <a:defRPr sz="3400"/>
            </a:pPr>
            <a:endParaRPr dirty="0"/>
          </a:p>
          <a:p>
            <a:pPr marL="317500" indent="-317500" algn="just" defTabSz="330200">
              <a:spcBef>
                <a:spcPts val="600"/>
              </a:spcBef>
              <a:buClr>
                <a:srgbClr val="A29A85"/>
              </a:buClr>
              <a:buSzPct val="100000"/>
              <a:buChar char="-"/>
              <a:defRPr sz="3400"/>
            </a:pPr>
            <a:r>
              <a:rPr dirty="0"/>
              <a:t> </a:t>
            </a:r>
            <a:r>
              <a:rPr b="1" dirty="0"/>
              <a:t>le déisme</a:t>
            </a:r>
            <a:r>
              <a:rPr dirty="0"/>
              <a:t> (doctrine qui affirme l’existence d’un Dieu et de son influence sur l’univers sans s’appuyer sur des textes sacrés. C’est le dieu des philosophes). Les penseurs des lumières hésitent entre déisme et athéisme.</a:t>
            </a:r>
          </a:p>
        </p:txBody>
      </p:sp>
    </p:spTree>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p:nvPr/>
        </p:nvSpPr>
        <p:spPr>
          <a:xfrm>
            <a:off x="425450" y="450850"/>
            <a:ext cx="12153900" cy="10541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7200">
                <a:solidFill>
                  <a:srgbClr val="6F6A5A"/>
                </a:solidFill>
                <a:latin typeface="+mj-lt"/>
                <a:ea typeface="+mj-ea"/>
                <a:cs typeface="+mj-cs"/>
                <a:sym typeface="Copperplate"/>
              </a:defRPr>
            </a:lvl1pPr>
          </a:lstStyle>
          <a:p>
            <a:r>
              <a:t>Les Lumières</a:t>
            </a:r>
          </a:p>
        </p:txBody>
      </p:sp>
      <p:sp>
        <p:nvSpPr>
          <p:cNvPr id="265" name="Shape 265"/>
          <p:cNvSpPr/>
          <p:nvPr/>
        </p:nvSpPr>
        <p:spPr>
          <a:xfrm>
            <a:off x="668624" y="1346199"/>
            <a:ext cx="11667552" cy="840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330200">
              <a:spcBef>
                <a:spcPts val="600"/>
              </a:spcBef>
              <a:defRPr sz="3300"/>
            </a:pPr>
            <a:r>
              <a:rPr dirty="0"/>
              <a:t>L’esprit critique, la découverte de l’altérité font émerger des philosophies </a:t>
            </a:r>
            <a:r>
              <a:rPr b="1" dirty="0"/>
              <a:t>relativistes (les valeurs, croyances et comportements n’ont pas de référence absolue)</a:t>
            </a:r>
          </a:p>
          <a:p>
            <a:pPr algn="just" defTabSz="330200">
              <a:spcBef>
                <a:spcPts val="600"/>
              </a:spcBef>
              <a:defRPr sz="3300"/>
            </a:pPr>
            <a:endParaRPr b="1" dirty="0"/>
          </a:p>
          <a:p>
            <a:pPr algn="just" defTabSz="330200">
              <a:spcBef>
                <a:spcPts val="600"/>
              </a:spcBef>
              <a:defRPr sz="3300"/>
            </a:pPr>
            <a:r>
              <a:rPr dirty="0"/>
              <a:t>-  Relativisme culturel: </a:t>
            </a:r>
            <a:r>
              <a:rPr i="1" dirty="0"/>
              <a:t>Supplément au voyage de Bougainville </a:t>
            </a:r>
            <a:r>
              <a:rPr dirty="0"/>
              <a:t>de Diderot</a:t>
            </a:r>
          </a:p>
          <a:p>
            <a:pPr algn="just" defTabSz="330200">
              <a:spcBef>
                <a:spcPts val="600"/>
              </a:spcBef>
              <a:defRPr sz="3300"/>
            </a:pPr>
            <a:endParaRPr dirty="0"/>
          </a:p>
          <a:p>
            <a:pPr algn="just" defTabSz="330200">
              <a:spcBef>
                <a:spcPts val="600"/>
              </a:spcBef>
              <a:defRPr sz="3300"/>
            </a:pPr>
            <a:r>
              <a:rPr dirty="0"/>
              <a:t>- Relativisme politique et religieux: </a:t>
            </a:r>
            <a:r>
              <a:rPr i="1" dirty="0"/>
              <a:t>Lettres persanes</a:t>
            </a:r>
            <a:r>
              <a:rPr dirty="0"/>
              <a:t> de Montesquieu</a:t>
            </a:r>
          </a:p>
          <a:p>
            <a:pPr algn="just" defTabSz="330200">
              <a:spcBef>
                <a:spcPts val="600"/>
              </a:spcBef>
              <a:defRPr sz="3300"/>
            </a:pPr>
            <a:endParaRPr dirty="0"/>
          </a:p>
          <a:p>
            <a:pPr algn="just" defTabSz="330200">
              <a:spcBef>
                <a:spcPts val="600"/>
              </a:spcBef>
              <a:defRPr sz="3300"/>
            </a:pPr>
            <a:r>
              <a:rPr dirty="0"/>
              <a:t>-  Relativisme moral: </a:t>
            </a:r>
            <a:r>
              <a:rPr i="1" dirty="0"/>
              <a:t>Candide</a:t>
            </a:r>
            <a:r>
              <a:rPr dirty="0"/>
              <a:t> de Voltaire</a:t>
            </a:r>
          </a:p>
          <a:p>
            <a:pPr algn="just" defTabSz="330200">
              <a:spcBef>
                <a:spcPts val="600"/>
              </a:spcBef>
              <a:defRPr sz="3300"/>
            </a:pPr>
            <a:endParaRPr dirty="0"/>
          </a:p>
          <a:p>
            <a:pPr algn="just" defTabSz="330200">
              <a:spcBef>
                <a:spcPts val="600"/>
              </a:spcBef>
              <a:defRPr sz="3300"/>
            </a:pPr>
            <a:r>
              <a:rPr dirty="0"/>
              <a:t>- Relativisme esthétique: </a:t>
            </a:r>
            <a:r>
              <a:rPr i="1" dirty="0"/>
              <a:t>Dictionnaire philosophique</a:t>
            </a:r>
            <a:r>
              <a:rPr dirty="0"/>
              <a:t> de Voltaire</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p:nvPr/>
        </p:nvSpPr>
        <p:spPr>
          <a:xfrm>
            <a:off x="425450" y="557446"/>
            <a:ext cx="12153900" cy="10541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ctr" defTabSz="584200">
              <a:defRPr sz="7200">
                <a:solidFill>
                  <a:srgbClr val="6F6A5A"/>
                </a:solidFill>
                <a:latin typeface="+mj-lt"/>
                <a:ea typeface="+mj-ea"/>
                <a:cs typeface="+mj-cs"/>
                <a:sym typeface="Copperplate"/>
              </a:defRPr>
            </a:lvl1pPr>
          </a:lstStyle>
          <a:p>
            <a:r>
              <a:t>Le relativisme</a:t>
            </a:r>
          </a:p>
        </p:txBody>
      </p:sp>
      <p:sp>
        <p:nvSpPr>
          <p:cNvPr id="270" name="Shape 270"/>
          <p:cNvSpPr/>
          <p:nvPr/>
        </p:nvSpPr>
        <p:spPr>
          <a:xfrm>
            <a:off x="511696" y="4849942"/>
            <a:ext cx="11981409"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400">
                <a:solidFill>
                  <a:srgbClr val="252525"/>
                </a:solidFill>
              </a:defRPr>
            </a:pPr>
            <a:endParaRPr/>
          </a:p>
        </p:txBody>
      </p:sp>
      <p:sp>
        <p:nvSpPr>
          <p:cNvPr id="271" name="Shape 271"/>
          <p:cNvSpPr/>
          <p:nvPr/>
        </p:nvSpPr>
        <p:spPr>
          <a:xfrm>
            <a:off x="445436" y="2233534"/>
            <a:ext cx="11981409" cy="632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300">
                <a:solidFill>
                  <a:srgbClr val="252525"/>
                </a:solidFill>
              </a:defRPr>
            </a:pPr>
            <a:r>
              <a:t>« Demandez à un crapaud ce que c’est que la beauté, le grand beau, le </a:t>
            </a:r>
            <a:r>
              <a:rPr>
                <a:latin typeface="Palatino Linotype"/>
                <a:ea typeface="Palatino Linotype"/>
                <a:cs typeface="Palatino Linotype"/>
                <a:sym typeface="Palatino Linotype"/>
              </a:rPr>
              <a:t>to kalon</a:t>
            </a:r>
            <a:r>
              <a:t> ? il vous répondra que c’est la femelle avec deux gros yeux ronds, sortant de sa petite tête, une gueule large et plate, un ventre jaune, un dos brun. Interrogez un nègre de Guinée, le beau est pour lui une peau noire huileuse, des yeux enfoncés, un nez épaté.</a:t>
            </a:r>
          </a:p>
          <a:p>
            <a:pPr algn="just">
              <a:defRPr sz="3300">
                <a:solidFill>
                  <a:srgbClr val="252525"/>
                </a:solidFill>
              </a:defRPr>
            </a:pPr>
            <a:r>
              <a:t>Interrogez le Diable, il vous dira que le beau est une paire de cornes, quatre griffes et une queue. Consultez enfin les philosophes, ils vous répondront par du galimatias ; il leur faut quelque chose de conforme à l’archétype du beau en essence, au </a:t>
            </a:r>
            <a:r>
              <a:rPr>
                <a:latin typeface="Palatino Linotype"/>
                <a:ea typeface="Palatino Linotype"/>
                <a:cs typeface="Palatino Linotype"/>
                <a:sym typeface="Palatino Linotype"/>
              </a:rPr>
              <a:t>to kalon</a:t>
            </a:r>
            <a:r>
              <a:t>. »</a:t>
            </a:r>
          </a:p>
          <a:p>
            <a:pPr algn="just">
              <a:defRPr sz="3300">
                <a:solidFill>
                  <a:srgbClr val="252525"/>
                </a:solidFill>
              </a:defRPr>
            </a:pPr>
            <a:r>
              <a:t>Article « Beau », </a:t>
            </a:r>
            <a:r>
              <a:rPr i="1"/>
              <a:t>Dictionnaire philosophique</a:t>
            </a:r>
            <a:r>
              <a:t>, Voltaire, 1767.</a:t>
            </a:r>
          </a:p>
        </p:txBody>
      </p:sp>
    </p:spTree>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title"/>
          </p:nvPr>
        </p:nvSpPr>
        <p:spPr>
          <a:xfrm>
            <a:off x="355600" y="304799"/>
            <a:ext cx="6070600" cy="2771412"/>
          </a:xfrm>
          <a:prstGeom prst="rect">
            <a:avLst/>
          </a:prstGeom>
        </p:spPr>
        <p:txBody>
          <a:bodyPr/>
          <a:lstStyle/>
          <a:p>
            <a:pPr>
              <a:defRPr sz="4300">
                <a:solidFill>
                  <a:srgbClr val="000000"/>
                </a:solidFill>
                <a:latin typeface="Helvetica Light"/>
                <a:ea typeface="Helvetica Light"/>
                <a:cs typeface="Helvetica Light"/>
                <a:sym typeface="Helvetica Light"/>
              </a:defRPr>
            </a:pPr>
            <a:r>
              <a:t>« Lumière</a:t>
            </a:r>
            <a:r>
              <a:rPr b="1">
                <a:latin typeface="Helvetica"/>
                <a:ea typeface="Helvetica"/>
                <a:cs typeface="Helvetica"/>
                <a:sym typeface="Helvetica"/>
              </a:rPr>
              <a:t>s »</a:t>
            </a:r>
            <a:r>
              <a:t> comme métaphore des connaissances, plurielles.</a:t>
            </a:r>
          </a:p>
        </p:txBody>
      </p:sp>
      <p:pic>
        <p:nvPicPr>
          <p:cNvPr id="276" name="pasted-image.tiff"/>
          <p:cNvPicPr>
            <a:picLocks noChangeAspect="1"/>
          </p:cNvPicPr>
          <p:nvPr/>
        </p:nvPicPr>
        <p:blipFill>
          <a:blip r:embed="rId3">
            <a:extLst/>
          </a:blip>
          <a:stretch>
            <a:fillRect/>
          </a:stretch>
        </p:blipFill>
        <p:spPr>
          <a:xfrm>
            <a:off x="7224716" y="292100"/>
            <a:ext cx="5472537" cy="8530316"/>
          </a:xfrm>
          <a:prstGeom prst="rect">
            <a:avLst/>
          </a:prstGeom>
          <a:ln w="12700">
            <a:miter lim="400000"/>
          </a:ln>
        </p:spPr>
      </p:pic>
      <p:sp>
        <p:nvSpPr>
          <p:cNvPr id="277" name="Shape 277"/>
          <p:cNvSpPr/>
          <p:nvPr/>
        </p:nvSpPr>
        <p:spPr>
          <a:xfrm>
            <a:off x="7455644" y="8762999"/>
            <a:ext cx="5472536"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rPr dirty="0"/>
              <a:t>Le frontispice de l’</a:t>
            </a:r>
            <a:r>
              <a:rPr i="1" dirty="0"/>
              <a:t>Encyclopédie</a:t>
            </a:r>
            <a:r>
              <a:rPr dirty="0"/>
              <a:t> de Diderot et d’Alembert, gravure de </a:t>
            </a:r>
            <a:r>
              <a:rPr dirty="0"/>
              <a:t>Benoît-Louis Prévost</a:t>
            </a:r>
            <a:r>
              <a:rPr dirty="0"/>
              <a:t>.</a:t>
            </a:r>
          </a:p>
        </p:txBody>
      </p:sp>
      <p:sp>
        <p:nvSpPr>
          <p:cNvPr id="278" name="Shape 278"/>
          <p:cNvSpPr/>
          <p:nvPr/>
        </p:nvSpPr>
        <p:spPr>
          <a:xfrm>
            <a:off x="355599" y="3319780"/>
            <a:ext cx="6070601" cy="3139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8432" defTabSz="584200">
              <a:lnSpc>
                <a:spcPct val="90000"/>
              </a:lnSpc>
              <a:defRPr sz="4300">
                <a:latin typeface="Helvetica Light"/>
                <a:ea typeface="Helvetica Light"/>
                <a:cs typeface="Helvetica Light"/>
                <a:sym typeface="Helvetica Light"/>
              </a:defRPr>
            </a:pPr>
            <a:r>
              <a:t>La raison, </a:t>
            </a:r>
          </a:p>
          <a:p>
            <a:pPr marL="408432" defTabSz="584200">
              <a:lnSpc>
                <a:spcPct val="90000"/>
              </a:lnSpc>
              <a:defRPr sz="4300">
                <a:latin typeface="Helvetica Light"/>
                <a:ea typeface="Helvetica Light"/>
                <a:cs typeface="Helvetica Light"/>
                <a:sym typeface="Helvetica Light"/>
              </a:defRPr>
            </a:pPr>
            <a:r>
              <a:t>les connaissances humaines éclairent le monde et non plus… Dieu.</a:t>
            </a:r>
          </a:p>
        </p:txBody>
      </p:sp>
      <p:sp>
        <p:nvSpPr>
          <p:cNvPr id="279" name="Shape 279"/>
          <p:cNvSpPr/>
          <p:nvPr/>
        </p:nvSpPr>
        <p:spPr>
          <a:xfrm>
            <a:off x="358659" y="6702789"/>
            <a:ext cx="6490869" cy="2545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8432" defTabSz="584200">
              <a:lnSpc>
                <a:spcPct val="90000"/>
              </a:lnSpc>
              <a:defRPr sz="4300">
                <a:latin typeface="Helvetica Light"/>
                <a:ea typeface="Helvetica Light"/>
                <a:cs typeface="Helvetica Light"/>
                <a:sym typeface="Helvetica Light"/>
              </a:defRPr>
            </a:lvl1pPr>
          </a:lstStyle>
          <a:p>
            <a:r>
              <a:t>L’homme est source de lumière, il réfléchit (la nuit est métaphore d’ignorance)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1" animBg="1" advAuto="0"/>
      <p:bldP spid="279" grpId="2"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Encyclopedie_frontispice_full_473px.png"/>
          <p:cNvPicPr>
            <a:picLocks noChangeAspect="1"/>
          </p:cNvPicPr>
          <p:nvPr/>
        </p:nvPicPr>
        <p:blipFill>
          <a:blip r:embed="rId3">
            <a:extLst/>
          </a:blip>
          <a:stretch>
            <a:fillRect/>
          </a:stretch>
        </p:blipFill>
        <p:spPr>
          <a:xfrm>
            <a:off x="-279757" y="-317695"/>
            <a:ext cx="8917057" cy="13309601"/>
          </a:xfrm>
          <a:prstGeom prst="rect">
            <a:avLst/>
          </a:prstGeom>
          <a:ln w="12700">
            <a:miter lim="400000"/>
          </a:ln>
        </p:spPr>
      </p:pic>
      <p:sp>
        <p:nvSpPr>
          <p:cNvPr id="284" name="Shape 284"/>
          <p:cNvSpPr/>
          <p:nvPr/>
        </p:nvSpPr>
        <p:spPr>
          <a:xfrm>
            <a:off x="8883832" y="6637352"/>
            <a:ext cx="3537013" cy="276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pPr>
            <a:r>
              <a:t>La Vérité rayonne et chasse les nuages.</a:t>
            </a:r>
          </a:p>
          <a:p>
            <a:pPr>
              <a:defRPr sz="2900"/>
            </a:pPr>
            <a:endParaRPr/>
          </a:p>
          <a:p>
            <a:pPr>
              <a:defRPr sz="2900"/>
            </a:pPr>
            <a:r>
              <a:t>On lui arrache son voile. La Vérité est dévoilement.</a:t>
            </a:r>
          </a:p>
        </p:txBody>
      </p:sp>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p:nvPr/>
        </p:nvSpPr>
        <p:spPr>
          <a:xfrm>
            <a:off x="685800" y="7359650"/>
            <a:ext cx="5537200" cy="1752600"/>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defTabSz="330200">
              <a:lnSpc>
                <a:spcPts val="5800"/>
              </a:lnSpc>
              <a:defRPr sz="3600">
                <a:solidFill>
                  <a:srgbClr val="777775"/>
                </a:solidFill>
                <a:latin typeface="Helvetica Neue"/>
                <a:ea typeface="Helvetica Neue"/>
                <a:cs typeface="Helvetica Neue"/>
                <a:sym typeface="Helvetica Neue"/>
              </a:defRPr>
            </a:pPr>
            <a:r>
              <a:rPr dirty="0"/>
              <a:t>Frontispice des </a:t>
            </a:r>
            <a:r>
              <a:rPr i="1" dirty="0"/>
              <a:t>Éléments de la philosophie de Newton</a:t>
            </a:r>
            <a:r>
              <a:rPr dirty="0"/>
              <a:t>, </a:t>
            </a:r>
            <a:r>
              <a:rPr dirty="0"/>
              <a:t>Voltaire</a:t>
            </a:r>
            <a:r>
              <a:rPr dirty="0"/>
              <a:t>, 1738</a:t>
            </a:r>
          </a:p>
        </p:txBody>
      </p:sp>
      <p:pic>
        <p:nvPicPr>
          <p:cNvPr id="289" name="Voltaire_Philosophy_of_Newton_frontispiece.png"/>
          <p:cNvPicPr>
            <a:picLocks noChangeAspect="1"/>
          </p:cNvPicPr>
          <p:nvPr/>
        </p:nvPicPr>
        <p:blipFill>
          <a:blip r:embed="rId3">
            <a:extLst/>
          </a:blip>
          <a:stretch>
            <a:fillRect/>
          </a:stretch>
        </p:blipFill>
        <p:spPr>
          <a:xfrm>
            <a:off x="6807200" y="393700"/>
            <a:ext cx="5727700" cy="8949532"/>
          </a:xfrm>
          <a:prstGeom prst="rect">
            <a:avLst/>
          </a:prstGeom>
          <a:ln w="12700">
            <a:miter lim="400000"/>
          </a:ln>
        </p:spPr>
      </p:pic>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1016000" y="318212"/>
            <a:ext cx="10972800" cy="1854201"/>
          </a:xfrm>
          <a:prstGeom prst="rect">
            <a:avLst/>
          </a:prstGeom>
        </p:spPr>
        <p:txBody>
          <a:bodyPr/>
          <a:lstStyle>
            <a:lvl1pPr>
              <a:defRPr sz="6000"/>
            </a:lvl1pPr>
          </a:lstStyle>
          <a:p>
            <a:r>
              <a:t>Evénements historiques importants</a:t>
            </a:r>
          </a:p>
        </p:txBody>
      </p:sp>
      <p:sp>
        <p:nvSpPr>
          <p:cNvPr id="140" name="Shape 140"/>
          <p:cNvSpPr/>
          <p:nvPr/>
        </p:nvSpPr>
        <p:spPr>
          <a:xfrm>
            <a:off x="1138785" y="2164621"/>
            <a:ext cx="10727231"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6176" indent="-336176" algn="just">
              <a:spcBef>
                <a:spcPts val="600"/>
              </a:spcBef>
              <a:buClr>
                <a:srgbClr val="A29A85"/>
              </a:buClr>
              <a:buSzPct val="100000"/>
              <a:buChar char="-"/>
              <a:defRPr sz="3600"/>
            </a:pPr>
            <a:r>
              <a:t>La mort de Louis XIV en 1715 suscite des espoirs de liberté politique et de redressement économique dont les </a:t>
            </a:r>
            <a:r>
              <a:rPr i="1"/>
              <a:t>Lettres persanes</a:t>
            </a:r>
            <a:r>
              <a:t> se font l’écho (lettre XCII).</a:t>
            </a:r>
          </a:p>
        </p:txBody>
      </p:sp>
      <p:sp>
        <p:nvSpPr>
          <p:cNvPr id="141" name="Shape 141"/>
          <p:cNvSpPr/>
          <p:nvPr/>
        </p:nvSpPr>
        <p:spPr>
          <a:xfrm>
            <a:off x="1200462" y="4688694"/>
            <a:ext cx="10972801" cy="4000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36176" indent="-336176" algn="just">
              <a:spcBef>
                <a:spcPts val="600"/>
              </a:spcBef>
              <a:buClr>
                <a:srgbClr val="A29A85"/>
              </a:buClr>
              <a:buSzPct val="100000"/>
              <a:buChar char="-"/>
              <a:defRPr sz="3600"/>
            </a:lvl1pPr>
          </a:lstStyle>
          <a:p>
            <a:r>
              <a:t>Le XVIIIe siècle verra s’apaiser les tensions religieuses entre protestants et catholiques, la bourgeoisie montera en puissance, le commerce se libérera, on commencera à exporter (commerce avec l’Amérique et les Indes), on développera l’industrie (machine à vapeur en 1707).</a:t>
            </a:r>
          </a:p>
        </p:txBody>
      </p:sp>
      <p:sp>
        <p:nvSpPr>
          <p:cNvPr id="142" name="Shape 142"/>
          <p:cNvSpPr/>
          <p:nvPr/>
        </p:nvSpPr>
        <p:spPr>
          <a:xfrm>
            <a:off x="1138785" y="8250628"/>
            <a:ext cx="1097280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36176" indent="-336176" algn="just">
              <a:spcBef>
                <a:spcPts val="600"/>
              </a:spcBef>
              <a:buClr>
                <a:srgbClr val="A29A85"/>
              </a:buClr>
              <a:buSzPct val="100000"/>
              <a:buChar char="-"/>
              <a:defRPr sz="3600"/>
            </a:lvl1pPr>
          </a:lstStyle>
          <a:p>
            <a:r>
              <a:t>L’expansion économique sera favorable à la naissance d’un nouvel esprit.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animBg="1" advAuto="0"/>
      <p:bldP spid="142" grpId="2"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Voltaire_Philosophy_of_Newton_frontispiece.tiff"/>
          <p:cNvPicPr>
            <a:picLocks noChangeAspect="1"/>
          </p:cNvPicPr>
          <p:nvPr/>
        </p:nvPicPr>
        <p:blipFill>
          <a:blip r:embed="rId2">
            <a:extLst/>
          </a:blip>
          <a:stretch>
            <a:fillRect/>
          </a:stretch>
        </p:blipFill>
        <p:spPr>
          <a:xfrm>
            <a:off x="330200" y="-4559300"/>
            <a:ext cx="11785600" cy="18403491"/>
          </a:xfrm>
          <a:prstGeom prst="rect">
            <a:avLst/>
          </a:prstGeom>
          <a:ln w="12700">
            <a:miter lim="400000"/>
          </a:ln>
        </p:spPr>
      </p:pic>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Voltaire_Philosophy_of_Newton_frontispiece.tiff"/>
          <p:cNvPicPr>
            <a:picLocks noChangeAspect="1"/>
          </p:cNvPicPr>
          <p:nvPr/>
        </p:nvPicPr>
        <p:blipFill>
          <a:blip r:embed="rId2">
            <a:extLst/>
          </a:blip>
          <a:stretch>
            <a:fillRect/>
          </a:stretch>
        </p:blipFill>
        <p:spPr>
          <a:xfrm>
            <a:off x="1079500" y="266700"/>
            <a:ext cx="10841400" cy="16929100"/>
          </a:xfrm>
          <a:prstGeom prst="rect">
            <a:avLst/>
          </a:prstGeom>
          <a:ln w="12700">
            <a:miter lim="400000"/>
          </a:ln>
        </p:spPr>
      </p:pic>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p:nvPr/>
        </p:nvSpPr>
        <p:spPr>
          <a:xfrm>
            <a:off x="887776" y="2290621"/>
            <a:ext cx="11229248" cy="7152134"/>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marL="369794" indent="-369794" defTabSz="584200">
              <a:buClr>
                <a:srgbClr val="A29A85"/>
              </a:buClr>
              <a:buSzPct val="100000"/>
              <a:buChar char="-"/>
              <a:defRPr sz="3300" cap="all">
                <a:solidFill>
                  <a:srgbClr val="5A5A5A"/>
                </a:solidFill>
                <a:latin typeface="Helvetica Neue Bold Condensed"/>
                <a:ea typeface="Helvetica Neue Bold Condensed"/>
                <a:cs typeface="Helvetica Neue Bold Condensed"/>
                <a:sym typeface="Helvetica Neue Bold Condensed"/>
              </a:defRPr>
            </a:pPr>
            <a:r>
              <a:t>La quête du bonheur humaniste remplace la recherche du salut</a:t>
            </a:r>
          </a:p>
          <a:p>
            <a:pPr defTabSz="584200">
              <a:defRPr sz="3300" cap="all">
                <a:solidFill>
                  <a:srgbClr val="5A5A5A"/>
                </a:solidFill>
                <a:latin typeface="Helvetica Neue Bold Condensed"/>
                <a:ea typeface="Helvetica Neue Bold Condensed"/>
                <a:cs typeface="Helvetica Neue Bold Condensed"/>
                <a:sym typeface="Helvetica Neue Bold Condensed"/>
              </a:defRPr>
            </a:pPr>
            <a:endParaRPr/>
          </a:p>
          <a:p>
            <a:pPr marL="369794" indent="-369794" defTabSz="584200">
              <a:buClr>
                <a:srgbClr val="A29A85"/>
              </a:buClr>
              <a:buSzPct val="100000"/>
              <a:buChar char="-"/>
              <a:defRPr sz="3300" cap="all">
                <a:solidFill>
                  <a:srgbClr val="5A5A5A"/>
                </a:solidFill>
                <a:latin typeface="Helvetica Neue Bold Condensed"/>
                <a:ea typeface="Helvetica Neue Bold Condensed"/>
                <a:cs typeface="Helvetica Neue Bold Condensed"/>
                <a:sym typeface="Helvetica Neue Bold Condensed"/>
              </a:defRPr>
            </a:pPr>
            <a:r>
              <a:t>Toute action doit servir l’humanité</a:t>
            </a:r>
          </a:p>
          <a:p>
            <a:pPr defTabSz="584200">
              <a:defRPr sz="3300" cap="all">
                <a:solidFill>
                  <a:srgbClr val="5A5A5A"/>
                </a:solidFill>
                <a:latin typeface="Helvetica Neue Bold Condensed"/>
                <a:ea typeface="Helvetica Neue Bold Condensed"/>
                <a:cs typeface="Helvetica Neue Bold Condensed"/>
                <a:sym typeface="Helvetica Neue Bold Condensed"/>
              </a:defRPr>
            </a:pPr>
            <a:endParaRPr/>
          </a:p>
          <a:p>
            <a:pPr marL="369794" indent="-369794" defTabSz="584200">
              <a:buClr>
                <a:srgbClr val="A29A85"/>
              </a:buClr>
              <a:buSzPct val="100000"/>
              <a:buChar char="-"/>
              <a:defRPr sz="3300" cap="all">
                <a:solidFill>
                  <a:srgbClr val="5A5A5A"/>
                </a:solidFill>
                <a:latin typeface="Helvetica Neue Bold Condensed"/>
                <a:ea typeface="Helvetica Neue Bold Condensed"/>
                <a:cs typeface="Helvetica Neue Bold Condensed"/>
                <a:sym typeface="Helvetica Neue Bold Condensed"/>
              </a:defRPr>
            </a:pPr>
            <a:r>
              <a:t>L’universalisme: ce qui est juste doit aller dans le sens de l’intérêt général (KANT)</a:t>
            </a:r>
          </a:p>
          <a:p>
            <a:pPr marL="369794" indent="-369794" defTabSz="584200">
              <a:buClr>
                <a:srgbClr val="A29A85"/>
              </a:buClr>
              <a:buSzPct val="100000"/>
              <a:buChar char="-"/>
              <a:defRPr sz="3300" cap="all">
                <a:solidFill>
                  <a:srgbClr val="5A5A5A"/>
                </a:solidFill>
                <a:latin typeface="Helvetica Neue Bold Condensed"/>
                <a:ea typeface="Helvetica Neue Bold Condensed"/>
                <a:cs typeface="Helvetica Neue Bold Condensed"/>
                <a:sym typeface="Helvetica Neue Bold Condensed"/>
              </a:defRPr>
            </a:pPr>
            <a:endParaRPr/>
          </a:p>
          <a:p>
            <a:pPr marL="369794" indent="-369794" defTabSz="584200">
              <a:buClr>
                <a:srgbClr val="A29A85"/>
              </a:buClr>
              <a:buSzPct val="100000"/>
              <a:buChar char="-"/>
              <a:defRPr sz="3300" cap="all">
                <a:solidFill>
                  <a:srgbClr val="5A5A5A"/>
                </a:solidFill>
                <a:latin typeface="Helvetica Neue Bold Condensed"/>
                <a:ea typeface="Helvetica Neue Bold Condensed"/>
                <a:cs typeface="Helvetica Neue Bold Condensed"/>
                <a:sym typeface="Helvetica Neue Bold Condensed"/>
              </a:defRPr>
            </a:pPr>
            <a:r>
              <a:t>L’autonomie, les actions individuelles sont bridées, freinées par les idées d’humanité, d’universalisme et de rationalisme</a:t>
            </a:r>
          </a:p>
          <a:p>
            <a:pPr marL="369794" indent="-369794" defTabSz="584200">
              <a:buClr>
                <a:srgbClr val="A29A85"/>
              </a:buClr>
              <a:buSzPct val="100000"/>
              <a:buChar char="-"/>
              <a:defRPr sz="3300" cap="all">
                <a:solidFill>
                  <a:srgbClr val="5A5A5A"/>
                </a:solidFill>
                <a:latin typeface="Helvetica Neue Bold Condensed"/>
                <a:ea typeface="Helvetica Neue Bold Condensed"/>
                <a:cs typeface="Helvetica Neue Bold Condensed"/>
                <a:sym typeface="Helvetica Neue Bold Condensed"/>
              </a:defRPr>
            </a:pPr>
            <a:endParaRPr/>
          </a:p>
          <a:p>
            <a:pPr algn="ctr" defTabSz="584200">
              <a:defRPr sz="3000" cap="all">
                <a:solidFill>
                  <a:srgbClr val="5A5A5A"/>
                </a:solidFill>
                <a:latin typeface="Helvetica Neue Bold Condensed"/>
                <a:ea typeface="Helvetica Neue Bold Condensed"/>
                <a:cs typeface="Helvetica Neue Bold Condensed"/>
                <a:sym typeface="Helvetica Neue Bold Condensed"/>
              </a:defRPr>
            </a:pPr>
            <a:endParaRPr/>
          </a:p>
        </p:txBody>
      </p:sp>
      <p:sp>
        <p:nvSpPr>
          <p:cNvPr id="298" name="Shape 298"/>
          <p:cNvSpPr>
            <a:spLocks noGrp="1"/>
          </p:cNvSpPr>
          <p:nvPr>
            <p:ph type="title"/>
          </p:nvPr>
        </p:nvSpPr>
        <p:spPr>
          <a:xfrm>
            <a:off x="1016000" y="165100"/>
            <a:ext cx="10972800" cy="1854200"/>
          </a:xfrm>
          <a:prstGeom prst="rect">
            <a:avLst/>
          </a:prstGeom>
        </p:spPr>
        <p:txBody>
          <a:bodyPr lIns="50800" tIns="50800" rIns="50800" bIns="50800"/>
          <a:lstStyle>
            <a:lvl1pPr marL="0" algn="ctr">
              <a:lnSpc>
                <a:spcPct val="100000"/>
              </a:lnSpc>
              <a:defRPr sz="7200">
                <a:solidFill>
                  <a:srgbClr val="6F6A5A"/>
                </a:solidFill>
                <a:latin typeface="+mj-lt"/>
                <a:ea typeface="+mj-ea"/>
                <a:cs typeface="+mj-cs"/>
                <a:sym typeface="Copperplate"/>
              </a:defRPr>
            </a:lvl1pPr>
          </a:lstStyle>
          <a:p>
            <a:r>
              <a:t>L’esprit des Lumières</a:t>
            </a:r>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p:cNvSpPr>
          <p:nvPr>
            <p:ph type="title"/>
          </p:nvPr>
        </p:nvSpPr>
        <p:spPr>
          <a:xfrm>
            <a:off x="227769" y="-347767"/>
            <a:ext cx="11455401" cy="2438401"/>
          </a:xfrm>
          <a:prstGeom prst="rect">
            <a:avLst/>
          </a:prstGeom>
        </p:spPr>
        <p:txBody>
          <a:bodyPr/>
          <a:lstStyle/>
          <a:p>
            <a:r>
              <a:t>Le progrès: un idéal</a:t>
            </a:r>
          </a:p>
        </p:txBody>
      </p:sp>
      <p:sp>
        <p:nvSpPr>
          <p:cNvPr id="303" name="Shape 303"/>
          <p:cNvSpPr>
            <a:spLocks noGrp="1"/>
          </p:cNvSpPr>
          <p:nvPr>
            <p:ph type="body" sz="quarter" idx="1"/>
          </p:nvPr>
        </p:nvSpPr>
        <p:spPr>
          <a:xfrm>
            <a:off x="678013" y="1515454"/>
            <a:ext cx="11989110" cy="1943101"/>
          </a:xfrm>
          <a:prstGeom prst="rect">
            <a:avLst/>
          </a:prstGeom>
        </p:spPr>
        <p:txBody>
          <a:bodyPr/>
          <a:lstStyle/>
          <a:p>
            <a:pPr marL="0" indent="0">
              <a:spcBef>
                <a:spcPts val="3100"/>
              </a:spcBef>
              <a:buSzTx/>
              <a:buNone/>
            </a:pPr>
            <a:r>
              <a:rPr dirty="0"/>
              <a:t>On se réclame de la </a:t>
            </a:r>
            <a:r>
              <a:rPr b="1" dirty="0"/>
              <a:t>perfectibilité</a:t>
            </a:r>
            <a:r>
              <a:rPr dirty="0"/>
              <a:t> de l’espèce humaine (Rousseau).</a:t>
            </a:r>
          </a:p>
          <a:p>
            <a:pPr marL="0" indent="0">
              <a:buSzTx/>
              <a:buNone/>
            </a:pPr>
            <a:r>
              <a:rPr dirty="0"/>
              <a:t>On veut élever les hommes par la connaissance: on les </a:t>
            </a:r>
            <a:r>
              <a:rPr i="1" dirty="0"/>
              <a:t>élève</a:t>
            </a:r>
          </a:p>
        </p:txBody>
      </p:sp>
      <p:pic>
        <p:nvPicPr>
          <p:cNvPr id="304" name="DOI_Rousseau.png"/>
          <p:cNvPicPr>
            <a:picLocks noChangeAspect="1"/>
          </p:cNvPicPr>
          <p:nvPr/>
        </p:nvPicPr>
        <p:blipFill>
          <a:blip r:embed="rId3">
            <a:extLst/>
          </a:blip>
          <a:stretch>
            <a:fillRect/>
          </a:stretch>
        </p:blipFill>
        <p:spPr>
          <a:xfrm>
            <a:off x="678013" y="3655463"/>
            <a:ext cx="6967237" cy="5527342"/>
          </a:xfrm>
          <a:prstGeom prst="rect">
            <a:avLst/>
          </a:prstGeom>
          <a:ln w="12700">
            <a:miter lim="400000"/>
          </a:ln>
        </p:spPr>
      </p:pic>
      <p:sp>
        <p:nvSpPr>
          <p:cNvPr id="305" name="Shape 305"/>
          <p:cNvSpPr/>
          <p:nvPr/>
        </p:nvSpPr>
        <p:spPr>
          <a:xfrm>
            <a:off x="7926702" y="6736080"/>
            <a:ext cx="4151053"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600"/>
            </a:pPr>
            <a:r>
              <a:t>Rousseau est aussi le père de la pédagogie moderne (</a:t>
            </a:r>
            <a:r>
              <a:rPr i="1"/>
              <a:t>L’Emile</a:t>
            </a:r>
            <a:r>
              <a:t>): il faut adapter les contenus de savoir en fonction des difficultés des élèves.</a:t>
            </a:r>
          </a:p>
        </p:txBody>
      </p:sp>
    </p:spTree>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url?sa=i&amp;rct=j&amp;q=galilée&amp;source=images&amp;cd=&amp;docid=YSO8OWfyo7MYWM&amp;tbnid=_JOUQu89NTOz3M-&amp;ved=0CAUQjRw&amp;url=http%3A%2F%2Fwww.futura-sciences.com%2Ffr%2Fbiographie%2Ft%2Fastronomie-3%2Fd%2Fgalilee_220%2F&amp;ei.png"/>
          <p:cNvPicPr>
            <a:picLocks noChangeAspect="1"/>
          </p:cNvPicPr>
          <p:nvPr/>
        </p:nvPicPr>
        <p:blipFill>
          <a:blip r:embed="rId3">
            <a:extLst/>
          </a:blip>
          <a:stretch>
            <a:fillRect/>
          </a:stretch>
        </p:blipFill>
        <p:spPr>
          <a:xfrm>
            <a:off x="558800" y="3771900"/>
            <a:ext cx="3314700" cy="4195464"/>
          </a:xfrm>
          <a:prstGeom prst="rect">
            <a:avLst/>
          </a:prstGeom>
          <a:ln w="12700">
            <a:miter lim="400000"/>
          </a:ln>
        </p:spPr>
      </p:pic>
      <p:pic>
        <p:nvPicPr>
          <p:cNvPr id="310" name="GodfreyKneller-IsaacNewton-1689.png"/>
          <p:cNvPicPr>
            <a:picLocks noChangeAspect="1"/>
          </p:cNvPicPr>
          <p:nvPr/>
        </p:nvPicPr>
        <p:blipFill>
          <a:blip r:embed="rId4">
            <a:extLst/>
          </a:blip>
          <a:stretch>
            <a:fillRect/>
          </a:stretch>
        </p:blipFill>
        <p:spPr>
          <a:xfrm>
            <a:off x="9271954" y="3784600"/>
            <a:ext cx="3035301" cy="4168877"/>
          </a:xfrm>
          <a:prstGeom prst="rect">
            <a:avLst/>
          </a:prstGeom>
          <a:ln w="12700">
            <a:miter lim="400000"/>
          </a:ln>
        </p:spPr>
      </p:pic>
      <p:sp>
        <p:nvSpPr>
          <p:cNvPr id="311" name="Shape 311"/>
          <p:cNvSpPr/>
          <p:nvPr/>
        </p:nvSpPr>
        <p:spPr>
          <a:xfrm>
            <a:off x="562200" y="697389"/>
            <a:ext cx="13208001" cy="2723263"/>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defTabSz="584200">
              <a:defRPr sz="6700">
                <a:solidFill>
                  <a:srgbClr val="6F6A5A"/>
                </a:solidFill>
                <a:latin typeface="+mj-lt"/>
                <a:ea typeface="+mj-ea"/>
                <a:cs typeface="+mj-cs"/>
                <a:sym typeface="Copperplate"/>
              </a:defRPr>
            </a:pPr>
            <a:r>
              <a:t>à la source des Lumières: </a:t>
            </a:r>
          </a:p>
          <a:p>
            <a:pPr defTabSz="584200">
              <a:defRPr sz="7200">
                <a:solidFill>
                  <a:srgbClr val="6F6A5A"/>
                </a:solidFill>
                <a:latin typeface="+mj-lt"/>
                <a:ea typeface="+mj-ea"/>
                <a:cs typeface="+mj-cs"/>
                <a:sym typeface="Copperplate"/>
              </a:defRPr>
            </a:pPr>
            <a:r>
              <a:t>la science moderne</a:t>
            </a:r>
          </a:p>
          <a:p>
            <a:pPr defTabSz="584200">
              <a:defRPr sz="3000">
                <a:solidFill>
                  <a:srgbClr val="6F6A5A"/>
                </a:solidFill>
                <a:latin typeface="+mj-lt"/>
                <a:ea typeface="+mj-ea"/>
                <a:cs typeface="+mj-cs"/>
                <a:sym typeface="Copperplate"/>
              </a:defRPr>
            </a:pPr>
            <a:r>
              <a:t>- l’univers entier obéit à des lois naturelles</a:t>
            </a:r>
          </a:p>
          <a:p>
            <a:pPr defTabSz="584200">
              <a:defRPr sz="3000">
                <a:solidFill>
                  <a:srgbClr val="6F6A5A"/>
                </a:solidFill>
                <a:latin typeface="+mj-lt"/>
                <a:ea typeface="+mj-ea"/>
                <a:cs typeface="+mj-cs"/>
                <a:sym typeface="Copperplate"/>
              </a:defRPr>
            </a:pPr>
            <a:r>
              <a:t>- pensée rationnelle contre pensée magique </a:t>
            </a:r>
          </a:p>
        </p:txBody>
      </p:sp>
      <p:pic>
        <p:nvPicPr>
          <p:cNvPr id="312" name="Frans_Hals_-_Portret_van_René_Descartes.png"/>
          <p:cNvPicPr>
            <a:picLocks noChangeAspect="1"/>
          </p:cNvPicPr>
          <p:nvPr/>
        </p:nvPicPr>
        <p:blipFill>
          <a:blip r:embed="rId5">
            <a:extLst/>
          </a:blip>
          <a:stretch>
            <a:fillRect/>
          </a:stretch>
        </p:blipFill>
        <p:spPr>
          <a:xfrm>
            <a:off x="4864100" y="3784600"/>
            <a:ext cx="3403600" cy="4167674"/>
          </a:xfrm>
          <a:prstGeom prst="rect">
            <a:avLst/>
          </a:prstGeom>
          <a:ln w="12700">
            <a:miter lim="400000"/>
          </a:ln>
        </p:spPr>
      </p:pic>
      <p:sp>
        <p:nvSpPr>
          <p:cNvPr id="313" name="Shape 313"/>
          <p:cNvSpPr/>
          <p:nvPr/>
        </p:nvSpPr>
        <p:spPr>
          <a:xfrm>
            <a:off x="1293930" y="8121761"/>
            <a:ext cx="11137901" cy="1526033"/>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t>«Comme maîtres et possesseurs de la nature»</a:t>
            </a:r>
          </a:p>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t>«Je pense donc je suis»</a:t>
            </a:r>
          </a:p>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rPr sz="1800"/>
              <a:t>René descartes</a:t>
            </a:r>
            <a:r>
              <a:t>,</a:t>
            </a:r>
            <a:r>
              <a:rPr sz="2400"/>
              <a:t> </a:t>
            </a:r>
            <a:r>
              <a:rPr sz="1800"/>
              <a:t>discours de la méthode</a:t>
            </a:r>
          </a:p>
        </p:txBody>
      </p:sp>
    </p:spTree>
  </p:cSld>
  <p:clrMapOvr>
    <a:masterClrMapping/>
  </p:clrMapOvr>
  <p:transition xmlns:p14="http://schemas.microsoft.com/office/powerpoint/2010/mai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title"/>
          </p:nvPr>
        </p:nvSpPr>
        <p:spPr>
          <a:xfrm>
            <a:off x="292100" y="1424"/>
            <a:ext cx="11455400" cy="2438401"/>
          </a:xfrm>
          <a:prstGeom prst="rect">
            <a:avLst/>
          </a:prstGeom>
        </p:spPr>
        <p:txBody>
          <a:bodyPr/>
          <a:lstStyle>
            <a:lvl1pPr>
              <a:defRPr sz="5500"/>
            </a:lvl1pPr>
          </a:lstStyle>
          <a:p>
            <a:r>
              <a:t>L’esprit scientifique: l’empirisme</a:t>
            </a:r>
          </a:p>
        </p:txBody>
      </p:sp>
      <p:pic>
        <p:nvPicPr>
          <p:cNvPr id="318" name="Nollet2.png"/>
          <p:cNvPicPr>
            <a:picLocks noChangeAspect="1"/>
          </p:cNvPicPr>
          <p:nvPr/>
        </p:nvPicPr>
        <p:blipFill>
          <a:blip r:embed="rId3">
            <a:extLst/>
          </a:blip>
          <a:stretch>
            <a:fillRect/>
          </a:stretch>
        </p:blipFill>
        <p:spPr>
          <a:xfrm>
            <a:off x="751080" y="1977453"/>
            <a:ext cx="5549901" cy="4549100"/>
          </a:xfrm>
          <a:prstGeom prst="rect">
            <a:avLst/>
          </a:prstGeom>
          <a:ln w="12700">
            <a:miter lim="400000"/>
          </a:ln>
        </p:spPr>
      </p:pic>
      <p:sp>
        <p:nvSpPr>
          <p:cNvPr id="319" name="Shape 319"/>
          <p:cNvSpPr/>
          <p:nvPr/>
        </p:nvSpPr>
        <p:spPr>
          <a:xfrm>
            <a:off x="703455" y="6598539"/>
            <a:ext cx="5645151"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300"/>
            </a:pPr>
            <a:r>
              <a:t>Les modes de connaissance dérivent de l’expérience, de la logique et des mathématiques (affranchissement de la Révélation).</a:t>
            </a:r>
          </a:p>
          <a:p>
            <a:pPr>
              <a:defRPr sz="2300"/>
            </a:pPr>
            <a:endParaRPr/>
          </a:p>
          <a:p>
            <a:pPr>
              <a:defRPr sz="2300"/>
            </a:pPr>
            <a:r>
              <a:t>On peut induire par l’observation de faits mesurables des lois générales.</a:t>
            </a:r>
          </a:p>
          <a:p>
            <a:pPr>
              <a:defRPr sz="2300"/>
            </a:pPr>
            <a:endParaRPr/>
          </a:p>
        </p:txBody>
      </p:sp>
      <p:sp>
        <p:nvSpPr>
          <p:cNvPr id="320" name="Shape 320"/>
          <p:cNvSpPr/>
          <p:nvPr/>
        </p:nvSpPr>
        <p:spPr>
          <a:xfrm>
            <a:off x="8691465" y="6071802"/>
            <a:ext cx="5645151" cy="355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800"/>
            </a:pPr>
            <a:r>
              <a:t>Empiristes célèbres:</a:t>
            </a:r>
          </a:p>
          <a:p>
            <a:pPr>
              <a:defRPr sz="2800"/>
            </a:pPr>
            <a:endParaRPr/>
          </a:p>
          <a:p>
            <a:pPr marL="257735" indent="-257735">
              <a:buClr>
                <a:srgbClr val="A29A85"/>
              </a:buClr>
              <a:buSzPct val="100000"/>
              <a:buChar char="-"/>
              <a:defRPr sz="2800"/>
            </a:pPr>
            <a:r>
              <a:t>Francis Bacon</a:t>
            </a:r>
          </a:p>
          <a:p>
            <a:pPr marL="257735" indent="-257735">
              <a:buClr>
                <a:srgbClr val="A29A85"/>
              </a:buClr>
              <a:buSzPct val="100000"/>
              <a:buChar char="-"/>
              <a:defRPr sz="2800"/>
            </a:pPr>
            <a:r>
              <a:t>John Locke</a:t>
            </a:r>
          </a:p>
          <a:p>
            <a:pPr marL="257735" indent="-257735">
              <a:buClr>
                <a:srgbClr val="A29A85"/>
              </a:buClr>
              <a:buSzPct val="100000"/>
              <a:buChar char="-"/>
              <a:defRPr sz="2800"/>
            </a:pPr>
            <a:r>
              <a:t>George Berkeley</a:t>
            </a:r>
          </a:p>
          <a:p>
            <a:pPr marL="257735" indent="-257735">
              <a:buClr>
                <a:srgbClr val="A29A85"/>
              </a:buClr>
              <a:buSzPct val="100000"/>
              <a:buChar char="-"/>
              <a:defRPr sz="2800"/>
            </a:pPr>
            <a:r>
              <a:t>David Hume</a:t>
            </a:r>
          </a:p>
          <a:p>
            <a:pPr>
              <a:defRPr sz="2800"/>
            </a:pPr>
            <a:endParaRPr/>
          </a:p>
        </p:txBody>
      </p:sp>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a:xfrm>
            <a:off x="774700" y="0"/>
            <a:ext cx="11455400" cy="2438400"/>
          </a:xfrm>
          <a:prstGeom prst="rect">
            <a:avLst/>
          </a:prstGeom>
        </p:spPr>
        <p:txBody>
          <a:bodyPr/>
          <a:lstStyle/>
          <a:p>
            <a:r>
              <a:rPr dirty="0"/>
              <a:t>Ouverture géographique</a:t>
            </a:r>
          </a:p>
        </p:txBody>
      </p:sp>
      <p:pic>
        <p:nvPicPr>
          <p:cNvPr id="325" name="bougainville_taiti_gr16.png"/>
          <p:cNvPicPr>
            <a:picLocks noChangeAspect="1"/>
          </p:cNvPicPr>
          <p:nvPr/>
        </p:nvPicPr>
        <p:blipFill>
          <a:blip r:embed="rId3">
            <a:extLst/>
          </a:blip>
          <a:stretch>
            <a:fillRect/>
          </a:stretch>
        </p:blipFill>
        <p:spPr>
          <a:xfrm>
            <a:off x="468176" y="3813771"/>
            <a:ext cx="3014729" cy="4404375"/>
          </a:xfrm>
          <a:prstGeom prst="rect">
            <a:avLst/>
          </a:prstGeom>
          <a:ln w="12700">
            <a:miter lim="400000"/>
          </a:ln>
        </p:spPr>
      </p:pic>
      <p:pic>
        <p:nvPicPr>
          <p:cNvPr id="326" name="Captainjamescookportrait.png"/>
          <p:cNvPicPr>
            <a:picLocks noChangeAspect="1"/>
          </p:cNvPicPr>
          <p:nvPr/>
        </p:nvPicPr>
        <p:blipFill>
          <a:blip r:embed="rId4">
            <a:extLst/>
          </a:blip>
          <a:stretch>
            <a:fillRect/>
          </a:stretch>
        </p:blipFill>
        <p:spPr>
          <a:xfrm>
            <a:off x="8827568" y="2203509"/>
            <a:ext cx="3529383" cy="4404375"/>
          </a:xfrm>
          <a:prstGeom prst="rect">
            <a:avLst/>
          </a:prstGeom>
          <a:ln w="12700">
            <a:miter lim="400000"/>
          </a:ln>
        </p:spPr>
      </p:pic>
      <p:sp>
        <p:nvSpPr>
          <p:cNvPr id="327" name="Shape 327"/>
          <p:cNvSpPr/>
          <p:nvPr/>
        </p:nvSpPr>
        <p:spPr>
          <a:xfrm>
            <a:off x="398564" y="8182998"/>
            <a:ext cx="12207672" cy="12700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just">
              <a:defRPr sz="2500"/>
            </a:lvl1pPr>
          </a:lstStyle>
          <a:p>
            <a:r>
              <a:t>Louis-Antoine de bougainville arrive à Tahiti, la Nouvelle Guinée ou l’île Maurice. On se passionne pour son Voyage autour du monde (intérêt pour les « bons sauvages » et leur « état de nature » harmonieux aux moeurs non corrompus par la société).</a:t>
            </a:r>
          </a:p>
        </p:txBody>
      </p:sp>
      <p:sp>
        <p:nvSpPr>
          <p:cNvPr id="328" name="Shape 328"/>
          <p:cNvSpPr/>
          <p:nvPr/>
        </p:nvSpPr>
        <p:spPr>
          <a:xfrm>
            <a:off x="8300349" y="6556830"/>
            <a:ext cx="4113801" cy="9906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lvl1pPr algn="r">
              <a:defRPr sz="2800"/>
            </a:lvl1pPr>
          </a:lstStyle>
          <a:p>
            <a:r>
              <a:t>James cook: l’Australie, l’antarctique, Hawaï</a:t>
            </a:r>
          </a:p>
        </p:txBody>
      </p:sp>
      <p:sp>
        <p:nvSpPr>
          <p:cNvPr id="329" name="Shape 329"/>
          <p:cNvSpPr/>
          <p:nvPr/>
        </p:nvSpPr>
        <p:spPr>
          <a:xfrm>
            <a:off x="474770" y="1886871"/>
            <a:ext cx="8156994"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800"/>
            </a:pPr>
            <a:r>
              <a:t>AU XVIIIe siècle, les récits de voyage séduisent.</a:t>
            </a:r>
          </a:p>
          <a:p>
            <a:pPr>
              <a:defRPr sz="2800"/>
            </a:pPr>
            <a:endParaRPr/>
          </a:p>
          <a:p>
            <a:pPr>
              <a:defRPr sz="2800"/>
            </a:pPr>
            <a:r>
              <a:t>La découverte d’autres cultures, de l’altérité, permet de relativiser les moeurs occidentaux.</a:t>
            </a:r>
          </a:p>
        </p:txBody>
      </p:sp>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title"/>
          </p:nvPr>
        </p:nvSpPr>
        <p:spPr>
          <a:xfrm>
            <a:off x="774700" y="547140"/>
            <a:ext cx="11455400" cy="2438401"/>
          </a:xfrm>
          <a:prstGeom prst="rect">
            <a:avLst/>
          </a:prstGeom>
        </p:spPr>
        <p:txBody>
          <a:bodyPr/>
          <a:lstStyle/>
          <a:p>
            <a:r>
              <a:t>Ouverture géographique</a:t>
            </a:r>
          </a:p>
        </p:txBody>
      </p:sp>
      <p:sp>
        <p:nvSpPr>
          <p:cNvPr id="334" name="Shape 334"/>
          <p:cNvSpPr/>
          <p:nvPr/>
        </p:nvSpPr>
        <p:spPr>
          <a:xfrm>
            <a:off x="4845235" y="3189096"/>
            <a:ext cx="7344610" cy="396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200"/>
            </a:lvl1pPr>
          </a:lstStyle>
          <a:p>
            <a:r>
              <a:t>Montesquieu avec ses Persans, Voltaire avec son ingénu ou son Candide, Diderot avec son Haïtien participent d’une révolution sociologique: on observe l’autre qui nous observe: ce décentrement permet de nous mettre à distance de nous-mêmes, de sortir de l’ethnocentrisme.</a:t>
            </a:r>
          </a:p>
        </p:txBody>
      </p:sp>
      <p:pic>
        <p:nvPicPr>
          <p:cNvPr id="335" name="pasted-image.tiff"/>
          <p:cNvPicPr>
            <a:picLocks noChangeAspect="1"/>
          </p:cNvPicPr>
          <p:nvPr/>
        </p:nvPicPr>
        <p:blipFill>
          <a:blip r:embed="rId3">
            <a:extLst/>
          </a:blip>
          <a:stretch>
            <a:fillRect/>
          </a:stretch>
        </p:blipFill>
        <p:spPr>
          <a:xfrm>
            <a:off x="711200" y="2967427"/>
            <a:ext cx="3671447" cy="4405737"/>
          </a:xfrm>
          <a:prstGeom prst="rect">
            <a:avLst/>
          </a:prstGeom>
          <a:ln w="12700">
            <a:miter lim="400000"/>
          </a:ln>
        </p:spPr>
      </p:pic>
    </p:spTree>
  </p:cSld>
  <p:clrMapOvr>
    <a:masterClrMapping/>
  </p:clrMapOvr>
  <p:transition xmlns:p14="http://schemas.microsoft.com/office/powerpoint/2010/mai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p:cNvSpPr>
          <p:nvPr>
            <p:ph type="title"/>
          </p:nvPr>
        </p:nvSpPr>
        <p:spPr>
          <a:xfrm>
            <a:off x="774700" y="-101600"/>
            <a:ext cx="11455400" cy="2438400"/>
          </a:xfrm>
          <a:prstGeom prst="rect">
            <a:avLst/>
          </a:prstGeom>
        </p:spPr>
        <p:txBody>
          <a:bodyPr/>
          <a:lstStyle>
            <a:lvl1pPr>
              <a:defRPr sz="6500"/>
            </a:lvl1pPr>
          </a:lstStyle>
          <a:p>
            <a:r>
              <a:t>Le libéralisme économique</a:t>
            </a:r>
          </a:p>
        </p:txBody>
      </p:sp>
      <p:pic>
        <p:nvPicPr>
          <p:cNvPr id="340" name="AdamSmith.png"/>
          <p:cNvPicPr>
            <a:picLocks noChangeAspect="1"/>
          </p:cNvPicPr>
          <p:nvPr/>
        </p:nvPicPr>
        <p:blipFill>
          <a:blip r:embed="rId3">
            <a:extLst/>
          </a:blip>
          <a:stretch>
            <a:fillRect/>
          </a:stretch>
        </p:blipFill>
        <p:spPr>
          <a:xfrm>
            <a:off x="872066" y="1811866"/>
            <a:ext cx="4572001" cy="6823882"/>
          </a:xfrm>
          <a:prstGeom prst="rect">
            <a:avLst/>
          </a:prstGeom>
          <a:ln w="12700">
            <a:miter lim="400000"/>
          </a:ln>
        </p:spPr>
      </p:pic>
      <p:sp>
        <p:nvSpPr>
          <p:cNvPr id="341" name="Shape 341"/>
          <p:cNvSpPr/>
          <p:nvPr/>
        </p:nvSpPr>
        <p:spPr>
          <a:xfrm>
            <a:off x="2048277" y="8611622"/>
            <a:ext cx="2219580" cy="956667"/>
          </a:xfrm>
          <a:prstGeom prst="rect">
            <a:avLst/>
          </a:prstGeom>
          <a:ln w="12700">
            <a:miter lim="400000"/>
          </a:ln>
          <a:extLst>
            <a:ext uri="{C572A759-6A51-4108-AA02-DFA0A04FC94B}">
              <ma14:wrappingTextBoxFlag xmlns:ma14="http://schemas.microsoft.com/office/mac/drawingml/2011/main" val="1"/>
            </a:ext>
          </a:extLst>
        </p:spPr>
        <p:txBody>
          <a:bodyPr wrap="none" lIns="63500" tIns="63500" rIns="63500" bIns="63500" anchor="ctr">
            <a:spAutoFit/>
          </a:bodyPr>
          <a:lstStyle/>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t>Adam smith</a:t>
            </a:r>
          </a:p>
          <a:p>
            <a:pPr algn="ctr" defTabSz="584200">
              <a:defRPr sz="2400" cap="all">
                <a:solidFill>
                  <a:srgbClr val="5C89A5"/>
                </a:solidFill>
                <a:latin typeface="Helvetica Neue Bold Condensed"/>
                <a:ea typeface="Helvetica Neue Bold Condensed"/>
                <a:cs typeface="Helvetica Neue Bold Condensed"/>
                <a:sym typeface="Helvetica Neue Bold Condensed"/>
              </a:defRPr>
            </a:pPr>
            <a:r>
              <a:t>(1723-1790)</a:t>
            </a:r>
          </a:p>
        </p:txBody>
      </p:sp>
      <p:sp>
        <p:nvSpPr>
          <p:cNvPr id="342" name="Shape 342"/>
          <p:cNvSpPr/>
          <p:nvPr/>
        </p:nvSpPr>
        <p:spPr>
          <a:xfrm>
            <a:off x="6038369" y="2683967"/>
            <a:ext cx="6705601" cy="5350866"/>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defTabSz="584200">
              <a:defRPr sz="3000" cap="all">
                <a:solidFill>
                  <a:srgbClr val="5C89A5"/>
                </a:solidFill>
                <a:latin typeface="Helvetica Neue Bold Condensed"/>
                <a:ea typeface="Helvetica Neue Bold Condensed"/>
                <a:cs typeface="Helvetica Neue Bold Condensed"/>
                <a:sym typeface="Helvetica Neue Bold Condensed"/>
              </a:defRPr>
            </a:pPr>
            <a:r>
              <a:t>Idées:</a:t>
            </a:r>
          </a:p>
          <a:p>
            <a:pPr defTabSz="584200">
              <a:defRPr sz="3000" cap="all">
                <a:solidFill>
                  <a:srgbClr val="5C89A5"/>
                </a:solidFill>
                <a:latin typeface="Helvetica Neue Bold Condensed"/>
                <a:ea typeface="Helvetica Neue Bold Condensed"/>
                <a:cs typeface="Helvetica Neue Bold Condensed"/>
                <a:sym typeface="Helvetica Neue Bold Condensed"/>
              </a:defRPr>
            </a:pPr>
            <a:endParaRPr/>
          </a:p>
          <a:p>
            <a:pPr defTabSz="584200">
              <a:defRPr sz="3000" cap="all">
                <a:solidFill>
                  <a:srgbClr val="5C89A5"/>
                </a:solidFill>
                <a:latin typeface="Helvetica Neue Bold Condensed"/>
                <a:ea typeface="Helvetica Neue Bold Condensed"/>
                <a:cs typeface="Helvetica Neue Bold Condensed"/>
                <a:sym typeface="Helvetica Neue Bold Condensed"/>
              </a:defRPr>
            </a:pPr>
            <a:r>
              <a:t>- Restreindre le pouvoir de l’état</a:t>
            </a:r>
          </a:p>
          <a:p>
            <a:pPr defTabSz="584200">
              <a:defRPr sz="3000" cap="all">
                <a:solidFill>
                  <a:srgbClr val="5C89A5"/>
                </a:solidFill>
                <a:latin typeface="Helvetica Neue Bold Condensed"/>
                <a:ea typeface="Helvetica Neue Bold Condensed"/>
                <a:cs typeface="Helvetica Neue Bold Condensed"/>
                <a:sym typeface="Helvetica Neue Bold Condensed"/>
              </a:defRPr>
            </a:pPr>
            <a:r>
              <a:t>dans la gestion du marché: </a:t>
            </a:r>
          </a:p>
          <a:p>
            <a:pPr defTabSz="584200">
              <a:defRPr sz="3000" cap="all">
                <a:solidFill>
                  <a:srgbClr val="5C89A5"/>
                </a:solidFill>
                <a:latin typeface="Helvetica Neue Bold Condensed"/>
                <a:ea typeface="Helvetica Neue Bold Condensed"/>
                <a:cs typeface="Helvetica Neue Bold Condensed"/>
                <a:sym typeface="Helvetica Neue Bold Condensed"/>
              </a:defRPr>
            </a:pPr>
            <a:r>
              <a:rPr sz="2400"/>
              <a:t>liberté d’entreprendre, de choisir son métier</a:t>
            </a:r>
          </a:p>
          <a:p>
            <a:pPr defTabSz="584200">
              <a:defRPr sz="3000" cap="all">
                <a:solidFill>
                  <a:srgbClr val="5C89A5"/>
                </a:solidFill>
                <a:latin typeface="Helvetica Neue Bold Condensed"/>
                <a:ea typeface="Helvetica Neue Bold Condensed"/>
                <a:cs typeface="Helvetica Neue Bold Condensed"/>
                <a:sym typeface="Helvetica Neue Bold Condensed"/>
              </a:defRPr>
            </a:pPr>
            <a:endParaRPr sz="2400"/>
          </a:p>
          <a:p>
            <a:pPr defTabSz="584200">
              <a:defRPr sz="3000" cap="all">
                <a:solidFill>
                  <a:srgbClr val="5C89A5"/>
                </a:solidFill>
                <a:latin typeface="Helvetica Neue Bold Condensed"/>
                <a:ea typeface="Helvetica Neue Bold Condensed"/>
                <a:cs typeface="Helvetica Neue Bold Condensed"/>
                <a:sym typeface="Helvetica Neue Bold Condensed"/>
              </a:defRPr>
            </a:pPr>
            <a:r>
              <a:t>- La division du travail: </a:t>
            </a:r>
            <a:r>
              <a:rPr sz="2400"/>
              <a:t>spécialisation des tâches pour augmenter le rendement de la production</a:t>
            </a:r>
          </a:p>
          <a:p>
            <a:pPr defTabSz="584200">
              <a:defRPr sz="3000" cap="all">
                <a:solidFill>
                  <a:srgbClr val="5C89A5"/>
                </a:solidFill>
                <a:latin typeface="Helvetica Neue Bold Condensed"/>
                <a:ea typeface="Helvetica Neue Bold Condensed"/>
                <a:cs typeface="Helvetica Neue Bold Condensed"/>
                <a:sym typeface="Helvetica Neue Bold Condensed"/>
              </a:defRPr>
            </a:pPr>
            <a:endParaRPr sz="2400"/>
          </a:p>
          <a:p>
            <a:pPr defTabSz="584200">
              <a:defRPr sz="3000" cap="all">
                <a:solidFill>
                  <a:srgbClr val="5C89A5"/>
                </a:solidFill>
                <a:latin typeface="Helvetica Neue Bold Condensed"/>
                <a:ea typeface="Helvetica Neue Bold Condensed"/>
                <a:cs typeface="Helvetica Neue Bold Condensed"/>
                <a:sym typeface="Helvetica Neue Bold Condensed"/>
              </a:defRPr>
            </a:pPr>
            <a:r>
              <a:t>- la main invisible: </a:t>
            </a:r>
            <a:r>
              <a:rPr sz="2400"/>
              <a:t>les marchés s’autorégulent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342"/>
                                        </p:tgtEl>
                                        <p:attrNameLst>
                                          <p:attrName>style.visibility</p:attrName>
                                        </p:attrNameLst>
                                      </p:cBhvr>
                                      <p:to>
                                        <p:strVal val="visible"/>
                                      </p:to>
                                    </p:set>
                                    <p:animEffect transition="in" filter="wipe(left)">
                                      <p:cBhvr>
                                        <p:cTn id="7" dur="1000"/>
                                        <p:tgtEl>
                                          <p:spTgt spid="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p:cNvSpPr>
          <p:nvPr>
            <p:ph type="title"/>
          </p:nvPr>
        </p:nvSpPr>
        <p:spPr>
          <a:xfrm>
            <a:off x="-22908" y="-68367"/>
            <a:ext cx="11455401" cy="2438401"/>
          </a:xfrm>
          <a:prstGeom prst="rect">
            <a:avLst/>
          </a:prstGeom>
        </p:spPr>
        <p:txBody>
          <a:bodyPr/>
          <a:lstStyle/>
          <a:p>
            <a:r>
              <a:t>Une littérature de combat</a:t>
            </a:r>
          </a:p>
        </p:txBody>
      </p:sp>
      <p:sp>
        <p:nvSpPr>
          <p:cNvPr id="347" name="Shape 347"/>
          <p:cNvSpPr>
            <a:spLocks noGrp="1"/>
          </p:cNvSpPr>
          <p:nvPr>
            <p:ph type="body" sz="half" idx="1"/>
          </p:nvPr>
        </p:nvSpPr>
        <p:spPr>
          <a:xfrm>
            <a:off x="408892" y="1688149"/>
            <a:ext cx="11023601" cy="2438401"/>
          </a:xfrm>
          <a:prstGeom prst="rect">
            <a:avLst/>
          </a:prstGeom>
        </p:spPr>
        <p:txBody>
          <a:bodyPr/>
          <a:lstStyle/>
          <a:p>
            <a:pPr marL="0" indent="0">
              <a:buSzTx/>
              <a:buNone/>
              <a:defRPr sz="3000"/>
            </a:pPr>
            <a:r>
              <a:rPr dirty="0"/>
              <a:t>Une nouvelle figure émerge: le philosophe, qui préfigure l’intellectuel engagé. </a:t>
            </a:r>
          </a:p>
          <a:p>
            <a:pPr marL="0" indent="0">
              <a:buSzTx/>
              <a:buNone/>
              <a:defRPr sz="3000"/>
            </a:pPr>
            <a:r>
              <a:rPr dirty="0"/>
              <a:t>Ici, Voltaire prêt à défendre les intérêts d’une famille.</a:t>
            </a:r>
          </a:p>
        </p:txBody>
      </p:sp>
      <p:pic>
        <p:nvPicPr>
          <p:cNvPr id="348" name="calas_family_voltaire_ferney_hi.png"/>
          <p:cNvPicPr>
            <a:picLocks noChangeAspect="1"/>
          </p:cNvPicPr>
          <p:nvPr/>
        </p:nvPicPr>
        <p:blipFill>
          <a:blip r:embed="rId3">
            <a:extLst/>
          </a:blip>
          <a:stretch>
            <a:fillRect/>
          </a:stretch>
        </p:blipFill>
        <p:spPr>
          <a:xfrm>
            <a:off x="377266" y="4204283"/>
            <a:ext cx="5116702" cy="4252549"/>
          </a:xfrm>
          <a:prstGeom prst="rect">
            <a:avLst/>
          </a:prstGeom>
          <a:ln w="12700">
            <a:miter lim="400000"/>
          </a:ln>
        </p:spPr>
      </p:pic>
      <p:sp>
        <p:nvSpPr>
          <p:cNvPr id="349" name="Shape 349"/>
          <p:cNvSpPr/>
          <p:nvPr/>
        </p:nvSpPr>
        <p:spPr>
          <a:xfrm>
            <a:off x="5784556" y="4126550"/>
            <a:ext cx="6877924" cy="525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400"/>
            </a:pPr>
            <a:r>
              <a:t>On écrit des traités, des essais, des pamphlets, une littérature d’idées et de type argumentatif.</a:t>
            </a:r>
          </a:p>
          <a:p>
            <a:pPr algn="just">
              <a:defRPr sz="2400"/>
            </a:pPr>
            <a:endParaRPr/>
          </a:p>
          <a:p>
            <a:pPr algn="just">
              <a:defRPr sz="2400"/>
            </a:pPr>
            <a:r>
              <a:t>Voltaire écrit des contes philosophiques, récits plein d’aventures dans lesquels le héros découvre les injustices et la cruauté des hommes, délivrant des leçons de sagesse.</a:t>
            </a:r>
          </a:p>
          <a:p>
            <a:pPr algn="just">
              <a:defRPr sz="2400"/>
            </a:pPr>
            <a:endParaRPr/>
          </a:p>
          <a:p>
            <a:pPr algn="just">
              <a:defRPr sz="2400"/>
            </a:pPr>
            <a:r>
              <a:t>Même le théâtre s’engage dans la dénonciation et la satire, comme dans </a:t>
            </a:r>
            <a:r>
              <a:rPr i="1"/>
              <a:t>Le barbier de Séville</a:t>
            </a:r>
            <a:r>
              <a:t> (1775) ou </a:t>
            </a:r>
            <a:r>
              <a:rPr i="1"/>
              <a:t>Le Mariage de Figaro</a:t>
            </a:r>
            <a:r>
              <a:t> (1784), pièces dans lesquelles Beaumarchais tourne en ridicule les comportements de la noblesse et dénonce les inégalités sociales.</a:t>
            </a:r>
          </a:p>
        </p:txBody>
      </p:sp>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p:cNvSpPr>
          <p:nvPr>
            <p:ph type="title"/>
          </p:nvPr>
        </p:nvSpPr>
        <p:spPr>
          <a:xfrm>
            <a:off x="-267394" y="318212"/>
            <a:ext cx="13272194" cy="1854201"/>
          </a:xfrm>
          <a:prstGeom prst="rect">
            <a:avLst/>
          </a:prstGeom>
        </p:spPr>
        <p:txBody>
          <a:bodyPr/>
          <a:lstStyle>
            <a:lvl1pPr>
              <a:defRPr sz="6000"/>
            </a:lvl1pPr>
          </a:lstStyle>
          <a:p>
            <a:r>
              <a:rPr sz="5000" dirty="0"/>
              <a:t>Evénements historiques importants</a:t>
            </a:r>
          </a:p>
        </p:txBody>
      </p:sp>
      <p:sp>
        <p:nvSpPr>
          <p:cNvPr id="145" name="Shape 145"/>
          <p:cNvSpPr/>
          <p:nvPr/>
        </p:nvSpPr>
        <p:spPr>
          <a:xfrm>
            <a:off x="449081" y="2068642"/>
            <a:ext cx="11946743"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6176" indent="-336176" algn="just">
              <a:spcBef>
                <a:spcPts val="600"/>
              </a:spcBef>
              <a:buClr>
                <a:srgbClr val="A29A85"/>
              </a:buClr>
              <a:buSzPct val="100000"/>
              <a:buChar char="-"/>
              <a:defRPr sz="3000"/>
            </a:pPr>
            <a:r>
              <a:rPr dirty="0"/>
              <a:t>Début du siècle: </a:t>
            </a:r>
            <a:r>
              <a:rPr b="1" dirty="0"/>
              <a:t>mort de Louis XIV en 1715</a:t>
            </a:r>
          </a:p>
          <a:p>
            <a:pPr marL="1195294" lvl="1" indent="-560294" algn="just">
              <a:spcBef>
                <a:spcPts val="600"/>
              </a:spcBef>
              <a:buSzPct val="50000"/>
              <a:buBlip>
                <a:blip r:embed="rId3"/>
              </a:buBlip>
              <a:defRPr sz="3000"/>
            </a:pPr>
            <a:r>
              <a:rPr dirty="0"/>
              <a:t>Louis XV n’a que 5 ans.</a:t>
            </a:r>
          </a:p>
        </p:txBody>
      </p:sp>
      <p:sp>
        <p:nvSpPr>
          <p:cNvPr id="146" name="Shape 146"/>
          <p:cNvSpPr/>
          <p:nvPr/>
        </p:nvSpPr>
        <p:spPr>
          <a:xfrm>
            <a:off x="480934" y="3141896"/>
            <a:ext cx="12042932"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6176" indent="-336176" algn="just">
              <a:spcBef>
                <a:spcPts val="600"/>
              </a:spcBef>
              <a:buClr>
                <a:srgbClr val="A29A85"/>
              </a:buClr>
              <a:buSzPct val="100000"/>
              <a:buChar char="-"/>
              <a:defRPr sz="3000"/>
            </a:pPr>
            <a:r>
              <a:rPr b="1"/>
              <a:t>Régence</a:t>
            </a:r>
            <a:r>
              <a:t> de Philippe d’Orléans (de 1715 à 1723), qui relance l’économie et crée de nouvelles alliances avec l’Angleterre et les Pays-Bas. Climat plus propice à l’émergence d’idées nouvelles. Promotion d’une culture du raffinement et du plaisir.</a:t>
            </a:r>
          </a:p>
        </p:txBody>
      </p:sp>
      <p:sp>
        <p:nvSpPr>
          <p:cNvPr id="147" name="Shape 147"/>
          <p:cNvSpPr/>
          <p:nvPr/>
        </p:nvSpPr>
        <p:spPr>
          <a:xfrm>
            <a:off x="348469" y="5346700"/>
            <a:ext cx="12307862"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6176" indent="-336176" algn="just">
              <a:spcBef>
                <a:spcPts val="600"/>
              </a:spcBef>
              <a:buClr>
                <a:srgbClr val="A29A85"/>
              </a:buClr>
              <a:buSzPct val="100000"/>
              <a:buChar char="-"/>
              <a:defRPr sz="3000"/>
            </a:pPr>
            <a:r>
              <a:t>1723: </a:t>
            </a:r>
            <a:r>
              <a:rPr b="1"/>
              <a:t>Louis XV</a:t>
            </a:r>
            <a:r>
              <a:t> dit le « bien-aimé », sacré roi à 13 ans (règne difficile)</a:t>
            </a:r>
          </a:p>
        </p:txBody>
      </p:sp>
      <p:sp>
        <p:nvSpPr>
          <p:cNvPr id="148" name="Shape 148"/>
          <p:cNvSpPr/>
          <p:nvPr/>
        </p:nvSpPr>
        <p:spPr>
          <a:xfrm>
            <a:off x="400986" y="6229662"/>
            <a:ext cx="12042932" cy="299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6176" indent="-336176" algn="just">
              <a:spcBef>
                <a:spcPts val="600"/>
              </a:spcBef>
              <a:buClr>
                <a:srgbClr val="A29A85"/>
              </a:buClr>
              <a:buSzPct val="100000"/>
              <a:buChar char="-"/>
              <a:defRPr sz="3000"/>
            </a:pPr>
            <a:r>
              <a:t>1774: </a:t>
            </a:r>
            <a:r>
              <a:rPr b="1"/>
              <a:t>Louis XVI</a:t>
            </a:r>
            <a:r>
              <a:t> lui succède:</a:t>
            </a:r>
          </a:p>
          <a:p>
            <a:pPr marL="1195294" lvl="1" indent="-560294" algn="just">
              <a:spcBef>
                <a:spcPts val="600"/>
              </a:spcBef>
              <a:buSzPct val="50000"/>
              <a:buBlip>
                <a:blip r:embed="rId3"/>
              </a:buBlip>
              <a:defRPr sz="3000"/>
            </a:pPr>
            <a:r>
              <a:t>crises financières, tentatives des les endiguer avec la nomination de ministres réformateurs comme Necker ou Turgot.</a:t>
            </a:r>
          </a:p>
          <a:p>
            <a:pPr marL="1195294" lvl="1" indent="-560294" algn="just">
              <a:spcBef>
                <a:spcPts val="600"/>
              </a:spcBef>
              <a:buSzPct val="50000"/>
              <a:buBlip>
                <a:blip r:embed="rId3"/>
              </a:buBlip>
              <a:defRPr sz="3000"/>
            </a:pPr>
            <a:r>
              <a:t>de mauvaises récoltes engendrent une grave crise économique alors que l’aristocratie s’oppose à toute réforme.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P spid="147" grpId="2" animBg="1" advAuto="0"/>
      <p:bldP spid="148"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p:cNvSpPr>
          <p:nvPr>
            <p:ph type="title"/>
          </p:nvPr>
        </p:nvSpPr>
        <p:spPr>
          <a:xfrm>
            <a:off x="945378" y="-184150"/>
            <a:ext cx="11455401" cy="3314700"/>
          </a:xfrm>
          <a:prstGeom prst="rect">
            <a:avLst/>
          </a:prstGeom>
        </p:spPr>
        <p:txBody>
          <a:bodyPr/>
          <a:lstStyle/>
          <a:p>
            <a:pPr>
              <a:defRPr sz="6800"/>
            </a:pPr>
            <a:r>
              <a:t>L’</a:t>
            </a:r>
            <a:r>
              <a:rPr i="1"/>
              <a:t>Encyclopédie </a:t>
            </a:r>
            <a:r>
              <a:t>de Diderot et d’Alembert: 1750-1772</a:t>
            </a:r>
          </a:p>
        </p:txBody>
      </p:sp>
      <p:sp>
        <p:nvSpPr>
          <p:cNvPr id="354" name="Shape 354"/>
          <p:cNvSpPr>
            <a:spLocks noGrp="1"/>
          </p:cNvSpPr>
          <p:nvPr>
            <p:ph type="body" idx="1"/>
          </p:nvPr>
        </p:nvSpPr>
        <p:spPr>
          <a:xfrm>
            <a:off x="945378" y="1983692"/>
            <a:ext cx="11455401" cy="7958302"/>
          </a:xfrm>
          <a:prstGeom prst="rect">
            <a:avLst/>
          </a:prstGeom>
        </p:spPr>
        <p:txBody>
          <a:bodyPr/>
          <a:lstStyle/>
          <a:p>
            <a:pPr marL="1270000">
              <a:buBlip>
                <a:blip r:embed="rId2"/>
              </a:buBlip>
            </a:pPr>
            <a:r>
              <a:t>Le projet le plus ambitieux de toute l’histoire de l’édition</a:t>
            </a:r>
          </a:p>
          <a:p>
            <a:pPr marL="1270000">
              <a:buBlip>
                <a:blip r:embed="rId2"/>
              </a:buBlip>
            </a:pPr>
            <a:r>
              <a:t>La première encyclopédie française</a:t>
            </a:r>
          </a:p>
          <a:p>
            <a:pPr marL="1270000">
              <a:buBlip>
                <a:blip r:embed="rId2"/>
              </a:buBlip>
            </a:pPr>
            <a:r>
              <a:t>Projet de synthèse et de hiérarchisation de toutes les connaissances (dictionnaire « raisonné »)</a:t>
            </a:r>
          </a:p>
          <a:p>
            <a:pPr marL="1270000">
              <a:buBlip>
                <a:blip r:embed="rId2"/>
              </a:buBlip>
            </a:pPr>
            <a:r>
              <a:t>17 volumes de textes, 11 volumes d’illustrations</a:t>
            </a:r>
          </a:p>
          <a:p>
            <a:pPr marL="1270000">
              <a:buBlip>
                <a:blip r:embed="rId2"/>
              </a:buBlip>
            </a:pPr>
            <a:r>
              <a:t>150 collaborateurs, 4000 souscripteurs dès le départ</a:t>
            </a:r>
          </a:p>
          <a:p>
            <a:pPr marL="1270000">
              <a:buBlip>
                <a:blip r:embed="rId2"/>
              </a:buBlip>
            </a:pPr>
            <a:r>
              <a:t>Requiert la participation de 10’000 personnes</a:t>
            </a:r>
          </a:p>
        </p:txBody>
      </p:sp>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2614.tiff"/>
          <p:cNvPicPr>
            <a:picLocks noChangeAspect="1"/>
          </p:cNvPicPr>
          <p:nvPr/>
        </p:nvPicPr>
        <p:blipFill>
          <a:blip r:embed="rId2">
            <a:extLst/>
          </a:blip>
          <a:stretch>
            <a:fillRect/>
          </a:stretch>
        </p:blipFill>
        <p:spPr>
          <a:xfrm>
            <a:off x="-483431" y="371996"/>
            <a:ext cx="13971662" cy="9035008"/>
          </a:xfrm>
          <a:prstGeom prst="rect">
            <a:avLst/>
          </a:prstGeom>
          <a:ln w="12700">
            <a:miter lim="400000"/>
          </a:ln>
        </p:spPr>
      </p:pic>
    </p:spTree>
  </p:cSld>
  <p:clrMapOvr>
    <a:masterClrMapping/>
  </p:clrMapOvr>
  <p:transition xmlns:p14="http://schemas.microsoft.com/office/powerpoint/2010/mai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ENC_SYSTEME_FIGURE.png"/>
          <p:cNvPicPr>
            <a:picLocks noChangeAspect="1"/>
          </p:cNvPicPr>
          <p:nvPr/>
        </p:nvPicPr>
        <p:blipFill>
          <a:blip r:embed="rId3">
            <a:extLst/>
          </a:blip>
          <a:stretch>
            <a:fillRect/>
          </a:stretch>
        </p:blipFill>
        <p:spPr>
          <a:xfrm>
            <a:off x="-24688" y="-64691"/>
            <a:ext cx="7721601" cy="9908382"/>
          </a:xfrm>
          <a:prstGeom prst="rect">
            <a:avLst/>
          </a:prstGeom>
          <a:ln w="12700">
            <a:miter lim="400000"/>
          </a:ln>
        </p:spPr>
      </p:pic>
      <p:sp>
        <p:nvSpPr>
          <p:cNvPr id="359" name="Shape 359"/>
          <p:cNvSpPr/>
          <p:nvPr/>
        </p:nvSpPr>
        <p:spPr>
          <a:xfrm>
            <a:off x="7926702" y="2393949"/>
            <a:ext cx="4784664" cy="499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pPr>
            <a:r>
              <a:t>On cherche à cartographier les connaissances, on relie les matières dans un grand tout qui fait sens.</a:t>
            </a:r>
          </a:p>
          <a:p>
            <a:pPr>
              <a:defRPr sz="2900"/>
            </a:pPr>
            <a:endParaRPr/>
          </a:p>
          <a:p>
            <a:pPr>
              <a:defRPr sz="2900"/>
            </a:pPr>
            <a:r>
              <a:t>On cherche à faire la somme de tous les savoirs.</a:t>
            </a:r>
          </a:p>
          <a:p>
            <a:pPr>
              <a:defRPr sz="2900"/>
            </a:pPr>
            <a:endParaRPr/>
          </a:p>
          <a:p>
            <a:pPr>
              <a:defRPr sz="2900"/>
            </a:pPr>
            <a:r>
              <a:t>Cet esprit de système est régi par « l’entendement », la faculté de comprendre. </a:t>
            </a:r>
          </a:p>
        </p:txBody>
      </p:sp>
    </p:spTree>
  </p:cSld>
  <p:clrMapOvr>
    <a:masterClrMapping/>
  </p:clrMapOvr>
  <p:transition xmlns:p14="http://schemas.microsoft.com/office/powerpoint/2010/mai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Shape 363"/>
          <p:cNvSpPr>
            <a:spLocks noGrp="1"/>
          </p:cNvSpPr>
          <p:nvPr>
            <p:ph type="title"/>
          </p:nvPr>
        </p:nvSpPr>
        <p:spPr>
          <a:prstGeom prst="rect">
            <a:avLst/>
          </a:prstGeom>
        </p:spPr>
        <p:txBody>
          <a:bodyPr/>
          <a:lstStyle/>
          <a:p>
            <a:endParaRPr/>
          </a:p>
        </p:txBody>
      </p:sp>
      <p:sp>
        <p:nvSpPr>
          <p:cNvPr id="364" name="Shape 364"/>
          <p:cNvSpPr>
            <a:spLocks noGrp="1"/>
          </p:cNvSpPr>
          <p:nvPr>
            <p:ph type="body" idx="1"/>
          </p:nvPr>
        </p:nvSpPr>
        <p:spPr>
          <a:prstGeom prst="rect">
            <a:avLst/>
          </a:prstGeom>
        </p:spPr>
        <p:txBody>
          <a:bodyPr/>
          <a:lstStyle/>
          <a:p>
            <a:pPr marL="1270000">
              <a:buBlip>
                <a:blip r:embed="rId2"/>
              </a:buBlip>
            </a:pPr>
            <a:endParaRPr/>
          </a:p>
        </p:txBody>
      </p:sp>
      <p:pic>
        <p:nvPicPr>
          <p:cNvPr id="365" name="ENC_SYSTEME_FIGURE.png"/>
          <p:cNvPicPr>
            <a:picLocks noChangeAspect="1"/>
          </p:cNvPicPr>
          <p:nvPr/>
        </p:nvPicPr>
        <p:blipFill>
          <a:blip r:embed="rId3">
            <a:extLst/>
          </a:blip>
          <a:stretch>
            <a:fillRect/>
          </a:stretch>
        </p:blipFill>
        <p:spPr>
          <a:xfrm>
            <a:off x="-2057400" y="-7353300"/>
            <a:ext cx="16300537" cy="20916900"/>
          </a:xfrm>
          <a:prstGeom prst="rect">
            <a:avLst/>
          </a:prstGeom>
          <a:ln w="12700">
            <a:miter lim="400000"/>
          </a:ln>
        </p:spPr>
      </p:pic>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p:cNvSpPr>
          <p:nvPr>
            <p:ph type="title"/>
          </p:nvPr>
        </p:nvSpPr>
        <p:spPr>
          <a:prstGeom prst="rect">
            <a:avLst/>
          </a:prstGeom>
        </p:spPr>
        <p:txBody>
          <a:bodyPr/>
          <a:lstStyle/>
          <a:p>
            <a:endParaRPr/>
          </a:p>
        </p:txBody>
      </p:sp>
      <p:sp>
        <p:nvSpPr>
          <p:cNvPr id="368" name="Shape 368"/>
          <p:cNvSpPr>
            <a:spLocks noGrp="1"/>
          </p:cNvSpPr>
          <p:nvPr>
            <p:ph type="body" idx="1"/>
          </p:nvPr>
        </p:nvSpPr>
        <p:spPr>
          <a:prstGeom prst="rect">
            <a:avLst/>
          </a:prstGeom>
        </p:spPr>
        <p:txBody>
          <a:bodyPr/>
          <a:lstStyle/>
          <a:p>
            <a:pPr marL="1270000">
              <a:buBlip>
                <a:blip r:embed="rId3"/>
              </a:buBlip>
            </a:pPr>
            <a:endParaRPr/>
          </a:p>
        </p:txBody>
      </p:sp>
      <p:pic>
        <p:nvPicPr>
          <p:cNvPr id="369" name="Encyclopedie_1pageA.png"/>
          <p:cNvPicPr>
            <a:picLocks noChangeAspect="1"/>
          </p:cNvPicPr>
          <p:nvPr/>
        </p:nvPicPr>
        <p:blipFill>
          <a:blip r:embed="rId4">
            <a:extLst/>
          </a:blip>
          <a:stretch>
            <a:fillRect/>
          </a:stretch>
        </p:blipFill>
        <p:spPr>
          <a:xfrm>
            <a:off x="0" y="-4927600"/>
            <a:ext cx="13004800" cy="21120100"/>
          </a:xfrm>
          <a:prstGeom prst="rect">
            <a:avLst/>
          </a:prstGeom>
          <a:ln w="12700">
            <a:miter lim="400000"/>
          </a:ln>
        </p:spPr>
      </p:pic>
    </p:spTree>
  </p:cSld>
  <p:clrMapOvr>
    <a:masterClrMapping/>
  </p:clrMapOvr>
  <p:transition xmlns:p14="http://schemas.microsoft.com/office/powerpoint/2010/mai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pasted-image.png"/>
          <p:cNvPicPr>
            <a:picLocks noChangeAspect="1"/>
          </p:cNvPicPr>
          <p:nvPr/>
        </p:nvPicPr>
        <p:blipFill>
          <a:blip r:embed="rId3">
            <a:extLst/>
          </a:blip>
          <a:stretch>
            <a:fillRect/>
          </a:stretch>
        </p:blipFill>
        <p:spPr>
          <a:xfrm>
            <a:off x="19780" y="-1"/>
            <a:ext cx="6366581" cy="9753601"/>
          </a:xfrm>
          <a:prstGeom prst="rect">
            <a:avLst/>
          </a:prstGeom>
          <a:ln w="12700">
            <a:miter lim="400000"/>
          </a:ln>
        </p:spPr>
      </p:pic>
      <p:sp>
        <p:nvSpPr>
          <p:cNvPr id="374" name="Shape 374"/>
          <p:cNvSpPr/>
          <p:nvPr/>
        </p:nvSpPr>
        <p:spPr>
          <a:xfrm>
            <a:off x="6627741" y="8932491"/>
            <a:ext cx="578186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300"/>
            </a:pPr>
            <a:r>
              <a:t>Une planche d’anatomie de </a:t>
            </a:r>
            <a:r>
              <a:rPr i="1"/>
              <a:t>L’Encyclopédie</a:t>
            </a:r>
            <a:r>
              <a:t> </a:t>
            </a:r>
          </a:p>
        </p:txBody>
      </p:sp>
      <p:sp>
        <p:nvSpPr>
          <p:cNvPr id="375" name="Shape 375"/>
          <p:cNvSpPr/>
          <p:nvPr/>
        </p:nvSpPr>
        <p:spPr>
          <a:xfrm>
            <a:off x="6627741" y="487551"/>
            <a:ext cx="5781869"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500"/>
            </a:pPr>
            <a:r>
              <a:t>Le profil du collaborateur de l’Encyclopédie: </a:t>
            </a:r>
          </a:p>
          <a:p>
            <a:pPr algn="just">
              <a:defRPr sz="2500"/>
            </a:pPr>
            <a:r>
              <a:t>il appartient à la classe émergente du 18e, la bourgeoisie. </a:t>
            </a:r>
          </a:p>
          <a:p>
            <a:pPr algn="just">
              <a:defRPr sz="2500"/>
            </a:pPr>
            <a:endParaRPr/>
          </a:p>
          <a:p>
            <a:pPr algn="just">
              <a:defRPr sz="2500"/>
            </a:pPr>
            <a:r>
              <a:t>Diderot et d’Alembert sont bourgeois, leurs éditeurs aussi, comme la majorité de leur lectorat.</a:t>
            </a:r>
          </a:p>
          <a:p>
            <a:pPr algn="just">
              <a:defRPr sz="2500"/>
            </a:pPr>
            <a:endParaRPr/>
          </a:p>
          <a:p>
            <a:pPr algn="just">
              <a:defRPr sz="2500"/>
            </a:pPr>
            <a:r>
              <a:t>Pas étonnant donc que l’on retrouve une dimension pratique et concrète à ce projet (dictionnaire « des arts et des métiers », également), à travers les planches.</a:t>
            </a:r>
          </a:p>
          <a:p>
            <a:pPr algn="just">
              <a:defRPr sz="2500"/>
            </a:pPr>
            <a:endParaRPr/>
          </a:p>
          <a:p>
            <a:pPr algn="just">
              <a:defRPr sz="2500"/>
            </a:pPr>
            <a:r>
              <a:t>L’esprit bourgeois est reproché aux encyclopédistes: travail, richesse et industrie par opposition aux valeurs de la noblesse: honneur et faits d’armes, refus du travail et des métiers comme l’agriculture ou l’artisanat.</a:t>
            </a:r>
          </a:p>
        </p:txBody>
      </p:sp>
    </p:spTree>
  </p:cSld>
  <p:clrMapOvr>
    <a:masterClrMapping/>
  </p:clrMapOvr>
  <p:transition xmlns:p14="http://schemas.microsoft.com/office/powerpoint/2010/mai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 name="pasted-image.tiff"/>
          <p:cNvPicPr>
            <a:picLocks noChangeAspect="1"/>
          </p:cNvPicPr>
          <p:nvPr/>
        </p:nvPicPr>
        <p:blipFill>
          <a:blip r:embed="rId2">
            <a:extLst/>
          </a:blip>
          <a:stretch>
            <a:fillRect/>
          </a:stretch>
        </p:blipFill>
        <p:spPr>
          <a:xfrm>
            <a:off x="1219563" y="-31187"/>
            <a:ext cx="10565674" cy="8825003"/>
          </a:xfrm>
          <a:prstGeom prst="rect">
            <a:avLst/>
          </a:prstGeom>
          <a:ln w="12700">
            <a:miter lim="400000"/>
          </a:ln>
        </p:spPr>
      </p:pic>
      <p:sp>
        <p:nvSpPr>
          <p:cNvPr id="380" name="Shape 380"/>
          <p:cNvSpPr/>
          <p:nvPr/>
        </p:nvSpPr>
        <p:spPr>
          <a:xfrm>
            <a:off x="223638" y="8945596"/>
            <a:ext cx="1255752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dirty="0"/>
              <a:t>Illustration de l’Encyclopédie pour laquelle </a:t>
            </a:r>
            <a:r>
              <a:rPr dirty="0"/>
              <a:t>Duhamel du Monceau</a:t>
            </a:r>
            <a:r>
              <a:rPr dirty="0"/>
              <a:t> a écrit l'article « Corderie »</a:t>
            </a:r>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p:cNvSpPr>
          <p:nvPr>
            <p:ph type="title"/>
          </p:nvPr>
        </p:nvSpPr>
        <p:spPr>
          <a:xfrm>
            <a:off x="323911" y="55692"/>
            <a:ext cx="11970271" cy="2146509"/>
          </a:xfrm>
          <a:prstGeom prst="rect">
            <a:avLst/>
          </a:prstGeom>
        </p:spPr>
        <p:txBody>
          <a:bodyPr/>
          <a:lstStyle/>
          <a:p>
            <a:pPr>
              <a:defRPr sz="5000"/>
            </a:pPr>
            <a:r>
              <a:t>L’</a:t>
            </a:r>
            <a:r>
              <a:rPr i="1"/>
              <a:t>Encyclopédie </a:t>
            </a:r>
            <a:r>
              <a:t>de Diderot et d’Alembert</a:t>
            </a:r>
          </a:p>
        </p:txBody>
      </p:sp>
      <p:sp>
        <p:nvSpPr>
          <p:cNvPr id="383" name="Shape 383"/>
          <p:cNvSpPr/>
          <p:nvPr/>
        </p:nvSpPr>
        <p:spPr>
          <a:xfrm>
            <a:off x="665049" y="1942892"/>
            <a:ext cx="11674702" cy="792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300">
                <a:solidFill>
                  <a:srgbClr val="252525"/>
                </a:solidFill>
              </a:defRPr>
            </a:pPr>
            <a:r>
              <a:t>L’encyclopédie est le </a:t>
            </a:r>
            <a:r>
              <a:rPr b="1"/>
              <a:t>symbole des Lumières</a:t>
            </a:r>
            <a:r>
              <a:t> en ce qu’elle est une arme de combat idéologique. </a:t>
            </a:r>
          </a:p>
          <a:p>
            <a:pPr algn="just">
              <a:defRPr sz="3300">
                <a:solidFill>
                  <a:srgbClr val="252525"/>
                </a:solidFill>
              </a:defRPr>
            </a:pPr>
            <a:endParaRPr/>
          </a:p>
          <a:p>
            <a:pPr algn="just">
              <a:defRPr sz="3300">
                <a:solidFill>
                  <a:srgbClr val="252525"/>
                </a:solidFill>
              </a:defRPr>
            </a:pPr>
            <a:r>
              <a:t>Les articles ne sont pas uniquement descriptifs, ils sont souvent polémiques: ils mettent en évidence les erreurs, les superstitions, les aveuglements entretenus par le pouvoir politique et religieux et militent pour un esprit critique.</a:t>
            </a:r>
          </a:p>
          <a:p>
            <a:pPr algn="just">
              <a:defRPr sz="3300">
                <a:solidFill>
                  <a:srgbClr val="252525"/>
                </a:solidFill>
              </a:defRPr>
            </a:pPr>
            <a:endParaRPr/>
          </a:p>
          <a:p>
            <a:pPr algn="just">
              <a:defRPr sz="3300">
                <a:solidFill>
                  <a:srgbClr val="252525"/>
                </a:solidFill>
              </a:defRPr>
            </a:pPr>
            <a:r>
              <a:t>L’ouvrage sera attaqué par les dévots. On interdira sa publication plusieurs fois.</a:t>
            </a:r>
          </a:p>
          <a:p>
            <a:pPr algn="just">
              <a:defRPr sz="3300">
                <a:solidFill>
                  <a:srgbClr val="252525"/>
                </a:solidFill>
              </a:defRPr>
            </a:pPr>
            <a:endParaRPr/>
          </a:p>
          <a:p>
            <a:pPr algn="just">
              <a:defRPr sz="3300">
                <a:solidFill>
                  <a:srgbClr val="252525"/>
                </a:solidFill>
              </a:defRPr>
            </a:pPr>
            <a:r>
              <a:t>Diderot consacrera 24 ans de sa vie dans ce projet prométhéen.</a:t>
            </a:r>
          </a:p>
          <a:p>
            <a:pPr algn="just">
              <a:defRPr sz="2700">
                <a:solidFill>
                  <a:srgbClr val="252525"/>
                </a:solidFill>
              </a:defRPr>
            </a:pPr>
            <a:endParaRPr/>
          </a:p>
          <a:p>
            <a:pPr algn="just">
              <a:defRPr sz="2700">
                <a:solidFill>
                  <a:srgbClr val="252525"/>
                </a:solidFill>
              </a:defRPr>
            </a:pPr>
            <a:endParaRPr/>
          </a:p>
        </p:txBody>
      </p:sp>
    </p:spTree>
  </p:cSld>
  <p:clrMapOvr>
    <a:masterClrMapping/>
  </p:clrMapOvr>
  <p:transition xmlns:p14="http://schemas.microsoft.com/office/powerpoint/2010/mai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p:cNvSpPr>
          <p:nvPr>
            <p:ph type="title"/>
          </p:nvPr>
        </p:nvSpPr>
        <p:spPr>
          <a:xfrm>
            <a:off x="323911" y="55692"/>
            <a:ext cx="11970271" cy="2146509"/>
          </a:xfrm>
          <a:prstGeom prst="rect">
            <a:avLst/>
          </a:prstGeom>
        </p:spPr>
        <p:txBody>
          <a:bodyPr/>
          <a:lstStyle/>
          <a:p>
            <a:pPr>
              <a:defRPr sz="5000"/>
            </a:pPr>
            <a:r>
              <a:t>L’</a:t>
            </a:r>
            <a:r>
              <a:rPr i="1"/>
              <a:t>Encyclopédie </a:t>
            </a:r>
            <a:r>
              <a:t>de Diderot et d’Alembert</a:t>
            </a:r>
          </a:p>
        </p:txBody>
      </p:sp>
      <p:sp>
        <p:nvSpPr>
          <p:cNvPr id="386" name="Shape 386"/>
          <p:cNvSpPr/>
          <p:nvPr/>
        </p:nvSpPr>
        <p:spPr>
          <a:xfrm>
            <a:off x="665049" y="1828800"/>
            <a:ext cx="11674702" cy="762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300">
                <a:solidFill>
                  <a:srgbClr val="252525"/>
                </a:solidFill>
              </a:defRPr>
            </a:pPr>
            <a:r>
              <a:rPr dirty="0"/>
              <a:t>L’article « Autorité politique » écrit par Diderot, publié en 1751, commence ainsi:</a:t>
            </a:r>
          </a:p>
          <a:p>
            <a:pPr algn="just">
              <a:defRPr sz="3300">
                <a:solidFill>
                  <a:srgbClr val="252525"/>
                </a:solidFill>
              </a:defRPr>
            </a:pPr>
            <a:endParaRPr dirty="0"/>
          </a:p>
          <a:p>
            <a:pPr algn="just">
              <a:defRPr sz="3300">
                <a:solidFill>
                  <a:srgbClr val="252525"/>
                </a:solidFill>
              </a:defRPr>
            </a:pPr>
            <a:r>
              <a:rPr dirty="0"/>
              <a:t>« Aucun homme n’a reçu de la nature le droit de commander aux autres. La liberté est un présent du ciel, et chaque individu de la même espèce a le droit d’en jouir aussitôt qu’il jouit de la raison (…).</a:t>
            </a:r>
          </a:p>
          <a:p>
            <a:pPr algn="just">
              <a:defRPr sz="3300">
                <a:solidFill>
                  <a:srgbClr val="252525"/>
                </a:solidFill>
              </a:defRPr>
            </a:pPr>
            <a:endParaRPr dirty="0"/>
          </a:p>
          <a:p>
            <a:pPr algn="just">
              <a:defRPr sz="3300">
                <a:solidFill>
                  <a:srgbClr val="252525"/>
                </a:solidFill>
              </a:defRPr>
            </a:pPr>
            <a:r>
              <a:rPr dirty="0"/>
              <a:t>La puissance qui s’acquiert par la violence n’est qu’une usurpation. »</a:t>
            </a:r>
          </a:p>
          <a:p>
            <a:pPr algn="just">
              <a:defRPr sz="3300">
                <a:solidFill>
                  <a:srgbClr val="252525"/>
                </a:solidFill>
              </a:defRPr>
            </a:pPr>
            <a:endParaRPr dirty="0"/>
          </a:p>
          <a:p>
            <a:pPr algn="just">
              <a:defRPr sz="3300">
                <a:solidFill>
                  <a:srgbClr val="252525"/>
                </a:solidFill>
              </a:defRPr>
            </a:pPr>
            <a:endParaRPr dirty="0"/>
          </a:p>
          <a:p>
            <a:pPr algn="just">
              <a:defRPr sz="3300" i="1">
                <a:solidFill>
                  <a:srgbClr val="252525"/>
                </a:solidFill>
              </a:defRPr>
            </a:pPr>
            <a:r>
              <a:rPr dirty="0"/>
              <a:t>Aussi, il condamne… </a:t>
            </a:r>
          </a:p>
          <a:p>
            <a:pPr algn="just">
              <a:defRPr sz="3000">
                <a:solidFill>
                  <a:srgbClr val="252525"/>
                </a:solidFill>
              </a:defRPr>
            </a:pPr>
            <a:endParaRPr dirty="0"/>
          </a:p>
        </p:txBody>
      </p:sp>
      <p:sp>
        <p:nvSpPr>
          <p:cNvPr id="387" name="Shape 387"/>
          <p:cNvSpPr/>
          <p:nvPr/>
        </p:nvSpPr>
        <p:spPr>
          <a:xfrm>
            <a:off x="4942638" y="8169170"/>
            <a:ext cx="4098207"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just">
              <a:defRPr sz="3300">
                <a:solidFill>
                  <a:srgbClr val="252525"/>
                </a:solidFill>
              </a:defRPr>
            </a:lvl1pPr>
          </a:lstStyle>
          <a:p>
            <a:r>
              <a:rPr dirty="0"/>
              <a:t>la monarchie absolue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title"/>
          </p:nvPr>
        </p:nvSpPr>
        <p:spPr>
          <a:xfrm>
            <a:off x="774700" y="493842"/>
            <a:ext cx="11455400" cy="2438401"/>
          </a:xfrm>
          <a:prstGeom prst="rect">
            <a:avLst/>
          </a:prstGeom>
        </p:spPr>
        <p:txBody>
          <a:bodyPr/>
          <a:lstStyle>
            <a:lvl1pPr algn="ctr">
              <a:defRPr sz="5800"/>
            </a:lvl1pPr>
          </a:lstStyle>
          <a:p>
            <a:r>
              <a:t>Les encyclopédistes prolongent le courant humaniste</a:t>
            </a:r>
          </a:p>
        </p:txBody>
      </p:sp>
      <p:pic>
        <p:nvPicPr>
          <p:cNvPr id="390" name="5605356491_f70520bae4.png"/>
          <p:cNvPicPr>
            <a:picLocks noChangeAspect="1"/>
          </p:cNvPicPr>
          <p:nvPr/>
        </p:nvPicPr>
        <p:blipFill>
          <a:blip r:embed="rId3">
            <a:extLst/>
          </a:blip>
          <a:stretch>
            <a:fillRect/>
          </a:stretch>
        </p:blipFill>
        <p:spPr>
          <a:xfrm>
            <a:off x="584674" y="3784831"/>
            <a:ext cx="5534236" cy="3707938"/>
          </a:xfrm>
          <a:prstGeom prst="rect">
            <a:avLst/>
          </a:prstGeom>
          <a:ln w="12700">
            <a:miter lim="400000"/>
          </a:ln>
        </p:spPr>
      </p:pic>
      <p:sp>
        <p:nvSpPr>
          <p:cNvPr id="391" name="Shape 391"/>
          <p:cNvSpPr/>
          <p:nvPr/>
        </p:nvSpPr>
        <p:spPr>
          <a:xfrm>
            <a:off x="6661738" y="3541842"/>
            <a:ext cx="5775625" cy="467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pPr>
            <a:r>
              <a:t>La connaissance est un vecteur de progrès humain.</a:t>
            </a:r>
          </a:p>
          <a:p>
            <a:pPr>
              <a:defRPr sz="3000"/>
            </a:pPr>
            <a:endParaRPr/>
          </a:p>
          <a:p>
            <a:pPr>
              <a:defRPr sz="3000"/>
            </a:pPr>
            <a:r>
              <a:t>Les savoirs doivent être vulgarisés et accessibles à tous.</a:t>
            </a:r>
          </a:p>
          <a:p>
            <a:pPr>
              <a:defRPr sz="3000"/>
            </a:pPr>
            <a:endParaRPr/>
          </a:p>
          <a:p>
            <a:pPr>
              <a:defRPr sz="3000"/>
            </a:pPr>
            <a:r>
              <a:t>L’individu, correctement instruit, devient libre et responsable de ses actes et ses choix, même en matière de religion.</a:t>
            </a:r>
          </a:p>
        </p:txBody>
      </p:sp>
      <p:sp>
        <p:nvSpPr>
          <p:cNvPr id="392" name="Shape 392"/>
          <p:cNvSpPr/>
          <p:nvPr/>
        </p:nvSpPr>
        <p:spPr>
          <a:xfrm>
            <a:off x="1339164" y="7646647"/>
            <a:ext cx="4025256"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1200"/>
              </a:spcBef>
              <a:defRPr sz="2000">
                <a:latin typeface="Arial"/>
                <a:ea typeface="Arial"/>
                <a:cs typeface="Arial"/>
                <a:sym typeface="Arial"/>
              </a:defRPr>
            </a:lvl1pPr>
          </a:lstStyle>
          <a:p>
            <a:r>
              <a:t>Emancipation Monument, Guyane.</a:t>
            </a: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lvl1pPr>
              <a:defRPr sz="6000"/>
            </a:lvl1pPr>
          </a:lstStyle>
          <a:p>
            <a:r>
              <a:t>Evénements historiques importants</a:t>
            </a:r>
          </a:p>
        </p:txBody>
      </p:sp>
      <p:sp>
        <p:nvSpPr>
          <p:cNvPr id="153" name="Shape 153"/>
          <p:cNvSpPr/>
          <p:nvPr/>
        </p:nvSpPr>
        <p:spPr>
          <a:xfrm>
            <a:off x="1138785" y="2254249"/>
            <a:ext cx="10727231" cy="524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36176" indent="-336176" algn="just">
              <a:spcBef>
                <a:spcPts val="600"/>
              </a:spcBef>
              <a:buClr>
                <a:srgbClr val="A29A85"/>
              </a:buClr>
              <a:buSzPct val="100000"/>
              <a:buChar char="-"/>
              <a:defRPr sz="3600"/>
            </a:pPr>
            <a:r>
              <a:rPr dirty="0"/>
              <a:t>En 1789: Louis XVI convoque les Etats généraux (appelés parfois « parlement »), une assemblée extraordinaire composée de députés issus de la noblesse, du clergé et du tiers-état, pour écouter les doléances du peuples. Trop tard, la révolution éclate. C’est la…</a:t>
            </a:r>
          </a:p>
          <a:p>
            <a:pPr algn="just">
              <a:spcBef>
                <a:spcPts val="600"/>
              </a:spcBef>
              <a:defRPr sz="3600"/>
            </a:pPr>
            <a:endParaRPr dirty="0"/>
          </a:p>
          <a:p>
            <a:pPr algn="just">
              <a:spcBef>
                <a:spcPts val="600"/>
              </a:spcBef>
              <a:defRPr sz="3600"/>
            </a:pPr>
            <a:endParaRPr dirty="0"/>
          </a:p>
        </p:txBody>
      </p:sp>
      <p:sp>
        <p:nvSpPr>
          <p:cNvPr id="154" name="Shape 154"/>
          <p:cNvSpPr/>
          <p:nvPr/>
        </p:nvSpPr>
        <p:spPr>
          <a:xfrm>
            <a:off x="1434058" y="6444305"/>
            <a:ext cx="10443147" cy="23955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spcBef>
                <a:spcPts val="600"/>
              </a:spcBef>
              <a:defRPr sz="3600"/>
            </a:pPr>
            <a:r>
              <a:rPr b="1" dirty="0"/>
              <a:t>Révolution française</a:t>
            </a:r>
            <a:r>
              <a:rPr dirty="0"/>
              <a:t>: </a:t>
            </a:r>
          </a:p>
          <a:p>
            <a:pPr marL="1307352" lvl="1" indent="-672352" algn="just">
              <a:spcBef>
                <a:spcPts val="600"/>
              </a:spcBef>
              <a:buSzPct val="50000"/>
              <a:buBlip>
                <a:blip r:embed="rId3"/>
              </a:buBlip>
              <a:defRPr sz="3600"/>
            </a:pPr>
            <a:r>
              <a:rPr dirty="0"/>
              <a:t>abolition de la royauté (chute de la monarchie), fin de l’Ancien Régime, du pouvoir de la noblesse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1"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xfrm>
            <a:off x="774700" y="3657600"/>
            <a:ext cx="11455400" cy="2438400"/>
          </a:xfrm>
          <a:prstGeom prst="rect">
            <a:avLst/>
          </a:prstGeom>
        </p:spPr>
        <p:txBody>
          <a:bodyPr/>
          <a:lstStyle/>
          <a:p>
            <a:pPr algn="ctr">
              <a:defRPr sz="5800"/>
            </a:pPr>
            <a:r>
              <a:t>Quelques événements marquants</a:t>
            </a:r>
          </a:p>
          <a:p>
            <a:pPr algn="ctr">
              <a:defRPr sz="5800"/>
            </a:pPr>
            <a:r>
              <a:t>du XVIIIe siècle</a:t>
            </a:r>
          </a:p>
        </p:txBody>
      </p:sp>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p:nvPr>
        </p:nvSpPr>
        <p:spPr>
          <a:xfrm>
            <a:off x="774700" y="660400"/>
            <a:ext cx="11455400" cy="2438400"/>
          </a:xfrm>
          <a:prstGeom prst="rect">
            <a:avLst/>
          </a:prstGeom>
        </p:spPr>
        <p:txBody>
          <a:bodyPr/>
          <a:lstStyle>
            <a:lvl1pPr algn="ctr"/>
          </a:lstStyle>
          <a:p>
            <a:r>
              <a:t>1755: le tremblement de terre de Lisbonne</a:t>
            </a:r>
          </a:p>
        </p:txBody>
      </p:sp>
      <p:pic>
        <p:nvPicPr>
          <p:cNvPr id="399" name="pic_01_Earthquake%20at%20Lisbon_1755.png"/>
          <p:cNvPicPr>
            <a:picLocks noChangeAspect="1"/>
          </p:cNvPicPr>
          <p:nvPr/>
        </p:nvPicPr>
        <p:blipFill>
          <a:blip r:embed="rId2">
            <a:extLst/>
          </a:blip>
          <a:stretch>
            <a:fillRect/>
          </a:stretch>
        </p:blipFill>
        <p:spPr>
          <a:xfrm>
            <a:off x="7819660" y="3463324"/>
            <a:ext cx="4635097" cy="4016588"/>
          </a:xfrm>
          <a:prstGeom prst="rect">
            <a:avLst/>
          </a:prstGeom>
          <a:ln w="12700">
            <a:miter lim="400000"/>
          </a:ln>
        </p:spPr>
      </p:pic>
      <p:pic>
        <p:nvPicPr>
          <p:cNvPr id="400" name="terramoto1.png"/>
          <p:cNvPicPr>
            <a:picLocks noChangeAspect="1"/>
          </p:cNvPicPr>
          <p:nvPr/>
        </p:nvPicPr>
        <p:blipFill>
          <a:blip r:embed="rId3">
            <a:extLst/>
          </a:blip>
          <a:stretch>
            <a:fillRect/>
          </a:stretch>
        </p:blipFill>
        <p:spPr>
          <a:xfrm>
            <a:off x="721174" y="3311048"/>
            <a:ext cx="3500238" cy="4321140"/>
          </a:xfrm>
          <a:prstGeom prst="rect">
            <a:avLst/>
          </a:prstGeom>
          <a:ln w="12700">
            <a:miter lim="400000"/>
          </a:ln>
        </p:spPr>
      </p:pic>
      <p:sp>
        <p:nvSpPr>
          <p:cNvPr id="401" name="Shape 401"/>
          <p:cNvSpPr/>
          <p:nvPr/>
        </p:nvSpPr>
        <p:spPr>
          <a:xfrm>
            <a:off x="606322" y="7844435"/>
            <a:ext cx="11792155"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000"/>
            </a:lvl1pPr>
          </a:lstStyle>
          <a:p>
            <a:r>
              <a:t>Un tremblement de terre suivi d’un tsunami et d’incendies détruisent la quasi totalité de la ville de Lisbonne (de 50 à 70’000 morts).</a:t>
            </a:r>
          </a:p>
        </p:txBody>
      </p:sp>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p:cNvSpPr>
          <p:nvPr>
            <p:ph type="title"/>
          </p:nvPr>
        </p:nvSpPr>
        <p:spPr>
          <a:xfrm>
            <a:off x="81821" y="-298971"/>
            <a:ext cx="11455401" cy="2438401"/>
          </a:xfrm>
          <a:prstGeom prst="rect">
            <a:avLst/>
          </a:prstGeom>
        </p:spPr>
        <p:txBody>
          <a:bodyPr/>
          <a:lstStyle>
            <a:lvl1pPr>
              <a:defRPr sz="4500"/>
            </a:lvl1pPr>
          </a:lstStyle>
          <a:p>
            <a:r>
              <a:t>1755: le tremblement de terre de Lisbonne</a:t>
            </a:r>
          </a:p>
        </p:txBody>
      </p:sp>
      <p:sp>
        <p:nvSpPr>
          <p:cNvPr id="404" name="Shape 404"/>
          <p:cNvSpPr/>
          <p:nvPr/>
        </p:nvSpPr>
        <p:spPr>
          <a:xfrm>
            <a:off x="609507" y="1583960"/>
            <a:ext cx="8626741" cy="741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600">
                <a:latin typeface="Times"/>
                <a:ea typeface="Times"/>
                <a:cs typeface="Times"/>
                <a:sym typeface="Times"/>
              </a:defRPr>
            </a:pPr>
            <a:r>
              <a:t>O malheureux mortels ! ô terre déplorable !</a:t>
            </a:r>
          </a:p>
          <a:p>
            <a:pPr>
              <a:defRPr sz="2600">
                <a:latin typeface="Times"/>
                <a:ea typeface="Times"/>
                <a:cs typeface="Times"/>
                <a:sym typeface="Times"/>
              </a:defRPr>
            </a:pPr>
            <a:r>
              <a:t>O de tous les mortels assemblage effroyable !</a:t>
            </a:r>
          </a:p>
          <a:p>
            <a:pPr>
              <a:defRPr sz="2600">
                <a:latin typeface="Times"/>
                <a:ea typeface="Times"/>
                <a:cs typeface="Times"/>
                <a:sym typeface="Times"/>
              </a:defRPr>
            </a:pPr>
            <a:r>
              <a:t>D'inutiles douleurs éternel entretien !</a:t>
            </a:r>
          </a:p>
          <a:p>
            <a:pPr>
              <a:defRPr sz="2600">
                <a:latin typeface="Times"/>
                <a:ea typeface="Times"/>
                <a:cs typeface="Times"/>
                <a:sym typeface="Times"/>
              </a:defRPr>
            </a:pPr>
            <a:r>
              <a:t>Philosophes trompés qui criez: « Tout est bien »</a:t>
            </a:r>
          </a:p>
          <a:p>
            <a:pPr>
              <a:defRPr sz="2600">
                <a:latin typeface="Times"/>
                <a:ea typeface="Times"/>
                <a:cs typeface="Times"/>
                <a:sym typeface="Times"/>
              </a:defRPr>
            </a:pPr>
            <a:r>
              <a:t>Accourez, contemplez ces ruines affreuses</a:t>
            </a:r>
          </a:p>
          <a:p>
            <a:pPr>
              <a:defRPr sz="2600">
                <a:latin typeface="Times"/>
                <a:ea typeface="Times"/>
                <a:cs typeface="Times"/>
                <a:sym typeface="Times"/>
              </a:defRPr>
            </a:pPr>
            <a:r>
              <a:t>Ces débris, ces lambeaux, ces cendres malheureuses,</a:t>
            </a:r>
          </a:p>
          <a:p>
            <a:pPr>
              <a:defRPr sz="2600">
                <a:latin typeface="Times"/>
                <a:ea typeface="Times"/>
                <a:cs typeface="Times"/>
                <a:sym typeface="Times"/>
              </a:defRPr>
            </a:pPr>
            <a:r>
              <a:t>Ces femmes, ces enfants l'un sur l'autre entassés,</a:t>
            </a:r>
          </a:p>
          <a:p>
            <a:pPr>
              <a:defRPr sz="2600">
                <a:latin typeface="Times"/>
                <a:ea typeface="Times"/>
                <a:cs typeface="Times"/>
                <a:sym typeface="Times"/>
              </a:defRPr>
            </a:pPr>
            <a:r>
              <a:t>Sous ces marbres rompus ces membres dispersés;</a:t>
            </a:r>
          </a:p>
          <a:p>
            <a:pPr>
              <a:defRPr sz="2600">
                <a:latin typeface="Times"/>
                <a:ea typeface="Times"/>
                <a:cs typeface="Times"/>
                <a:sym typeface="Times"/>
              </a:defRPr>
            </a:pPr>
            <a:r>
              <a:t>Cent mille infortunés que la terre dévore,</a:t>
            </a:r>
          </a:p>
          <a:p>
            <a:pPr>
              <a:defRPr sz="2600">
                <a:latin typeface="Times"/>
                <a:ea typeface="Times"/>
                <a:cs typeface="Times"/>
                <a:sym typeface="Times"/>
              </a:defRPr>
            </a:pPr>
            <a:r>
              <a:t>Qui, sanglants, déchirés, et palpitants encore,</a:t>
            </a:r>
          </a:p>
          <a:p>
            <a:pPr>
              <a:defRPr sz="2600">
                <a:latin typeface="Times"/>
                <a:ea typeface="Times"/>
                <a:cs typeface="Times"/>
                <a:sym typeface="Times"/>
              </a:defRPr>
            </a:pPr>
            <a:r>
              <a:t>Enterrés sous leurs toits, terminent sans secours</a:t>
            </a:r>
          </a:p>
          <a:p>
            <a:pPr>
              <a:defRPr sz="2600">
                <a:latin typeface="Times"/>
                <a:ea typeface="Times"/>
                <a:cs typeface="Times"/>
                <a:sym typeface="Times"/>
              </a:defRPr>
            </a:pPr>
            <a:r>
              <a:t>Dans l'horreur des tourments leurs lamentables jours !</a:t>
            </a:r>
          </a:p>
          <a:p>
            <a:pPr>
              <a:defRPr sz="2600">
                <a:latin typeface="Times"/>
                <a:ea typeface="Times"/>
                <a:cs typeface="Times"/>
                <a:sym typeface="Times"/>
              </a:defRPr>
            </a:pPr>
            <a:r>
              <a:t>Aux cris demi-formés de leurs voix expirantes,</a:t>
            </a:r>
          </a:p>
          <a:p>
            <a:pPr>
              <a:defRPr sz="2600">
                <a:latin typeface="Times"/>
                <a:ea typeface="Times"/>
                <a:cs typeface="Times"/>
                <a:sym typeface="Times"/>
              </a:defRPr>
            </a:pPr>
            <a:r>
              <a:t>Au spectacle effrayant de leurs cendres fumantes,</a:t>
            </a:r>
          </a:p>
          <a:p>
            <a:pPr>
              <a:defRPr sz="2600">
                <a:latin typeface="Times"/>
                <a:ea typeface="Times"/>
                <a:cs typeface="Times"/>
                <a:sym typeface="Times"/>
              </a:defRPr>
            </a:pPr>
            <a:r>
              <a:t>Direz-vous : « C'est l'effet des éternelles lois</a:t>
            </a:r>
          </a:p>
          <a:p>
            <a:pPr>
              <a:defRPr sz="2600">
                <a:latin typeface="Times"/>
                <a:ea typeface="Times"/>
                <a:cs typeface="Times"/>
                <a:sym typeface="Times"/>
              </a:defRPr>
            </a:pPr>
            <a:r>
              <a:t>Qui d'un Dieu libre et bon nécessitent le choix » ?</a:t>
            </a:r>
          </a:p>
          <a:p>
            <a:pPr>
              <a:defRPr sz="2600">
                <a:latin typeface="Times"/>
                <a:ea typeface="Times"/>
                <a:cs typeface="Times"/>
                <a:sym typeface="Times"/>
              </a:defRPr>
            </a:pPr>
            <a:r>
              <a:t>Direz-vous, en voyant cet amas de victimes :</a:t>
            </a:r>
          </a:p>
          <a:p>
            <a:pPr>
              <a:defRPr sz="2600">
                <a:latin typeface="Times"/>
                <a:ea typeface="Times"/>
                <a:cs typeface="Times"/>
                <a:sym typeface="Times"/>
              </a:defRPr>
            </a:pPr>
            <a:r>
              <a:t>« Dieu s'est vengé, leur mort est le prix de leurs crimes » ? (…)</a:t>
            </a:r>
          </a:p>
        </p:txBody>
      </p:sp>
      <p:sp>
        <p:nvSpPr>
          <p:cNvPr id="405" name="Shape 405"/>
          <p:cNvSpPr/>
          <p:nvPr/>
        </p:nvSpPr>
        <p:spPr>
          <a:xfrm>
            <a:off x="10563528" y="7368498"/>
            <a:ext cx="2061863"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pPr>
            <a:r>
              <a:t>Voltaire, </a:t>
            </a:r>
            <a:r>
              <a:rPr i="1"/>
              <a:t>Poème sur le désastre de Lisbonne</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title"/>
          </p:nvPr>
        </p:nvSpPr>
        <p:spPr>
          <a:xfrm>
            <a:off x="596900" y="254000"/>
            <a:ext cx="12357100" cy="2438400"/>
          </a:xfrm>
          <a:prstGeom prst="rect">
            <a:avLst/>
          </a:prstGeom>
        </p:spPr>
        <p:txBody>
          <a:bodyPr/>
          <a:lstStyle>
            <a:lvl1pPr>
              <a:defRPr sz="4800"/>
            </a:lvl1pPr>
          </a:lstStyle>
          <a:p>
            <a:r>
              <a:t>La France perd la guerre de Sept ans (1756-1763): fin d’un empire colonial</a:t>
            </a:r>
          </a:p>
        </p:txBody>
      </p:sp>
      <p:sp>
        <p:nvSpPr>
          <p:cNvPr id="408" name="Shape 408"/>
          <p:cNvSpPr>
            <a:spLocks noGrp="1"/>
          </p:cNvSpPr>
          <p:nvPr>
            <p:ph type="body" idx="1"/>
          </p:nvPr>
        </p:nvSpPr>
        <p:spPr>
          <a:xfrm>
            <a:off x="356849" y="2362200"/>
            <a:ext cx="11811001" cy="7014772"/>
          </a:xfrm>
          <a:prstGeom prst="rect">
            <a:avLst/>
          </a:prstGeom>
        </p:spPr>
        <p:txBody>
          <a:bodyPr/>
          <a:lstStyle/>
          <a:p>
            <a:pPr marL="0" indent="0" algn="just">
              <a:buSzTx/>
              <a:buNone/>
              <a:defRPr sz="3600"/>
            </a:pPr>
            <a:r>
              <a:t>Le traité de Paris (10 février 1763) met fin à cette première guerre mondiale (Royaume de France VS Royaume de Grande Bretagne).</a:t>
            </a:r>
          </a:p>
          <a:p>
            <a:pPr marL="0" indent="0" algn="just">
              <a:buSzTx/>
              <a:buNone/>
              <a:defRPr sz="3600"/>
            </a:pPr>
            <a:r>
              <a:t>C'est une humiliation pour la France, contrainte d'abandonner le Canada, la vallée de l'Ohio, la rive gauche du Mississippi et plusieurs Antilles à l’Empire britannique. </a:t>
            </a:r>
          </a:p>
          <a:p>
            <a:pPr marL="0" indent="0" algn="just">
              <a:buSzTx/>
              <a:buNone/>
              <a:defRPr sz="3600"/>
            </a:pPr>
            <a:r>
              <a:t>Les Français renoncent à toute prétention politique sur l'Inde où ils conservent 5 villes démantelées et sans garnison. Ils abandonnent également leurs comptoirs du Sénégal, sauf l'île de Gorée. </a:t>
            </a:r>
          </a:p>
        </p:txBody>
      </p:sp>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p:cNvSpPr>
          <p:nvPr>
            <p:ph type="title"/>
          </p:nvPr>
        </p:nvSpPr>
        <p:spPr>
          <a:prstGeom prst="rect">
            <a:avLst/>
          </a:prstGeom>
        </p:spPr>
        <p:txBody>
          <a:bodyPr/>
          <a:lstStyle>
            <a:lvl1pPr>
              <a:defRPr sz="6500"/>
            </a:lvl1pPr>
          </a:lstStyle>
          <a:p>
            <a:r>
              <a:t>Pendant ce temps, dans les 13 colonies américaines...</a:t>
            </a:r>
          </a:p>
        </p:txBody>
      </p:sp>
      <p:pic>
        <p:nvPicPr>
          <p:cNvPr id="413" name="Fichier-Declaration_independence.png"/>
          <p:cNvPicPr>
            <a:picLocks noChangeAspect="1"/>
          </p:cNvPicPr>
          <p:nvPr/>
        </p:nvPicPr>
        <p:blipFill>
          <a:blip r:embed="rId3">
            <a:extLst/>
          </a:blip>
          <a:stretch>
            <a:fillRect/>
          </a:stretch>
        </p:blipFill>
        <p:spPr>
          <a:xfrm>
            <a:off x="2406650" y="2494069"/>
            <a:ext cx="8191500" cy="5385913"/>
          </a:xfrm>
          <a:prstGeom prst="rect">
            <a:avLst/>
          </a:prstGeom>
          <a:ln w="12700">
            <a:miter lim="400000"/>
          </a:ln>
        </p:spPr>
      </p:pic>
      <p:sp>
        <p:nvSpPr>
          <p:cNvPr id="414" name="Shape 414"/>
          <p:cNvSpPr/>
          <p:nvPr/>
        </p:nvSpPr>
        <p:spPr>
          <a:xfrm>
            <a:off x="1446863" y="8037875"/>
            <a:ext cx="10111074" cy="1526033"/>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t>déclaration d’indépendance,  le 4 juillet 1776.</a:t>
            </a:r>
          </a:p>
          <a:p>
            <a:pPr algn="ctr" defTabSz="584200">
              <a:defRPr sz="3000" cap="all">
                <a:solidFill>
                  <a:srgbClr val="5C89A5"/>
                </a:solidFill>
                <a:latin typeface="Helvetica Neue Bold Condensed"/>
                <a:ea typeface="Helvetica Neue Bold Condensed"/>
                <a:cs typeface="Helvetica Neue Bold Condensed"/>
                <a:sym typeface="Helvetica Neue Bold Condensed"/>
              </a:defRPr>
            </a:pPr>
            <a:r>
              <a:t>Les 13 colonies britanniques d’Amérique du Nord font sécession du Royaume-Uni.</a:t>
            </a: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p:nvPr/>
        </p:nvSpPr>
        <p:spPr>
          <a:xfrm>
            <a:off x="6426200" y="4254500"/>
            <a:ext cx="139700" cy="1244600"/>
          </a:xfrm>
          <a:prstGeom prst="rect">
            <a:avLst/>
          </a:prstGeom>
          <a:ln w="12700">
            <a:miter lim="400000"/>
          </a:ln>
          <a:extLst>
            <a:ext uri="{C572A759-6A51-4108-AA02-DFA0A04FC94B}">
              <ma14:wrappingTextBoxFlag xmlns:ma14="http://schemas.microsoft.com/office/mac/drawingml/2011/main" val="1"/>
            </a:ext>
          </a:extLst>
        </p:spPr>
        <p:txBody>
          <a:bodyPr wrap="none" lIns="63500" tIns="63500" rIns="63500" bIns="63500" anchor="ctr">
            <a:spAutoFit/>
          </a:bodyPr>
          <a:lstStyle/>
          <a:p>
            <a:pPr marL="408432" algn="just" defTabSz="584200">
              <a:lnSpc>
                <a:spcPct val="90000"/>
              </a:lnSpc>
              <a:defRPr sz="4800">
                <a:solidFill>
                  <a:srgbClr val="5C89A5"/>
                </a:solidFill>
                <a:latin typeface="+mn-lt"/>
                <a:ea typeface="+mn-ea"/>
                <a:cs typeface="+mn-cs"/>
                <a:sym typeface="Helvetica Neue Light"/>
              </a:defRPr>
            </a:pPr>
            <a:endParaRPr/>
          </a:p>
        </p:txBody>
      </p:sp>
      <p:pic>
        <p:nvPicPr>
          <p:cNvPr id="419" name="Us_declaration_independence.png"/>
          <p:cNvPicPr>
            <a:picLocks noChangeAspect="1"/>
          </p:cNvPicPr>
          <p:nvPr/>
        </p:nvPicPr>
        <p:blipFill>
          <a:blip r:embed="rId2">
            <a:extLst/>
          </a:blip>
          <a:stretch>
            <a:fillRect/>
          </a:stretch>
        </p:blipFill>
        <p:spPr>
          <a:xfrm>
            <a:off x="2765130" y="115216"/>
            <a:ext cx="8026109" cy="9523168"/>
          </a:xfrm>
          <a:prstGeom prst="rect">
            <a:avLst/>
          </a:prstGeom>
          <a:ln w="12700">
            <a:miter lim="400000"/>
          </a:ln>
        </p:spPr>
      </p:pic>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Us_declaration_independence.png"/>
          <p:cNvPicPr>
            <a:picLocks noChangeAspect="1"/>
          </p:cNvPicPr>
          <p:nvPr/>
        </p:nvPicPr>
        <p:blipFill>
          <a:blip r:embed="rId3">
            <a:extLst/>
          </a:blip>
          <a:stretch>
            <a:fillRect/>
          </a:stretch>
        </p:blipFill>
        <p:spPr>
          <a:xfrm>
            <a:off x="-115" y="-7200900"/>
            <a:ext cx="13957415" cy="16560800"/>
          </a:xfrm>
          <a:prstGeom prst="rect">
            <a:avLst/>
          </a:prstGeom>
          <a:ln w="12700">
            <a:miter lim="400000"/>
          </a:ln>
        </p:spPr>
      </p:pic>
      <p:sp>
        <p:nvSpPr>
          <p:cNvPr id="422" name="Shape 422"/>
          <p:cNvSpPr/>
          <p:nvPr/>
        </p:nvSpPr>
        <p:spPr>
          <a:xfrm>
            <a:off x="5372100" y="7404100"/>
            <a:ext cx="2705100" cy="1270000"/>
          </a:xfrm>
          <a:prstGeom prst="ellipse">
            <a:avLst/>
          </a:prstGeom>
          <a:ln w="25400">
            <a:solidFill>
              <a:srgbClr val="000000"/>
            </a:solidFill>
            <a:miter lim="400000"/>
          </a:ln>
        </p:spPr>
        <p:txBody>
          <a:bodyPr lIns="63500" tIns="63500" rIns="63500" bIns="63500" anchor="ctr"/>
          <a:lstStyle/>
          <a:p>
            <a:pPr algn="ctr" defTabSz="584200">
              <a:defRPr sz="2800">
                <a:solidFill>
                  <a:srgbClr val="FFFFFF"/>
                </a:solidFill>
                <a:effectLst>
                  <a:outerShdw blurRad="25400" dist="42435" dir="2388334" rotWithShape="0">
                    <a:srgbClr val="000000">
                      <a:alpha val="48275"/>
                    </a:srgbClr>
                  </a:outerShdw>
                </a:effectLst>
                <a:latin typeface="Helvetica Neue"/>
                <a:ea typeface="Helvetica Neue"/>
                <a:cs typeface="Helvetica Neue"/>
                <a:sym typeface="Helvetica Neue"/>
              </a:defRPr>
            </a:pPr>
            <a:endParaRPr/>
          </a:p>
        </p:txBody>
      </p:sp>
      <p:sp>
        <p:nvSpPr>
          <p:cNvPr id="423" name="Shape 423"/>
          <p:cNvSpPr/>
          <p:nvPr/>
        </p:nvSpPr>
        <p:spPr>
          <a:xfrm>
            <a:off x="457569" y="812800"/>
            <a:ext cx="1249497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900">
                <a:latin typeface="Lucida Grande"/>
                <a:ea typeface="Lucida Grande"/>
                <a:cs typeface="Lucida Grande"/>
                <a:sym typeface="Lucida Grande"/>
              </a:defRPr>
            </a:lvl1pPr>
          </a:lstStyle>
          <a:p>
            <a:r>
              <a:t>Thomas Jefferson: principal auteur de la Déclaration d’indépendance.</a:t>
            </a:r>
          </a:p>
        </p:txBody>
      </p:sp>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609600" y="1730843"/>
            <a:ext cx="11785600" cy="72771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indent="317500" algn="just">
              <a:lnSpc>
                <a:spcPct val="140000"/>
              </a:lnSpc>
              <a:spcBef>
                <a:spcPts val="600"/>
              </a:spcBef>
              <a:defRPr sz="2400"/>
            </a:pPr>
            <a:r>
              <a:t>«Lorsque dans le cours des événements humains, il devient nécessaire pour un peuple de dissoudre les liens politiques qui l’ont attaché à un autre et de prendre, parmi les puissances de la Terre, la place séparée et égale à laquelle les lois de la nature et du Dieu de la nature lui donnent droit, le respect dû à l’opinion de l’humanité oblige à déclarer les causes qui le déterminent à la séparation.</a:t>
            </a:r>
          </a:p>
          <a:p>
            <a:pPr indent="317500" algn="just">
              <a:lnSpc>
                <a:spcPct val="140000"/>
              </a:lnSpc>
              <a:spcBef>
                <a:spcPts val="600"/>
              </a:spcBef>
              <a:defRPr sz="2400"/>
            </a:pPr>
            <a:r>
              <a:t>Nous tenons pour évidentes pour elles-mêmes les vérités suivantes : </a:t>
            </a:r>
            <a:r>
              <a:rPr b="1"/>
              <a:t>tous les hommes sont créés égaux</a:t>
            </a:r>
            <a:r>
              <a:t> ; ils sont doués par le Créateur de certains droits inaliénables ; parmi ces droits se trouvent </a:t>
            </a:r>
            <a:r>
              <a:rPr b="1"/>
              <a:t>la vie, la liberté et la recherche du bonheur.</a:t>
            </a:r>
            <a:r>
              <a:t> Les gouvernements sont établis parmi les hommes pour garantir ces droits, et leur juste pouvoir émane du consentement des gouvernés. Toutes les fois qu’une forme de gouvernement devient destructive de ce but, le peuple a le droit de la changer ou de l’abolir et d’établir un nouveau gouvernement, en le fondant sur les principes et en l’organisant en la forme qui lui paraîtront les plus propres à lui donner la sûreté et le bonheur (...)»</a:t>
            </a:r>
          </a:p>
        </p:txBody>
      </p:sp>
      <p:sp>
        <p:nvSpPr>
          <p:cNvPr id="428" name="Shape 428"/>
          <p:cNvSpPr/>
          <p:nvPr/>
        </p:nvSpPr>
        <p:spPr>
          <a:xfrm>
            <a:off x="193171" y="445542"/>
            <a:ext cx="9527287" cy="10809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8432" defTabSz="584200">
              <a:lnSpc>
                <a:spcPct val="90000"/>
              </a:lnSpc>
              <a:defRPr sz="6500">
                <a:solidFill>
                  <a:srgbClr val="5C89A5"/>
                </a:solidFill>
                <a:latin typeface="+mn-lt"/>
                <a:ea typeface="+mn-ea"/>
                <a:cs typeface="+mn-cs"/>
                <a:sym typeface="Helvetica Neue Light"/>
              </a:defRPr>
            </a:lvl1pPr>
          </a:lstStyle>
          <a:p>
            <a:r>
              <a:t>Extrait du début du texte:</a:t>
            </a:r>
          </a:p>
        </p:txBody>
      </p:sp>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p:nvPr/>
        </p:nvSpPr>
        <p:spPr>
          <a:xfrm>
            <a:off x="508000" y="1453837"/>
            <a:ext cx="11988800" cy="76454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indent="317500" algn="just">
              <a:lnSpc>
                <a:spcPct val="160000"/>
              </a:lnSpc>
              <a:spcBef>
                <a:spcPts val="600"/>
              </a:spcBef>
              <a:defRPr sz="2400"/>
            </a:pPr>
            <a:r>
              <a:t>«En conséquence, nous, les représentants des États-Unis d’Amérique, assemblés en Congrès général, prenant à témoin le Juge suprême de l’univers de la droiture de nos intentions, publions et déclarons solennellement au nom et par l’autorité du bon peuple de ces Colonies, </a:t>
            </a:r>
            <a:r>
              <a:rPr b="1"/>
              <a:t>que ces Colonies unies sont et ont le droit d’être des États libres et indépendants ; qu’elles sont dégagées de toute obéissance envers la Couronne de la Grande-Bretagne ;</a:t>
            </a:r>
            <a:r>
              <a:t> que tout lien politique entre elles et l’État de la Grande-Bretagne est et doit être entièrement dissous ; que, comme les États libres et indépendants, elles ont pleine autorité de faire la guerre, de conclure la paix, de contracter des alliances, de réglementer le commerce et de faire tous autres actes ou choses que les États indépendants ont droit de faire ; et pleins d’une ferme confiance dans la protection de la divine Providence, nous engageons mutuellement au soutien de cette Déclaration, nos vies, nos fortunes et notre bien le plus sacré, l’honneur.»</a:t>
            </a:r>
          </a:p>
        </p:txBody>
      </p:sp>
      <p:sp>
        <p:nvSpPr>
          <p:cNvPr id="431" name="Shape 431"/>
          <p:cNvSpPr/>
          <p:nvPr/>
        </p:nvSpPr>
        <p:spPr>
          <a:xfrm>
            <a:off x="86574" y="418893"/>
            <a:ext cx="4910266" cy="108095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8432" defTabSz="584200">
              <a:lnSpc>
                <a:spcPct val="90000"/>
              </a:lnSpc>
              <a:defRPr sz="6500">
                <a:solidFill>
                  <a:srgbClr val="5C89A5"/>
                </a:solidFill>
                <a:latin typeface="+mn-lt"/>
                <a:ea typeface="+mn-ea"/>
                <a:cs typeface="+mn-cs"/>
                <a:sym typeface="Helvetica Neue Light"/>
              </a:defRPr>
            </a:lvl1pPr>
          </a:lstStyle>
          <a:p>
            <a:r>
              <a:t>Fin du texte:</a:t>
            </a:r>
          </a:p>
        </p:txBody>
      </p:sp>
    </p:spTree>
  </p:cSld>
  <p:clrMapOvr>
    <a:masterClrMapping/>
  </p:clrMapOvr>
  <p:transition xmlns:p14="http://schemas.microsoft.com/office/powerpoint/2010/mai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p:nvPr/>
        </p:nvSpPr>
        <p:spPr>
          <a:xfrm>
            <a:off x="486312" y="632086"/>
            <a:ext cx="8197406" cy="10809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8432" defTabSz="584200">
              <a:lnSpc>
                <a:spcPct val="90000"/>
              </a:lnSpc>
              <a:defRPr sz="6500">
                <a:solidFill>
                  <a:srgbClr val="5C89A5"/>
                </a:solidFill>
                <a:latin typeface="+mn-lt"/>
                <a:ea typeface="+mn-ea"/>
                <a:cs typeface="+mn-cs"/>
                <a:sym typeface="Helvetica Neue Light"/>
              </a:defRPr>
            </a:lvl1pPr>
          </a:lstStyle>
          <a:p>
            <a:r>
              <a:t>Un texte des lumières</a:t>
            </a:r>
          </a:p>
        </p:txBody>
      </p:sp>
      <p:sp>
        <p:nvSpPr>
          <p:cNvPr id="436" name="Shape 436"/>
          <p:cNvSpPr/>
          <p:nvPr/>
        </p:nvSpPr>
        <p:spPr>
          <a:xfrm>
            <a:off x="499434" y="1966168"/>
            <a:ext cx="11539884" cy="3561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46598" indent="-229098">
              <a:lnSpc>
                <a:spcPct val="160000"/>
              </a:lnSpc>
              <a:spcBef>
                <a:spcPts val="600"/>
              </a:spcBef>
              <a:buClr>
                <a:srgbClr val="A29A85"/>
              </a:buClr>
              <a:buSzPct val="100000"/>
              <a:buChar char="-"/>
              <a:defRPr sz="3000"/>
            </a:lvl1pPr>
          </a:lstStyle>
          <a:p>
            <a:r>
              <a:t>Affirmation de droits « naturels » (inaliénables, absolus, issus de la nature humaine), par opposition aux droits dits « positifs » (ensemble des règles en vigueur dans un état ou ensemble d’états, relatifs);</a:t>
            </a:r>
          </a:p>
        </p:txBody>
      </p:sp>
      <p:sp>
        <p:nvSpPr>
          <p:cNvPr id="437" name="Shape 437"/>
          <p:cNvSpPr/>
          <p:nvPr/>
        </p:nvSpPr>
        <p:spPr>
          <a:xfrm>
            <a:off x="427636" y="4993639"/>
            <a:ext cx="11213476" cy="1290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546598" indent="-229098">
              <a:lnSpc>
                <a:spcPct val="160000"/>
              </a:lnSpc>
              <a:spcBef>
                <a:spcPts val="600"/>
              </a:spcBef>
              <a:buClr>
                <a:srgbClr val="A29A85"/>
              </a:buClr>
              <a:buSzPct val="100000"/>
              <a:buChar char="-"/>
              <a:defRPr sz="3000"/>
            </a:lvl1pPr>
          </a:lstStyle>
          <a:p>
            <a:r>
              <a:t>Affirmation de la liberté individuelle et non plus uniquement collective;</a:t>
            </a:r>
          </a:p>
        </p:txBody>
      </p:sp>
      <p:sp>
        <p:nvSpPr>
          <p:cNvPr id="438" name="Shape 438"/>
          <p:cNvSpPr/>
          <p:nvPr/>
        </p:nvSpPr>
        <p:spPr>
          <a:xfrm>
            <a:off x="427636" y="6523469"/>
            <a:ext cx="10644266" cy="1290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23114" indent="-305614">
              <a:lnSpc>
                <a:spcPct val="160000"/>
              </a:lnSpc>
              <a:spcBef>
                <a:spcPts val="600"/>
              </a:spcBef>
              <a:buClr>
                <a:srgbClr val="A29A85"/>
              </a:buClr>
              <a:buSzPct val="100000"/>
              <a:buChar char="-"/>
              <a:defRPr sz="3000"/>
            </a:lvl1pPr>
          </a:lstStyle>
          <a:p>
            <a:r>
              <a:t>Dénonciation de la tyrannie comme cause politique de la rupture avec la Grande-Bretagne;</a:t>
            </a:r>
          </a:p>
        </p:txBody>
      </p:sp>
      <p:sp>
        <p:nvSpPr>
          <p:cNvPr id="439" name="Shape 439"/>
          <p:cNvSpPr/>
          <p:nvPr/>
        </p:nvSpPr>
        <p:spPr>
          <a:xfrm>
            <a:off x="397499" y="8053298"/>
            <a:ext cx="11743753" cy="12903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23114" indent="-305614">
              <a:lnSpc>
                <a:spcPct val="160000"/>
              </a:lnSpc>
              <a:spcBef>
                <a:spcPts val="600"/>
              </a:spcBef>
              <a:buClr>
                <a:srgbClr val="A29A85"/>
              </a:buClr>
              <a:buSzPct val="100000"/>
              <a:buChar char="-"/>
              <a:defRPr sz="3000"/>
            </a:lvl1pPr>
          </a:lstStyle>
          <a:p>
            <a:r>
              <a:t>Attention: le texte possède ses limites. L’égalité prévaut pour les hommes blancs (l’esclavage n’est pas aboli).</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1" animBg="1" advAuto="0"/>
      <p:bldP spid="438" grpId="2" animBg="1" advAuto="0"/>
      <p:bldP spid="439" grpId="3"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xfrm>
            <a:off x="-44451" y="-788587"/>
            <a:ext cx="13093701" cy="4102101"/>
          </a:xfrm>
          <a:prstGeom prst="rect">
            <a:avLst/>
          </a:prstGeom>
        </p:spPr>
        <p:txBody>
          <a:bodyPr/>
          <a:lstStyle/>
          <a:p>
            <a:pPr>
              <a:defRPr sz="6800"/>
            </a:pPr>
            <a:r>
              <a:rPr dirty="0"/>
              <a:t>la Révolution française de 1789</a:t>
            </a:r>
          </a:p>
          <a:p>
            <a:pPr>
              <a:defRPr sz="4000"/>
            </a:pPr>
            <a:r>
              <a:rPr dirty="0"/>
              <a:t>Le Serment du jeu de paume (20 juin 1789)</a:t>
            </a:r>
          </a:p>
        </p:txBody>
      </p:sp>
      <p:sp>
        <p:nvSpPr>
          <p:cNvPr id="159" name="Shape 159"/>
          <p:cNvSpPr/>
          <p:nvPr/>
        </p:nvSpPr>
        <p:spPr>
          <a:xfrm>
            <a:off x="413215" y="2802490"/>
            <a:ext cx="4119210" cy="6206400"/>
          </a:xfrm>
          <a:prstGeom prst="rect">
            <a:avLst/>
          </a:prstGeom>
          <a:ln w="12700">
            <a:miter lim="400000"/>
          </a:ln>
          <a:extLst>
            <a:ext uri="{C572A759-6A51-4108-AA02-DFA0A04FC94B}">
              <ma14:wrappingTextBoxFlag xmlns:ma14="http://schemas.microsoft.com/office/mac/drawingml/2011/main" val="1"/>
            </a:ext>
          </a:extLst>
        </p:spPr>
        <p:txBody>
          <a:bodyPr wrap="square" lIns="63500" tIns="63500" rIns="63500" bIns="63500" anchor="ctr">
            <a:spAutoFit/>
          </a:bodyPr>
          <a:lstStyle>
            <a:lvl1pPr algn="just" defTabSz="330200">
              <a:lnSpc>
                <a:spcPts val="5300"/>
              </a:lnSpc>
              <a:spcBef>
                <a:spcPts val="400"/>
              </a:spcBef>
              <a:defRPr sz="2900">
                <a:solidFill>
                  <a:srgbClr val="444442"/>
                </a:solidFill>
                <a:latin typeface="Helvetica Neue"/>
                <a:ea typeface="Helvetica Neue"/>
                <a:cs typeface="Helvetica Neue"/>
                <a:sym typeface="Helvetica Neue"/>
              </a:defRPr>
            </a:lvl1pPr>
          </a:lstStyle>
          <a:p>
            <a:r>
              <a:rPr dirty="0"/>
              <a:t>Les députés du Tiers état, du clergé et de la noblesse s’engagent, dans la salle du Jeu de paume à Versailles, à ne pas se séparer avant d’avoir donné une Constitution écrite à la France.</a:t>
            </a:r>
          </a:p>
        </p:txBody>
      </p:sp>
      <p:pic>
        <p:nvPicPr>
          <p:cNvPr id="160" name="pasted-image.tiff"/>
          <p:cNvPicPr>
            <a:picLocks noChangeAspect="1"/>
          </p:cNvPicPr>
          <p:nvPr/>
        </p:nvPicPr>
        <p:blipFill>
          <a:blip r:embed="rId3">
            <a:extLst/>
          </a:blip>
          <a:stretch>
            <a:fillRect/>
          </a:stretch>
        </p:blipFill>
        <p:spPr>
          <a:xfrm>
            <a:off x="4882513" y="2802490"/>
            <a:ext cx="8166737" cy="6125053"/>
          </a:xfrm>
          <a:prstGeom prst="rect">
            <a:avLst/>
          </a:prstGeom>
          <a:ln w="12700">
            <a:miter lim="400000"/>
          </a:ln>
        </p:spPr>
      </p:pic>
      <p:sp>
        <p:nvSpPr>
          <p:cNvPr id="161" name="Shape 161"/>
          <p:cNvSpPr/>
          <p:nvPr/>
        </p:nvSpPr>
        <p:spPr>
          <a:xfrm>
            <a:off x="4532425" y="8937093"/>
            <a:ext cx="8714030" cy="4116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330200">
              <a:lnSpc>
                <a:spcPts val="4400"/>
              </a:lnSpc>
              <a:spcBef>
                <a:spcPts val="400"/>
              </a:spcBef>
              <a:defRPr sz="2100">
                <a:solidFill>
                  <a:srgbClr val="444442"/>
                </a:solidFill>
                <a:latin typeface="Helvetica Neue"/>
                <a:ea typeface="Helvetica Neue"/>
                <a:cs typeface="Helvetica Neue"/>
                <a:sym typeface="Helvetica Neue"/>
              </a:defRPr>
            </a:pPr>
            <a:r>
              <a:rPr i="1" dirty="0"/>
              <a:t>Le Serment du Jeu de paume</a:t>
            </a:r>
            <a:r>
              <a:rPr dirty="0"/>
              <a:t>, peint de Jacques-Louis David, 1794</a:t>
            </a:r>
          </a:p>
        </p:txBody>
      </p:sp>
    </p:spTree>
  </p:cSld>
  <p:clrMapOvr>
    <a:masterClrMapping/>
  </p:clrMapOvr>
  <p:transition xmlns:p14="http://schemas.microsoft.com/office/powerpoint/2010/mai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Declaration_of_Human_Rights.png"/>
          <p:cNvPicPr>
            <a:picLocks noChangeAspect="1"/>
          </p:cNvPicPr>
          <p:nvPr/>
        </p:nvPicPr>
        <p:blipFill>
          <a:blip r:embed="rId3">
            <a:extLst/>
          </a:blip>
          <a:stretch>
            <a:fillRect/>
          </a:stretch>
        </p:blipFill>
        <p:spPr>
          <a:xfrm>
            <a:off x="5573217" y="361950"/>
            <a:ext cx="7178612" cy="9029700"/>
          </a:xfrm>
          <a:prstGeom prst="rect">
            <a:avLst/>
          </a:prstGeom>
          <a:ln w="12700">
            <a:miter lim="400000"/>
          </a:ln>
        </p:spPr>
      </p:pic>
      <p:sp>
        <p:nvSpPr>
          <p:cNvPr id="442" name="Shape 442"/>
          <p:cNvSpPr/>
          <p:nvPr/>
        </p:nvSpPr>
        <p:spPr>
          <a:xfrm>
            <a:off x="59925" y="500609"/>
            <a:ext cx="5270718" cy="5607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8432" defTabSz="584200">
              <a:lnSpc>
                <a:spcPct val="90000"/>
              </a:lnSpc>
              <a:defRPr sz="6500">
                <a:solidFill>
                  <a:srgbClr val="5C89A5"/>
                </a:solidFill>
                <a:latin typeface="+mn-lt"/>
                <a:ea typeface="+mn-ea"/>
                <a:cs typeface="+mn-cs"/>
                <a:sym typeface="Helvetica Neue Light"/>
              </a:defRPr>
            </a:lvl1pPr>
          </a:lstStyle>
          <a:p>
            <a:r>
              <a:t>la Déclaration des droits de l’homme et du citoyen de 1789</a:t>
            </a:r>
          </a:p>
        </p:txBody>
      </p:sp>
      <p:sp>
        <p:nvSpPr>
          <p:cNvPr id="443" name="Shape 443"/>
          <p:cNvSpPr/>
          <p:nvPr/>
        </p:nvSpPr>
        <p:spPr>
          <a:xfrm>
            <a:off x="556337" y="7918200"/>
            <a:ext cx="4951931" cy="1059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60000"/>
              </a:lnSpc>
              <a:spcBef>
                <a:spcPts val="600"/>
              </a:spcBef>
              <a:defRPr sz="2400"/>
            </a:lvl1pPr>
          </a:lstStyle>
          <a:p>
            <a:r>
              <a:t>C’est LE texte fondamental issu de la Révolution française</a:t>
            </a:r>
          </a:p>
        </p:txBody>
      </p:sp>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Declaration_of_Human_Rights.png"/>
          <p:cNvPicPr>
            <a:picLocks noChangeAspect="1"/>
          </p:cNvPicPr>
          <p:nvPr/>
        </p:nvPicPr>
        <p:blipFill>
          <a:blip r:embed="rId3">
            <a:extLst/>
          </a:blip>
          <a:stretch>
            <a:fillRect/>
          </a:stretch>
        </p:blipFill>
        <p:spPr>
          <a:xfrm>
            <a:off x="-1473200" y="-2359007"/>
            <a:ext cx="15951200" cy="20058633"/>
          </a:xfrm>
          <a:prstGeom prst="rect">
            <a:avLst/>
          </a:prstGeom>
          <a:ln w="12700">
            <a:miter lim="400000"/>
          </a:ln>
        </p:spPr>
      </p:pic>
    </p:spTree>
  </p:cSld>
  <p:clrMapOvr>
    <a:masterClrMapping/>
  </p:clrMapOvr>
  <p:transition xmlns:p14="http://schemas.microsoft.com/office/powerpoint/2010/mai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p:cNvSpPr>
          <p:nvPr>
            <p:ph type="body" idx="1"/>
          </p:nvPr>
        </p:nvSpPr>
        <p:spPr>
          <a:xfrm>
            <a:off x="889000" y="876300"/>
            <a:ext cx="11455400" cy="8445500"/>
          </a:xfrm>
          <a:prstGeom prst="rect">
            <a:avLst/>
          </a:prstGeom>
        </p:spPr>
        <p:txBody>
          <a:bodyPr/>
          <a:lstStyle/>
          <a:p>
            <a:pPr marL="0" indent="0" algn="ctr" defTabSz="457200">
              <a:spcBef>
                <a:spcPts val="1500"/>
              </a:spcBef>
              <a:buSzTx/>
              <a:buNone/>
              <a:defRPr sz="2400" b="1">
                <a:solidFill>
                  <a:srgbClr val="4A4646"/>
                </a:solidFill>
                <a:latin typeface="Arial"/>
                <a:ea typeface="Arial"/>
                <a:cs typeface="Arial"/>
                <a:sym typeface="Arial"/>
              </a:defRPr>
            </a:pPr>
            <a:r>
              <a:t>DÉCLARATION DES DROITS DE L’HOMME ET DU CITOYEN DE 1789</a:t>
            </a:r>
            <a:br/>
            <a:r>
              <a:t> </a:t>
            </a:r>
          </a:p>
          <a:p>
            <a:pPr marL="63500" marR="647700" indent="0" algn="just" defTabSz="457200">
              <a:spcBef>
                <a:spcPts val="1300"/>
              </a:spcBef>
              <a:buSzTx/>
              <a:buNone/>
              <a:defRPr sz="2400">
                <a:solidFill>
                  <a:srgbClr val="4A4646"/>
                </a:solidFill>
                <a:latin typeface="Arial"/>
                <a:ea typeface="Arial"/>
                <a:cs typeface="Arial"/>
                <a:sym typeface="Arial"/>
              </a:defRPr>
            </a:pPr>
            <a:r>
              <a:t>Les Représentants du Peuple Français, constitués en Assemblée nationale, considérant que l’ignorance, l’oubli ou le mépris des droits de l’homme sont les seules causes des malheurs publics et de la corruption des Gouvernements, ont résolu d’exposer, dans une Déclaration solennelle, les droits naturels, inaliénables et sacrés de l’homme, afin que cette Déclaration, constamment présente à tous les membres du corps social, leur rappelle sans cesse leurs droits et leurs devoirs ; afin que les actes du pouvoir législatif, et ceux du pouvoir exécutif pouvant être à chaque instant comparés avec le but de toute institution politique, en soient plus respectés ; afin que les réclamations des citoyens, fondées désormais sur des principes simples et incontestables, tournent toujours au maintien de la Constitution, et au bonheur de tous. En conséquence, l’Assemblée nationale reconnaît et déclare, en présence et sous les auspices de l’Être Suprême, les droits suivants de l’homme et du citoyen.</a:t>
            </a:r>
          </a:p>
          <a:p>
            <a:pPr marL="63500" marR="647700" indent="0" algn="ctr" defTabSz="457200">
              <a:spcBef>
                <a:spcPts val="1300"/>
              </a:spcBef>
              <a:buSzTx/>
              <a:buNone/>
              <a:defRPr sz="2400" b="1">
                <a:solidFill>
                  <a:srgbClr val="4A4646"/>
                </a:solidFill>
                <a:latin typeface="Arial"/>
                <a:ea typeface="Arial"/>
                <a:cs typeface="Arial"/>
                <a:sym typeface="Arial"/>
              </a:defRPr>
            </a:pPr>
            <a:r>
              <a:t>Article premier</a:t>
            </a:r>
          </a:p>
          <a:p>
            <a:pPr marL="63500" marR="647700" indent="0" algn="just" defTabSz="457200">
              <a:spcBef>
                <a:spcPts val="1300"/>
              </a:spcBef>
              <a:buSzTx/>
              <a:buNone/>
              <a:defRPr sz="2400">
                <a:solidFill>
                  <a:srgbClr val="4A4646"/>
                </a:solidFill>
                <a:latin typeface="Arial"/>
                <a:ea typeface="Arial"/>
                <a:cs typeface="Arial"/>
                <a:sym typeface="Arial"/>
              </a:defRPr>
            </a:pPr>
            <a:r>
              <a:rPr b="1"/>
              <a:t>Les hommes naissent et demeurent libres et égaux en droits.</a:t>
            </a:r>
            <a:r>
              <a:t> Les distinctions sociales ne peuvent être fondées que sur l’utilité commune.</a:t>
            </a:r>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p:cNvSpPr>
          <p:nvPr>
            <p:ph type="body" idx="1"/>
          </p:nvPr>
        </p:nvSpPr>
        <p:spPr>
          <a:xfrm>
            <a:off x="774700" y="876300"/>
            <a:ext cx="11455400" cy="8445500"/>
          </a:xfrm>
          <a:prstGeom prst="rect">
            <a:avLst/>
          </a:prstGeom>
        </p:spPr>
        <p:txBody>
          <a:bodyPr/>
          <a:lstStyle/>
          <a:p>
            <a:pPr marL="0" indent="0" algn="ctr" defTabSz="457200">
              <a:spcBef>
                <a:spcPts val="1500"/>
              </a:spcBef>
              <a:buSzTx/>
              <a:buNone/>
              <a:defRPr sz="3100" b="1">
                <a:solidFill>
                  <a:srgbClr val="4A4646"/>
                </a:solidFill>
                <a:latin typeface="Arial"/>
                <a:ea typeface="Arial"/>
                <a:cs typeface="Arial"/>
                <a:sym typeface="Arial"/>
              </a:defRPr>
            </a:pPr>
            <a:endParaRPr/>
          </a:p>
          <a:p>
            <a:pPr marL="63500" marR="647700" indent="0" algn="ctr" defTabSz="457200">
              <a:spcBef>
                <a:spcPts val="1300"/>
              </a:spcBef>
              <a:buSzTx/>
              <a:buNone/>
              <a:defRPr sz="3100" b="1">
                <a:solidFill>
                  <a:srgbClr val="4A4646"/>
                </a:solidFill>
                <a:latin typeface="Arial"/>
                <a:ea typeface="Arial"/>
                <a:cs typeface="Arial"/>
                <a:sym typeface="Arial"/>
              </a:defRPr>
            </a:pPr>
            <a:r>
              <a:t>Article premier</a:t>
            </a:r>
          </a:p>
          <a:p>
            <a:pPr marL="63500" marR="647700" indent="0" algn="just" defTabSz="457200">
              <a:spcBef>
                <a:spcPts val="1300"/>
              </a:spcBef>
              <a:buSzTx/>
              <a:buNone/>
              <a:defRPr sz="3100">
                <a:solidFill>
                  <a:srgbClr val="4A4646"/>
                </a:solidFill>
                <a:latin typeface="Arial"/>
                <a:ea typeface="Arial"/>
                <a:cs typeface="Arial"/>
                <a:sym typeface="Arial"/>
              </a:defRPr>
            </a:pPr>
            <a:r>
              <a:t>Les hommes naissent et demeurent libres et égaux en droits. Les distinctions sociales ne peuvent être fondées que sur l’utilité commune.</a:t>
            </a:r>
          </a:p>
          <a:p>
            <a:pPr marL="63500" marR="647700" indent="0" algn="just" defTabSz="457200">
              <a:spcBef>
                <a:spcPts val="1300"/>
              </a:spcBef>
              <a:buSzTx/>
              <a:buNone/>
              <a:defRPr sz="3100">
                <a:solidFill>
                  <a:srgbClr val="4A4646"/>
                </a:solidFill>
                <a:latin typeface="Arial"/>
                <a:ea typeface="Arial"/>
                <a:cs typeface="Arial"/>
                <a:sym typeface="Arial"/>
              </a:defRPr>
            </a:pPr>
            <a:endParaRPr/>
          </a:p>
          <a:p>
            <a:pPr marL="63500" marR="647700" indent="0" algn="just" defTabSz="457200">
              <a:spcBef>
                <a:spcPts val="1300"/>
              </a:spcBef>
              <a:buSzTx/>
              <a:buNone/>
              <a:defRPr sz="3100" b="1">
                <a:solidFill>
                  <a:srgbClr val="4A4646"/>
                </a:solidFill>
                <a:latin typeface="Arial"/>
                <a:ea typeface="Arial"/>
                <a:cs typeface="Arial"/>
                <a:sym typeface="Arial"/>
              </a:defRPr>
            </a:pPr>
            <a:r>
              <a:t>Conséquence: </a:t>
            </a:r>
          </a:p>
          <a:p>
            <a:pPr marL="63500" marR="647700" indent="0" algn="just" defTabSz="457200">
              <a:spcBef>
                <a:spcPts val="1300"/>
              </a:spcBef>
              <a:buSzTx/>
              <a:buNone/>
              <a:defRPr sz="3100" b="1">
                <a:solidFill>
                  <a:srgbClr val="4A4646"/>
                </a:solidFill>
                <a:latin typeface="Arial"/>
                <a:ea typeface="Arial"/>
                <a:cs typeface="Arial"/>
                <a:sym typeface="Arial"/>
              </a:defRPr>
            </a:pPr>
            <a:r>
              <a:t>abolition de la société d’ordres, condamnation des institutions et pratiques des privilèges de l’Ancien Régime, de l’absolutisme et de l’administration centralisée.</a:t>
            </a:r>
          </a:p>
          <a:p>
            <a:pPr marL="63500" marR="647700" indent="0" algn="just" defTabSz="457200">
              <a:spcBef>
                <a:spcPts val="1300"/>
              </a:spcBef>
              <a:buSzTx/>
              <a:buNone/>
              <a:defRPr sz="3100">
                <a:solidFill>
                  <a:srgbClr val="4A4646"/>
                </a:solidFill>
                <a:latin typeface="Arial"/>
                <a:ea typeface="Arial"/>
                <a:cs typeface="Arial"/>
                <a:sym typeface="Arial"/>
              </a:defRPr>
            </a:pPr>
            <a:endParaRPr/>
          </a:p>
          <a:p>
            <a:pPr marL="63500" marR="647700" indent="0" algn="just" defTabSz="457200">
              <a:spcBef>
                <a:spcPts val="1300"/>
              </a:spcBef>
              <a:buSzTx/>
              <a:buNone/>
              <a:defRPr sz="3100">
                <a:solidFill>
                  <a:srgbClr val="4A4646"/>
                </a:solidFill>
                <a:latin typeface="Arial"/>
                <a:ea typeface="Arial"/>
                <a:cs typeface="Arial"/>
                <a:sym typeface="Arial"/>
              </a:defRPr>
            </a:pPr>
            <a:endParaRPr/>
          </a:p>
        </p:txBody>
      </p:sp>
    </p:spTree>
  </p:cSld>
  <p:clrMapOvr>
    <a:masterClrMapping/>
  </p:clrMapOvr>
  <p:transition xmlns:p14="http://schemas.microsoft.com/office/powerpoint/2010/mai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p:nvPr/>
        </p:nvSpPr>
        <p:spPr>
          <a:xfrm>
            <a:off x="597191" y="279074"/>
            <a:ext cx="12522201" cy="9398652"/>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marL="63500" marR="647700" lvl="1" indent="0" algn="ctr">
              <a:spcBef>
                <a:spcPts val="1300"/>
              </a:spcBef>
              <a:defRPr sz="2900" b="1">
                <a:solidFill>
                  <a:srgbClr val="4A4646"/>
                </a:solidFill>
                <a:latin typeface="Arial"/>
                <a:ea typeface="Arial"/>
                <a:cs typeface="Arial"/>
                <a:sym typeface="Arial"/>
              </a:defRPr>
            </a:pPr>
            <a:r>
              <a:t>Article II</a:t>
            </a:r>
          </a:p>
          <a:p>
            <a:pPr marL="63500" marR="647700" lvl="1" indent="0" algn="just">
              <a:spcBef>
                <a:spcPts val="1300"/>
              </a:spcBef>
              <a:defRPr sz="2900">
                <a:solidFill>
                  <a:srgbClr val="4A4646"/>
                </a:solidFill>
                <a:latin typeface="Arial"/>
                <a:ea typeface="Arial"/>
                <a:cs typeface="Arial"/>
                <a:sym typeface="Arial"/>
              </a:defRPr>
            </a:pPr>
            <a:r>
              <a:t>Le but de toute association politique est la conservation des droits naturels et imprescriptibles de l’homme. </a:t>
            </a:r>
            <a:r>
              <a:rPr b="1"/>
              <a:t>Ces droits sont la liberté, la propriété, la sûreté et la résistance à l’oppression.</a:t>
            </a:r>
          </a:p>
          <a:p>
            <a:pPr marL="63500" marR="647700" lvl="1" indent="0" algn="ctr">
              <a:spcBef>
                <a:spcPts val="1300"/>
              </a:spcBef>
              <a:defRPr sz="2900" b="1">
                <a:solidFill>
                  <a:srgbClr val="4A4646"/>
                </a:solidFill>
                <a:latin typeface="Arial"/>
                <a:ea typeface="Arial"/>
                <a:cs typeface="Arial"/>
                <a:sym typeface="Arial"/>
              </a:defRPr>
            </a:pPr>
            <a:r>
              <a:t>Article III</a:t>
            </a:r>
          </a:p>
          <a:p>
            <a:pPr marL="63500" marR="647700" lvl="1" indent="0" algn="just">
              <a:spcBef>
                <a:spcPts val="1300"/>
              </a:spcBef>
              <a:defRPr sz="2900">
                <a:solidFill>
                  <a:srgbClr val="4A4646"/>
                </a:solidFill>
                <a:latin typeface="Arial"/>
                <a:ea typeface="Arial"/>
                <a:cs typeface="Arial"/>
                <a:sym typeface="Arial"/>
              </a:defRPr>
            </a:pPr>
            <a:r>
              <a:t>Le principe de toute Souveraineté réside essentiellement dans la Nation. Nul corps, nul individu ne peut exercer d’autorité qui n’en émane expressément.</a:t>
            </a:r>
          </a:p>
          <a:p>
            <a:pPr marL="63500" marR="647700" lvl="1" indent="0" algn="ctr">
              <a:spcBef>
                <a:spcPts val="1300"/>
              </a:spcBef>
              <a:defRPr sz="2900" b="1">
                <a:solidFill>
                  <a:srgbClr val="4A4646"/>
                </a:solidFill>
                <a:latin typeface="Arial"/>
                <a:ea typeface="Arial"/>
                <a:cs typeface="Arial"/>
                <a:sym typeface="Arial"/>
              </a:defRPr>
            </a:pPr>
            <a:r>
              <a:t>Article IV</a:t>
            </a:r>
          </a:p>
          <a:p>
            <a:pPr marL="63500" marR="647700" lvl="1" indent="0" algn="just">
              <a:spcBef>
                <a:spcPts val="1300"/>
              </a:spcBef>
              <a:defRPr sz="2900">
                <a:solidFill>
                  <a:srgbClr val="4A4646"/>
                </a:solidFill>
                <a:latin typeface="Arial"/>
                <a:ea typeface="Arial"/>
                <a:cs typeface="Arial"/>
                <a:sym typeface="Arial"/>
              </a:defRPr>
            </a:pPr>
            <a:r>
              <a:rPr b="1"/>
              <a:t>La liberté consiste à pouvoir faire tout ce qui ne nuit pas à autrui </a:t>
            </a:r>
            <a:r>
              <a:t>: ainsi l’exercice des droits naturels de chaque homme n’a de bornes que celles qui assurent aux autres Membres de la Société, la jouissance de ces mêmes droits. Ces bornes ne peuvent être déterminées que par la Loi.</a:t>
            </a:r>
          </a:p>
          <a:p>
            <a:pPr marL="63500" marR="647700" lvl="1" indent="0" algn="ctr">
              <a:spcBef>
                <a:spcPts val="1300"/>
              </a:spcBef>
              <a:defRPr sz="2900" b="1">
                <a:solidFill>
                  <a:srgbClr val="4A4646"/>
                </a:solidFill>
                <a:latin typeface="Arial"/>
                <a:ea typeface="Arial"/>
                <a:cs typeface="Arial"/>
                <a:sym typeface="Arial"/>
              </a:defRPr>
            </a:pPr>
            <a:r>
              <a:t>Article V</a:t>
            </a:r>
          </a:p>
          <a:p>
            <a:pPr marL="63500" marR="647700" lvl="1" indent="0" algn="just">
              <a:spcBef>
                <a:spcPts val="1300"/>
              </a:spcBef>
              <a:defRPr sz="2900">
                <a:solidFill>
                  <a:srgbClr val="4A4646"/>
                </a:solidFill>
                <a:latin typeface="Arial"/>
                <a:ea typeface="Arial"/>
                <a:cs typeface="Arial"/>
                <a:sym typeface="Arial"/>
              </a:defRPr>
            </a:pPr>
            <a:r>
              <a:t>La Loi n’a le droit de défendre que les actions nuisibles à la Société. </a:t>
            </a:r>
            <a:r>
              <a:rPr b="1"/>
              <a:t>Tout ce qui n’est pas défendu par la Loi ne peut être empêché</a:t>
            </a:r>
            <a:r>
              <a:t>, et nul ne peut être contraint à faire ce qu’elle n’ordonne pas.</a:t>
            </a:r>
          </a:p>
        </p:txBody>
      </p:sp>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p:nvPr/>
        </p:nvSpPr>
        <p:spPr>
          <a:xfrm>
            <a:off x="1298626" y="1441850"/>
            <a:ext cx="10407547" cy="49765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63500" marR="647700" algn="ctr">
              <a:spcBef>
                <a:spcPts val="1300"/>
              </a:spcBef>
              <a:defRPr sz="3500" b="1">
                <a:solidFill>
                  <a:srgbClr val="4A4646"/>
                </a:solidFill>
                <a:latin typeface="Arial"/>
                <a:ea typeface="Arial"/>
                <a:cs typeface="Arial"/>
                <a:sym typeface="Arial"/>
              </a:defRPr>
            </a:pPr>
            <a:r>
              <a:t>Article XVI</a:t>
            </a:r>
          </a:p>
          <a:p>
            <a:pPr marL="63500" marR="647700" algn="just">
              <a:spcBef>
                <a:spcPts val="1300"/>
              </a:spcBef>
              <a:defRPr sz="3500">
                <a:solidFill>
                  <a:srgbClr val="4A4646"/>
                </a:solidFill>
                <a:latin typeface="Arial"/>
                <a:ea typeface="Arial"/>
                <a:cs typeface="Arial"/>
                <a:sym typeface="Arial"/>
              </a:defRPr>
            </a:pPr>
            <a:r>
              <a:t>Toute Société dans laquelle la garantie des Droits n'est pas assurée, ni la séparation des Pouvoirs déterminée, n'a point de Constitution.</a:t>
            </a:r>
          </a:p>
          <a:p>
            <a:pPr marL="63500" marR="647700" algn="just">
              <a:spcBef>
                <a:spcPts val="1300"/>
              </a:spcBef>
              <a:defRPr sz="3500">
                <a:solidFill>
                  <a:srgbClr val="4A4646"/>
                </a:solidFill>
                <a:latin typeface="Arial"/>
                <a:ea typeface="Arial"/>
                <a:cs typeface="Arial"/>
                <a:sym typeface="Arial"/>
              </a:defRPr>
            </a:pPr>
            <a:endParaRPr/>
          </a:p>
          <a:p>
            <a:pPr marL="63500" marR="647700" algn="just">
              <a:spcBef>
                <a:spcPts val="1300"/>
              </a:spcBef>
              <a:defRPr sz="3500">
                <a:solidFill>
                  <a:srgbClr val="4A4646"/>
                </a:solidFill>
                <a:latin typeface="Arial"/>
                <a:ea typeface="Arial"/>
                <a:cs typeface="Arial"/>
                <a:sym typeface="Arial"/>
              </a:defRPr>
            </a:pPr>
            <a:endParaRPr/>
          </a:p>
          <a:p>
            <a:pPr marL="63500" marR="647700" algn="just">
              <a:spcBef>
                <a:spcPts val="1300"/>
              </a:spcBef>
              <a:defRPr sz="3500">
                <a:solidFill>
                  <a:srgbClr val="4A4646"/>
                </a:solidFill>
                <a:latin typeface="Arial"/>
                <a:ea typeface="Arial"/>
                <a:cs typeface="Arial"/>
                <a:sym typeface="Arial"/>
              </a:defRPr>
            </a:pPr>
            <a:r>
              <a:t>—&gt; On retrouve Montesquieu</a:t>
            </a:r>
          </a:p>
        </p:txBody>
      </p:sp>
      <p:pic>
        <p:nvPicPr>
          <p:cNvPr id="460" name="pasted-image.tiff"/>
          <p:cNvPicPr>
            <a:picLocks noChangeAspect="1"/>
          </p:cNvPicPr>
          <p:nvPr/>
        </p:nvPicPr>
        <p:blipFill>
          <a:blip r:embed="rId3">
            <a:extLst/>
          </a:blip>
          <a:stretch>
            <a:fillRect/>
          </a:stretch>
        </p:blipFill>
        <p:spPr>
          <a:xfrm>
            <a:off x="8018592" y="4145524"/>
            <a:ext cx="4622123" cy="5201989"/>
          </a:xfrm>
          <a:prstGeom prst="rect">
            <a:avLst/>
          </a:prstGeom>
          <a:ln w="12700">
            <a:miter lim="400000"/>
          </a:ln>
        </p:spPr>
      </p:pic>
    </p:spTree>
  </p:cSld>
  <p:clrMapOvr>
    <a:masterClrMapping/>
  </p:clrMapOvr>
  <p:transition xmlns:p14="http://schemas.microsoft.com/office/powerpoint/2010/mai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 name="pasted-image.tiff"/>
          <p:cNvPicPr>
            <a:picLocks noChangeAspect="1"/>
          </p:cNvPicPr>
          <p:nvPr/>
        </p:nvPicPr>
        <p:blipFill>
          <a:blip r:embed="rId3">
            <a:extLst/>
          </a:blip>
          <a:stretch>
            <a:fillRect/>
          </a:stretch>
        </p:blipFill>
        <p:spPr>
          <a:xfrm>
            <a:off x="8130289" y="2800350"/>
            <a:ext cx="4622801" cy="5676900"/>
          </a:xfrm>
          <a:prstGeom prst="rect">
            <a:avLst/>
          </a:prstGeom>
          <a:ln w="12700">
            <a:miter lim="400000"/>
          </a:ln>
        </p:spPr>
      </p:pic>
      <p:sp>
        <p:nvSpPr>
          <p:cNvPr id="465" name="Shape 465"/>
          <p:cNvSpPr/>
          <p:nvPr/>
        </p:nvSpPr>
        <p:spPr>
          <a:xfrm>
            <a:off x="631981" y="2438400"/>
            <a:ext cx="7001344" cy="640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600">
                <a:solidFill>
                  <a:srgbClr val="252525"/>
                </a:solidFill>
              </a:defRPr>
            </a:pPr>
            <a:r>
              <a:t>I.</a:t>
            </a:r>
          </a:p>
          <a:p>
            <a:pPr algn="just">
              <a:defRPr sz="2600">
                <a:solidFill>
                  <a:srgbClr val="252525"/>
                </a:solidFill>
              </a:defRPr>
            </a:pPr>
            <a:r>
              <a:t>La Femme naît libre et demeure égale à l’homme en droits. Les distinctions sociales ne peuvent être fondées que sur l’utilité commune.</a:t>
            </a:r>
          </a:p>
          <a:p>
            <a:pPr algn="ctr">
              <a:defRPr sz="2600">
                <a:solidFill>
                  <a:srgbClr val="252525"/>
                </a:solidFill>
              </a:defRPr>
            </a:pPr>
            <a:r>
              <a:t>II.</a:t>
            </a:r>
          </a:p>
          <a:p>
            <a:pPr algn="just">
              <a:defRPr sz="2600">
                <a:solidFill>
                  <a:srgbClr val="252525"/>
                </a:solidFill>
              </a:defRPr>
            </a:pPr>
            <a:r>
              <a:t>Le but de toute association politique est la conservation des droits naturels et imprescriptibles de la Femme et de l’Homme : ces droits sont la liberté, la propriété, la sûreté, et sur-tout la résistance à l’oppression.</a:t>
            </a:r>
          </a:p>
          <a:p>
            <a:pPr algn="just">
              <a:defRPr sz="2600">
                <a:solidFill>
                  <a:srgbClr val="252525"/>
                </a:solidFill>
              </a:defRPr>
            </a:pPr>
            <a:endParaRPr/>
          </a:p>
          <a:p>
            <a:pPr algn="just">
              <a:defRPr sz="2600">
                <a:solidFill>
                  <a:srgbClr val="252525"/>
                </a:solidFill>
              </a:defRPr>
            </a:pPr>
            <a:r>
              <a:t>Extrait de la </a:t>
            </a:r>
            <a:r>
              <a:rPr i="1"/>
              <a:t>Déclaration des droits de la femme et de la citoyenne</a:t>
            </a:r>
            <a:r>
              <a:t>, pastiche féministe de la Déclaration de 1789 par Olympe de Gouges.</a:t>
            </a:r>
          </a:p>
        </p:txBody>
      </p:sp>
      <p:sp>
        <p:nvSpPr>
          <p:cNvPr id="466" name="Shape 466"/>
          <p:cNvSpPr/>
          <p:nvPr/>
        </p:nvSpPr>
        <p:spPr>
          <a:xfrm>
            <a:off x="261937" y="513322"/>
            <a:ext cx="8392240" cy="19197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8432" defTabSz="584200">
              <a:lnSpc>
                <a:spcPct val="90000"/>
              </a:lnSpc>
              <a:defRPr sz="6500">
                <a:solidFill>
                  <a:srgbClr val="5C89A5"/>
                </a:solidFill>
                <a:latin typeface="+mn-lt"/>
                <a:ea typeface="+mn-ea"/>
                <a:cs typeface="+mn-cs"/>
                <a:sym typeface="Helvetica Neue Light"/>
              </a:defRPr>
            </a:lvl1pPr>
          </a:lstStyle>
          <a:p>
            <a:r>
              <a:rPr dirty="0"/>
              <a:t>Olympe de Gouges, </a:t>
            </a:r>
            <a:endParaRPr lang="fr-CH" dirty="0" smtClean="0"/>
          </a:p>
          <a:p>
            <a:r>
              <a:rPr dirty="0" smtClean="0"/>
              <a:t>pionnière </a:t>
            </a:r>
            <a:r>
              <a:rPr dirty="0"/>
              <a:t>du féminisme </a:t>
            </a:r>
          </a:p>
        </p:txBody>
      </p:sp>
    </p:spTree>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p:nvPr/>
        </p:nvSpPr>
        <p:spPr>
          <a:xfrm>
            <a:off x="1778565" y="4540300"/>
            <a:ext cx="9428634" cy="673000"/>
          </a:xfrm>
          <a:prstGeom prst="rect">
            <a:avLst/>
          </a:prstGeom>
          <a:ln w="12700">
            <a:miter lim="400000"/>
          </a:ln>
          <a:extLst>
            <a:ext uri="{C572A759-6A51-4108-AA02-DFA0A04FC94B}">
              <ma14:wrappingTextBoxFlag xmlns:ma14="http://schemas.microsoft.com/office/mac/drawingml/2011/main" val="1"/>
            </a:ext>
          </a:extLst>
        </p:spPr>
        <p:txBody>
          <a:bodyPr wrap="none" lIns="63500" tIns="63500" rIns="63500" bIns="63500" anchor="ctr">
            <a:spAutoFit/>
          </a:bodyPr>
          <a:lstStyle>
            <a:lvl1pPr algn="ctr" defTabSz="584200">
              <a:defRPr sz="3600" u="sng" cap="all">
                <a:solidFill>
                  <a:srgbClr val="5C89A5"/>
                </a:solidFill>
                <a:latin typeface="Helvetica Neue Bold Condensed"/>
                <a:ea typeface="Helvetica Neue Bold Condensed"/>
                <a:cs typeface="Helvetica Neue Bold Condensed"/>
                <a:sym typeface="Helvetica Neue Bold Condensed"/>
                <a:hlinkClick r:id="rId2"/>
              </a:defRPr>
            </a:lvl1pPr>
          </a:lstStyle>
          <a:p>
            <a:pPr>
              <a:defRPr u="none"/>
            </a:pPr>
            <a:r>
              <a:rPr u="sng">
                <a:hlinkClick r:id="rId2"/>
              </a:rPr>
              <a:t>http://expositions.bnf.fr/lumieres/index.htm</a:t>
            </a:r>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230539.1510958319.1.o858988346.png"/>
          <p:cNvPicPr>
            <a:picLocks noChangeAspect="1"/>
          </p:cNvPicPr>
          <p:nvPr/>
        </p:nvPicPr>
        <p:blipFill>
          <a:blip r:embed="rId2">
            <a:extLst/>
          </a:blip>
          <a:stretch>
            <a:fillRect/>
          </a:stretch>
        </p:blipFill>
        <p:spPr>
          <a:xfrm>
            <a:off x="5664200" y="4241800"/>
            <a:ext cx="12700" cy="12700"/>
          </a:xfrm>
          <a:prstGeom prst="rect">
            <a:avLst/>
          </a:prstGeom>
          <a:ln w="12700">
            <a:miter lim="400000"/>
          </a:ln>
        </p:spPr>
      </p:pic>
      <p:pic>
        <p:nvPicPr>
          <p:cNvPr id="473" name="230539.1510958319.1.o858988346.png"/>
          <p:cNvPicPr>
            <a:picLocks noChangeAspect="1"/>
          </p:cNvPicPr>
          <p:nvPr/>
        </p:nvPicPr>
        <p:blipFill>
          <a:blip r:embed="rId2">
            <a:extLst/>
          </a:blip>
          <a:stretch>
            <a:fillRect/>
          </a:stretch>
        </p:blipFill>
        <p:spPr>
          <a:xfrm>
            <a:off x="6718300" y="4343400"/>
            <a:ext cx="12700" cy="12700"/>
          </a:xfrm>
          <a:prstGeom prst="rect">
            <a:avLst/>
          </a:prstGeom>
          <a:ln w="12700">
            <a:miter lim="400000"/>
          </a:ln>
        </p:spPr>
      </p:pic>
      <p:pic>
        <p:nvPicPr>
          <p:cNvPr id="474" name="Magritte-Les-liaisons-dangereuses-1936.png"/>
          <p:cNvPicPr>
            <a:picLocks noChangeAspect="1"/>
          </p:cNvPicPr>
          <p:nvPr/>
        </p:nvPicPr>
        <p:blipFill>
          <a:blip r:embed="rId3">
            <a:extLst/>
          </a:blip>
          <a:stretch>
            <a:fillRect/>
          </a:stretch>
        </p:blipFill>
        <p:spPr>
          <a:xfrm>
            <a:off x="558800" y="508000"/>
            <a:ext cx="6350000" cy="8737600"/>
          </a:xfrm>
          <a:prstGeom prst="rect">
            <a:avLst/>
          </a:prstGeom>
          <a:ln w="12700">
            <a:miter lim="400000"/>
          </a:ln>
        </p:spPr>
      </p:pic>
      <p:sp>
        <p:nvSpPr>
          <p:cNvPr id="475" name="Shape 475"/>
          <p:cNvSpPr/>
          <p:nvPr/>
        </p:nvSpPr>
        <p:spPr>
          <a:xfrm>
            <a:off x="7060328" y="8317380"/>
            <a:ext cx="5777305" cy="1056133"/>
          </a:xfrm>
          <a:prstGeom prst="rect">
            <a:avLst/>
          </a:prstGeom>
          <a:ln w="12700">
            <a:miter lim="400000"/>
          </a:ln>
          <a:extLst>
            <a:ext uri="{C572A759-6A51-4108-AA02-DFA0A04FC94B}">
              <ma14:wrappingTextBoxFlag xmlns:ma14="http://schemas.microsoft.com/office/mac/drawingml/2011/main" val="1"/>
            </a:ext>
          </a:extLst>
        </p:spPr>
        <p:txBody>
          <a:bodyPr wrap="none" lIns="63500" tIns="63500" rIns="63500" bIns="63500" anchor="ctr">
            <a:spAutoFit/>
          </a:bodyPr>
          <a:lstStyle/>
          <a:p>
            <a:pPr defTabSz="584200">
              <a:defRPr sz="3000" cap="all">
                <a:solidFill>
                  <a:srgbClr val="5C89A5"/>
                </a:solidFill>
                <a:latin typeface="Helvetica Neue Bold Condensed"/>
                <a:ea typeface="Helvetica Neue Bold Condensed"/>
                <a:cs typeface="Helvetica Neue Bold Condensed"/>
                <a:sym typeface="Helvetica Neue Bold Condensed"/>
              </a:defRPr>
            </a:pPr>
            <a:r>
              <a:t>René Magritte:</a:t>
            </a:r>
          </a:p>
          <a:p>
            <a:pPr defTabSz="584200">
              <a:defRPr sz="3000" u="sng" cap="all">
                <a:solidFill>
                  <a:srgbClr val="5C89A5"/>
                </a:solidFill>
                <a:latin typeface="Helvetica Neue Bold Condensed"/>
                <a:ea typeface="Helvetica Neue Bold Condensed"/>
                <a:cs typeface="Helvetica Neue Bold Condensed"/>
                <a:sym typeface="Helvetica Neue Bold Condensed"/>
              </a:defRPr>
            </a:pPr>
            <a:r>
              <a:t>Les liaisons dangereuses</a:t>
            </a:r>
          </a:p>
        </p:txBody>
      </p:sp>
      <p:pic>
        <p:nvPicPr>
          <p:cNvPr id="476" name="pasted-image.tiff"/>
          <p:cNvPicPr>
            <a:picLocks noChangeAspect="1"/>
          </p:cNvPicPr>
          <p:nvPr/>
        </p:nvPicPr>
        <p:blipFill>
          <a:blip r:embed="rId4">
            <a:extLst/>
          </a:blip>
          <a:stretch>
            <a:fillRect/>
          </a:stretch>
        </p:blipFill>
        <p:spPr>
          <a:xfrm>
            <a:off x="7257666" y="508000"/>
            <a:ext cx="3631977" cy="6010921"/>
          </a:xfrm>
          <a:prstGeom prst="rect">
            <a:avLst/>
          </a:prstGeom>
          <a:ln w="12700">
            <a:miter lim="400000"/>
          </a:ln>
        </p:spPr>
      </p:pic>
      <p:sp>
        <p:nvSpPr>
          <p:cNvPr id="477" name="Shape 477"/>
          <p:cNvSpPr/>
          <p:nvPr/>
        </p:nvSpPr>
        <p:spPr>
          <a:xfrm>
            <a:off x="7139344" y="6593279"/>
            <a:ext cx="5666756" cy="102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defTabSz="584200">
              <a:defRPr sz="3000" cap="all">
                <a:solidFill>
                  <a:srgbClr val="5C89A5"/>
                </a:solidFill>
                <a:latin typeface="Helvetica Neue Bold Condensed"/>
                <a:ea typeface="Helvetica Neue Bold Condensed"/>
                <a:cs typeface="Helvetica Neue Bold Condensed"/>
                <a:sym typeface="Helvetica Neue Bold Condensed"/>
              </a:defRPr>
            </a:pPr>
            <a:r>
              <a:rPr dirty="0"/>
              <a:t>Le roman illustre la </a:t>
            </a:r>
            <a:r>
              <a:rPr dirty="0" smtClean="0"/>
              <a:t>décadence</a:t>
            </a:r>
            <a:endParaRPr lang="fr-CH" dirty="0" smtClean="0"/>
          </a:p>
          <a:p>
            <a:pPr algn="r" defTabSz="584200">
              <a:defRPr sz="3000" cap="all">
                <a:solidFill>
                  <a:srgbClr val="5C89A5"/>
                </a:solidFill>
                <a:latin typeface="Helvetica Neue Bold Condensed"/>
                <a:ea typeface="Helvetica Neue Bold Condensed"/>
                <a:cs typeface="Helvetica Neue Bold Condensed"/>
                <a:sym typeface="Helvetica Neue Bold Condensed"/>
              </a:defRPr>
            </a:pPr>
            <a:r>
              <a:rPr dirty="0" smtClean="0"/>
              <a:t>de </a:t>
            </a:r>
            <a:r>
              <a:rPr dirty="0"/>
              <a:t>l’aristocratie (1782)</a:t>
            </a:r>
          </a:p>
        </p:txBody>
      </p:sp>
    </p:spTree>
  </p:cSld>
  <p:clrMapOvr>
    <a:masterClrMapping/>
  </p:clrMapOvr>
  <p:transition xmlns:p14="http://schemas.microsoft.com/office/powerpoint/2010/mai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p:nvPr/>
        </p:nvSpPr>
        <p:spPr>
          <a:xfrm>
            <a:off x="773230" y="3141878"/>
            <a:ext cx="4699001" cy="5654244"/>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defTabSz="584200">
              <a:defRPr sz="4000" cap="all">
                <a:solidFill>
                  <a:srgbClr val="5C89A5"/>
                </a:solidFill>
                <a:latin typeface="Helvetica Neue Bold Condensed"/>
                <a:ea typeface="Helvetica Neue Bold Condensed"/>
                <a:cs typeface="Helvetica Neue Bold Condensed"/>
                <a:sym typeface="Helvetica Neue Bold Condensed"/>
              </a:defRPr>
            </a:pPr>
            <a:r>
              <a:t>le romantisme:</a:t>
            </a:r>
          </a:p>
          <a:p>
            <a:pPr algn="ctr" defTabSz="584200">
              <a:defRPr sz="4000" cap="all">
                <a:solidFill>
                  <a:srgbClr val="5C89A5"/>
                </a:solidFill>
                <a:latin typeface="Helvetica Neue Bold Condensed"/>
                <a:ea typeface="Helvetica Neue Bold Condensed"/>
                <a:cs typeface="Helvetica Neue Bold Condensed"/>
                <a:sym typeface="Helvetica Neue Bold Condensed"/>
              </a:defRPr>
            </a:pPr>
            <a:endParaRPr/>
          </a:p>
          <a:p>
            <a:pPr defTabSz="584200">
              <a:defRPr sz="2800" cap="all">
                <a:solidFill>
                  <a:srgbClr val="5C89A5"/>
                </a:solidFill>
                <a:latin typeface="Helvetica Neue Bold Condensed"/>
                <a:ea typeface="Helvetica Neue Bold Condensed"/>
                <a:cs typeface="Helvetica Neue Bold Condensed"/>
                <a:sym typeface="Helvetica Neue Bold Condensed"/>
              </a:defRPr>
            </a:pPr>
            <a:r>
              <a:t>-  exaltation du «mOI»</a:t>
            </a:r>
          </a:p>
          <a:p>
            <a:pPr defTabSz="584200">
              <a:defRPr sz="2800" cap="all">
                <a:solidFill>
                  <a:srgbClr val="5C89A5"/>
                </a:solidFill>
                <a:latin typeface="Helvetica Neue Bold Condensed"/>
                <a:ea typeface="Helvetica Neue Bold Condensed"/>
                <a:cs typeface="Helvetica Neue Bold Condensed"/>
                <a:sym typeface="Helvetica Neue Bold Condensed"/>
              </a:defRPr>
            </a:pPr>
            <a:endParaRPr/>
          </a:p>
          <a:p>
            <a:pPr defTabSz="584200">
              <a:defRPr sz="2800" cap="all">
                <a:solidFill>
                  <a:srgbClr val="5C89A5"/>
                </a:solidFill>
                <a:latin typeface="Helvetica Neue Bold Condensed"/>
                <a:ea typeface="Helvetica Neue Bold Condensed"/>
                <a:cs typeface="Helvetica Neue Bold Condensed"/>
                <a:sym typeface="Helvetica Neue Bold Condensed"/>
              </a:defRPr>
            </a:pPr>
            <a:r>
              <a:t>- Exploration des états d’âme:</a:t>
            </a:r>
          </a:p>
          <a:p>
            <a:pPr defTabSz="584200">
              <a:defRPr sz="2800" cap="all">
                <a:solidFill>
                  <a:srgbClr val="5C89A5"/>
                </a:solidFill>
                <a:latin typeface="Helvetica Neue Bold Condensed"/>
                <a:ea typeface="Helvetica Neue Bold Condensed"/>
                <a:cs typeface="Helvetica Neue Bold Condensed"/>
                <a:sym typeface="Helvetica Neue Bold Condensed"/>
              </a:defRPr>
            </a:pPr>
            <a:r>
              <a:t>sentiments contre raison</a:t>
            </a:r>
          </a:p>
          <a:p>
            <a:pPr defTabSz="584200">
              <a:defRPr sz="2800" cap="all">
                <a:solidFill>
                  <a:srgbClr val="5C89A5"/>
                </a:solidFill>
                <a:latin typeface="Helvetica Neue Bold Condensed"/>
                <a:ea typeface="Helvetica Neue Bold Condensed"/>
                <a:cs typeface="Helvetica Neue Bold Condensed"/>
                <a:sym typeface="Helvetica Neue Bold Condensed"/>
              </a:defRPr>
            </a:pPr>
            <a:endParaRPr/>
          </a:p>
          <a:p>
            <a:pPr defTabSz="584200">
              <a:defRPr sz="2800" cap="all">
                <a:solidFill>
                  <a:srgbClr val="5C89A5"/>
                </a:solidFill>
                <a:latin typeface="Helvetica Neue Bold Condensed"/>
                <a:ea typeface="Helvetica Neue Bold Condensed"/>
                <a:cs typeface="Helvetica Neue Bold Condensed"/>
                <a:sym typeface="Helvetica Neue Bold Condensed"/>
              </a:defRPr>
            </a:pPr>
            <a:r>
              <a:t>- exaltation du mystère, de la nature, du fantastique, de l’évasion, du rêve, du morbide, de l’exotisme.</a:t>
            </a:r>
          </a:p>
        </p:txBody>
      </p:sp>
      <p:pic>
        <p:nvPicPr>
          <p:cNvPr id="480" name="Caspar_David_Friedrich_032_%28The_wanderer_above_the_sea_of_fog%29.png"/>
          <p:cNvPicPr>
            <a:picLocks noChangeAspect="1"/>
          </p:cNvPicPr>
          <p:nvPr/>
        </p:nvPicPr>
        <p:blipFill>
          <a:blip r:embed="rId3">
            <a:extLst/>
          </a:blip>
          <a:stretch>
            <a:fillRect/>
          </a:stretch>
        </p:blipFill>
        <p:spPr>
          <a:xfrm>
            <a:off x="6045200" y="1066800"/>
            <a:ext cx="5943600" cy="7607300"/>
          </a:xfrm>
          <a:prstGeom prst="rect">
            <a:avLst/>
          </a:prstGeom>
          <a:ln w="12700">
            <a:miter lim="400000"/>
          </a:ln>
        </p:spPr>
      </p:pic>
      <p:sp>
        <p:nvSpPr>
          <p:cNvPr id="481" name="Shape 481"/>
          <p:cNvSpPr/>
          <p:nvPr/>
        </p:nvSpPr>
        <p:spPr>
          <a:xfrm>
            <a:off x="5951303" y="8761750"/>
            <a:ext cx="6621177" cy="736601"/>
          </a:xfrm>
          <a:prstGeom prst="rect">
            <a:avLst/>
          </a:prstGeom>
          <a:ln w="12700">
            <a:miter lim="400000"/>
          </a:ln>
          <a:extLst>
            <a:ext uri="{C572A759-6A51-4108-AA02-DFA0A04FC94B}">
              <ma14:wrappingTextBoxFlag xmlns:ma14="http://schemas.microsoft.com/office/mac/drawingml/2011/main" val="1"/>
            </a:ext>
          </a:extLst>
        </p:spPr>
        <p:txBody>
          <a:bodyPr lIns="63500" tIns="63500" rIns="63500" bIns="63500" anchor="ctr">
            <a:spAutoFit/>
          </a:bodyPr>
          <a:lstStyle/>
          <a:p>
            <a:pPr>
              <a:defRPr sz="2000" i="1"/>
            </a:pPr>
            <a:r>
              <a:rPr i="0" dirty="0"/>
              <a:t>Caspar David Friedrich, </a:t>
            </a:r>
            <a:r>
              <a:rPr dirty="0"/>
              <a:t>Le Voyageur contemplant une mer de nuages</a:t>
            </a:r>
            <a:r>
              <a:rPr i="0" dirty="0"/>
              <a:t>, 1817-1818 (Kunsthalle de Hambourg).</a:t>
            </a:r>
          </a:p>
        </p:txBody>
      </p:sp>
      <p:sp>
        <p:nvSpPr>
          <p:cNvPr id="482" name="Shape 482"/>
          <p:cNvSpPr/>
          <p:nvPr/>
        </p:nvSpPr>
        <p:spPr>
          <a:xfrm>
            <a:off x="774700" y="869950"/>
            <a:ext cx="2854961" cy="876300"/>
          </a:xfrm>
          <a:prstGeom prst="rect">
            <a:avLst/>
          </a:prstGeom>
          <a:ln w="12700">
            <a:miter lim="400000"/>
          </a:ln>
          <a:extLst>
            <a:ext uri="{C572A759-6A51-4108-AA02-DFA0A04FC94B}">
              <ma14:wrappingTextBoxFlag xmlns:ma14="http://schemas.microsoft.com/office/mac/drawingml/2011/main" val="1"/>
            </a:ext>
          </a:extLst>
        </p:spPr>
        <p:txBody>
          <a:bodyPr wrap="none" lIns="63500" tIns="63500" rIns="63500" bIns="63500" anchor="ctr">
            <a:spAutoFit/>
          </a:bodyPr>
          <a:lstStyle>
            <a:lvl1pPr defTabSz="584200">
              <a:defRPr sz="5000" cap="all">
                <a:solidFill>
                  <a:srgbClr val="5C89A5"/>
                </a:solidFill>
                <a:latin typeface="Helvetica Neue Bold Condensed"/>
                <a:ea typeface="Helvetica Neue Bold Condensed"/>
                <a:cs typeface="Helvetica Neue Bold Condensed"/>
                <a:sym typeface="Helvetica Neue Bold Condensed"/>
              </a:defRPr>
            </a:lvl1pPr>
          </a:lstStyle>
          <a:p>
            <a:r>
              <a:t>Et Après?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p:cNvSpPr>
          <p:nvPr>
            <p:ph type="title"/>
          </p:nvPr>
        </p:nvSpPr>
        <p:spPr>
          <a:xfrm>
            <a:off x="152400" y="-355600"/>
            <a:ext cx="13093700" cy="4102100"/>
          </a:xfrm>
          <a:prstGeom prst="rect">
            <a:avLst/>
          </a:prstGeom>
        </p:spPr>
        <p:txBody>
          <a:bodyPr/>
          <a:lstStyle/>
          <a:p>
            <a:pPr>
              <a:defRPr sz="6800"/>
            </a:pPr>
            <a:r>
              <a:t>Le 14 juillet 1789</a:t>
            </a:r>
          </a:p>
          <a:p>
            <a:pPr>
              <a:defRPr sz="4600"/>
            </a:pPr>
            <a:r>
              <a:t>Prise de la Bastille, symbole de l’arbitraire royal</a:t>
            </a:r>
          </a:p>
        </p:txBody>
      </p:sp>
      <p:pic>
        <p:nvPicPr>
          <p:cNvPr id="166" name="pasted-image.tiff"/>
          <p:cNvPicPr>
            <a:picLocks noChangeAspect="1"/>
          </p:cNvPicPr>
          <p:nvPr/>
        </p:nvPicPr>
        <p:blipFill>
          <a:blip r:embed="rId2">
            <a:extLst/>
          </a:blip>
          <a:stretch>
            <a:fillRect/>
          </a:stretch>
        </p:blipFill>
        <p:spPr>
          <a:xfrm>
            <a:off x="631392" y="2665553"/>
            <a:ext cx="8030047" cy="5946494"/>
          </a:xfrm>
          <a:prstGeom prst="rect">
            <a:avLst/>
          </a:prstGeom>
          <a:ln w="12700">
            <a:miter lim="400000"/>
          </a:ln>
        </p:spPr>
      </p:pic>
      <p:sp>
        <p:nvSpPr>
          <p:cNvPr id="167" name="Shape 167"/>
          <p:cNvSpPr/>
          <p:nvPr/>
        </p:nvSpPr>
        <p:spPr>
          <a:xfrm>
            <a:off x="631392" y="8784690"/>
            <a:ext cx="7721906"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330200">
              <a:lnSpc>
                <a:spcPts val="4700"/>
              </a:lnSpc>
              <a:spcBef>
                <a:spcPts val="400"/>
              </a:spcBef>
              <a:defRPr sz="2400">
                <a:solidFill>
                  <a:srgbClr val="444442"/>
                </a:solidFill>
                <a:latin typeface="Helvetica Neue"/>
                <a:ea typeface="Helvetica Neue"/>
                <a:cs typeface="Helvetica Neue"/>
                <a:sym typeface="Helvetica Neue"/>
              </a:defRPr>
            </a:pPr>
            <a:r>
              <a:rPr i="1" dirty="0"/>
              <a:t>Prise de la Bastille</a:t>
            </a:r>
            <a:r>
              <a:rPr dirty="0"/>
              <a:t>, Jean-Baptiste Lallemand, 1790.</a:t>
            </a:r>
          </a:p>
        </p:txBody>
      </p:sp>
    </p:spTree>
  </p:cSld>
  <p:clrMapOvr>
    <a:masterClrMapping/>
  </p:clrMapOvr>
  <p:transition xmlns:p14="http://schemas.microsoft.com/office/powerpoint/2010/mai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p:nvPr/>
        </p:nvSpPr>
        <p:spPr>
          <a:xfrm>
            <a:off x="2562218" y="676169"/>
            <a:ext cx="7880364" cy="673000"/>
          </a:xfrm>
          <a:prstGeom prst="rect">
            <a:avLst/>
          </a:prstGeom>
          <a:ln w="12700">
            <a:miter lim="400000"/>
          </a:ln>
          <a:extLst>
            <a:ext uri="{C572A759-6A51-4108-AA02-DFA0A04FC94B}">
              <ma14:wrappingTextBoxFlag xmlns:ma14="http://schemas.microsoft.com/office/mac/drawingml/2011/main" val="1"/>
            </a:ext>
          </a:extLst>
        </p:spPr>
        <p:txBody>
          <a:bodyPr wrap="none" lIns="63500" tIns="63500" rIns="63500" bIns="63500" anchor="ctr">
            <a:spAutoFit/>
          </a:bodyPr>
          <a:lstStyle>
            <a:lvl1pPr algn="ctr" defTabSz="584200">
              <a:defRPr sz="3600" cap="all">
                <a:solidFill>
                  <a:srgbClr val="5C89A5"/>
                </a:solidFill>
                <a:latin typeface="Helvetica Neue Bold Condensed"/>
                <a:ea typeface="Helvetica Neue Bold Condensed"/>
                <a:cs typeface="Helvetica Neue Bold Condensed"/>
                <a:sym typeface="Helvetica Neue Bold Condensed"/>
              </a:defRPr>
            </a:lvl1pPr>
          </a:lstStyle>
          <a:p>
            <a:r>
              <a:t>Sources principales</a:t>
            </a:r>
          </a:p>
        </p:txBody>
      </p:sp>
      <p:pic>
        <p:nvPicPr>
          <p:cNvPr id="487" name="Capture d’écran 2021-12-17 à 11.37.00.png"/>
          <p:cNvPicPr>
            <a:picLocks noChangeAspect="1"/>
          </p:cNvPicPr>
          <p:nvPr/>
        </p:nvPicPr>
        <p:blipFill>
          <a:blip r:embed="rId2">
            <a:extLst/>
          </a:blip>
          <a:stretch>
            <a:fillRect/>
          </a:stretch>
        </p:blipFill>
        <p:spPr>
          <a:xfrm>
            <a:off x="564156" y="1939014"/>
            <a:ext cx="5266754" cy="7399572"/>
          </a:xfrm>
          <a:prstGeom prst="rect">
            <a:avLst/>
          </a:prstGeom>
          <a:ln w="12700">
            <a:miter lim="400000"/>
          </a:ln>
        </p:spPr>
      </p:pic>
      <p:pic>
        <p:nvPicPr>
          <p:cNvPr id="488" name="Capture d’écran 2022-01-12 à 11.31.39.png"/>
          <p:cNvPicPr>
            <a:picLocks noChangeAspect="1"/>
          </p:cNvPicPr>
          <p:nvPr/>
        </p:nvPicPr>
        <p:blipFill>
          <a:blip r:embed="rId3">
            <a:extLst/>
          </a:blip>
          <a:stretch>
            <a:fillRect/>
          </a:stretch>
        </p:blipFill>
        <p:spPr>
          <a:xfrm>
            <a:off x="6528564" y="1939014"/>
            <a:ext cx="6066854" cy="7399572"/>
          </a:xfrm>
          <a:prstGeom prst="rect">
            <a:avLst/>
          </a:prstGeom>
          <a:ln w="12700">
            <a:miter lim="400000"/>
          </a:ln>
        </p:spPr>
      </p:pic>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xfrm>
            <a:off x="63618" y="419218"/>
            <a:ext cx="12611101" cy="5022199"/>
          </a:xfrm>
          <a:prstGeom prst="rect">
            <a:avLst/>
          </a:prstGeom>
        </p:spPr>
        <p:txBody>
          <a:bodyPr/>
          <a:lstStyle/>
          <a:p>
            <a:pPr>
              <a:defRPr sz="6800"/>
            </a:pPr>
            <a:r>
              <a:rPr dirty="0"/>
              <a:t>4 août 1789: fin de la monarchie de droit divin</a:t>
            </a:r>
          </a:p>
          <a:p>
            <a:pPr marL="408432" lvl="1" algn="l">
              <a:lnSpc>
                <a:spcPct val="90000"/>
              </a:lnSpc>
              <a:defRPr sz="4000">
                <a:solidFill>
                  <a:srgbClr val="202140"/>
                </a:solidFill>
                <a:latin typeface="+mn-lt"/>
                <a:ea typeface="+mn-ea"/>
                <a:cs typeface="+mn-cs"/>
                <a:sym typeface="Helvetica Neue Light"/>
              </a:defRPr>
            </a:pPr>
            <a:r>
              <a:rPr lang="fr-CH" dirty="0" smtClean="0"/>
              <a:t/>
            </a:r>
            <a:br>
              <a:rPr lang="fr-CH" dirty="0" smtClean="0"/>
            </a:br>
            <a:r>
              <a:rPr dirty="0" smtClean="0"/>
              <a:t>Abolition </a:t>
            </a:r>
            <a:r>
              <a:rPr dirty="0"/>
              <a:t>des privilèges seigneuriaux par l’assemblée constituante qui est en train de rédiger la constitution française ainsi que la Déclaration des droits de l’homme et du citoyen.</a:t>
            </a:r>
          </a:p>
          <a:p>
            <a:pPr marL="408432" lvl="1" algn="l">
              <a:lnSpc>
                <a:spcPct val="90000"/>
              </a:lnSpc>
              <a:defRPr sz="4000">
                <a:solidFill>
                  <a:srgbClr val="5C89A5"/>
                </a:solidFill>
                <a:latin typeface="+mn-lt"/>
                <a:ea typeface="+mn-ea"/>
                <a:cs typeface="+mn-cs"/>
                <a:sym typeface="Helvetica Neue Light"/>
              </a:defRPr>
            </a:pPr>
            <a:endParaRPr dirty="0"/>
          </a:p>
        </p:txBody>
      </p:sp>
      <p:sp>
        <p:nvSpPr>
          <p:cNvPr id="170" name="Shape 170"/>
          <p:cNvSpPr/>
          <p:nvPr/>
        </p:nvSpPr>
        <p:spPr>
          <a:xfrm>
            <a:off x="587048" y="5662821"/>
            <a:ext cx="11830704"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000">
                <a:solidFill>
                  <a:srgbClr val="252525"/>
                </a:solidFill>
              </a:defRPr>
            </a:lvl1pPr>
          </a:lstStyle>
          <a:p>
            <a:r>
              <a:t>Selon l'article II de la Constitution de 1789, « Il n'y a point en France d'autorité supérieure à la loi; Le Roi ne règne que par elle [la loi] ».</a:t>
            </a:r>
          </a:p>
        </p:txBody>
      </p:sp>
      <p:sp>
        <p:nvSpPr>
          <p:cNvPr id="171" name="Shape 171"/>
          <p:cNvSpPr/>
          <p:nvPr/>
        </p:nvSpPr>
        <p:spPr>
          <a:xfrm>
            <a:off x="587048" y="6907550"/>
            <a:ext cx="11830704"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defRPr sz="3000">
                <a:solidFill>
                  <a:srgbClr val="252525"/>
                </a:solidFill>
              </a:defRPr>
            </a:lvl1pPr>
          </a:lstStyle>
          <a:p>
            <a:r>
              <a:t>Les pouvoirs du Roi sont très limités. Le Roi et son gouvernement ne peuvent faire aucune loi. Il peut seulement agir conformément aux lois pour en ordonner l’exécution (première application stricte en France du principe de la séparation des pouvoirs). Il a un rôle symbolique et de figure diplomatique.</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1" animBg="1" advAuto="0"/>
      <p:bldP spid="171"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p:cNvSpPr>
          <p:nvPr>
            <p:ph type="title"/>
          </p:nvPr>
        </p:nvSpPr>
        <p:spPr>
          <a:xfrm>
            <a:off x="342959" y="-972114"/>
            <a:ext cx="13093701" cy="4890628"/>
          </a:xfrm>
          <a:prstGeom prst="rect">
            <a:avLst/>
          </a:prstGeom>
        </p:spPr>
        <p:txBody>
          <a:bodyPr/>
          <a:lstStyle/>
          <a:p>
            <a:pPr>
              <a:defRPr sz="6800"/>
            </a:pPr>
            <a:r>
              <a:t>4 août 1789: </a:t>
            </a:r>
          </a:p>
          <a:p>
            <a:pPr>
              <a:defRPr sz="6800"/>
            </a:pPr>
            <a:r>
              <a:t>La monarchie constitutionnelle</a:t>
            </a:r>
          </a:p>
        </p:txBody>
      </p:sp>
      <p:sp>
        <p:nvSpPr>
          <p:cNvPr id="176" name="Shape 176"/>
          <p:cNvSpPr/>
          <p:nvPr/>
        </p:nvSpPr>
        <p:spPr>
          <a:xfrm>
            <a:off x="740694" y="2614776"/>
            <a:ext cx="11158791"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100">
                <a:solidFill>
                  <a:srgbClr val="252525"/>
                </a:solidFill>
              </a:defRPr>
            </a:pPr>
            <a:r>
              <a:t>La première constitution française fait de la France une monarchie constitutionnelle sur le modèle anglais:</a:t>
            </a:r>
          </a:p>
          <a:p>
            <a:pPr>
              <a:defRPr sz="3100">
                <a:solidFill>
                  <a:srgbClr val="252525"/>
                </a:solidFill>
              </a:defRPr>
            </a:pPr>
            <a:endParaRPr/>
          </a:p>
          <a:p>
            <a:pPr>
              <a:defRPr sz="3100">
                <a:solidFill>
                  <a:srgbClr val="252525"/>
                </a:solidFill>
              </a:defRPr>
            </a:pPr>
            <a:r>
              <a:t>- Le </a:t>
            </a:r>
            <a:r>
              <a:rPr b="1"/>
              <a:t>monarque</a:t>
            </a:r>
            <a:r>
              <a:t> est le chef de l’état. Ses pouvoirs sont limités par ses ministres et le parlement;</a:t>
            </a:r>
          </a:p>
          <a:p>
            <a:pPr>
              <a:defRPr sz="3100">
                <a:solidFill>
                  <a:srgbClr val="252525"/>
                </a:solidFill>
              </a:defRPr>
            </a:pPr>
            <a:endParaRPr/>
          </a:p>
          <a:p>
            <a:pPr>
              <a:defRPr sz="3100">
                <a:solidFill>
                  <a:srgbClr val="252525"/>
                </a:solidFill>
              </a:defRPr>
            </a:pPr>
            <a:r>
              <a:t>- Le </a:t>
            </a:r>
            <a:r>
              <a:rPr b="1"/>
              <a:t>parlement</a:t>
            </a:r>
            <a:r>
              <a:t> est une assemblée d’élus par le peuple, il assure sa représentation au sein de l’état.</a:t>
            </a:r>
          </a:p>
          <a:p>
            <a:pPr>
              <a:defRPr sz="3100">
                <a:solidFill>
                  <a:srgbClr val="252525"/>
                </a:solidFill>
              </a:defRPr>
            </a:pPr>
            <a:endParaRPr/>
          </a:p>
          <a:p>
            <a:pPr marL="1139264" lvl="1" indent="-504264">
              <a:buSzPct val="50000"/>
              <a:buBlip>
                <a:blip r:embed="rId3"/>
              </a:buBlip>
              <a:defRPr sz="3100">
                <a:solidFill>
                  <a:srgbClr val="252525"/>
                </a:solidFill>
              </a:defRPr>
            </a:pPr>
            <a:r>
              <a:t>Il fait et défait les lois: il détient donc le pouvoir législatif</a:t>
            </a:r>
          </a:p>
          <a:p>
            <a:pPr>
              <a:defRPr sz="3100">
                <a:solidFill>
                  <a:srgbClr val="252525"/>
                </a:solidFill>
              </a:defRPr>
            </a:pPr>
            <a:endParaRPr/>
          </a:p>
          <a:p>
            <a:pPr marL="1139264" lvl="1" indent="-504264">
              <a:buSzPct val="50000"/>
              <a:buBlip>
                <a:blip r:embed="rId3"/>
              </a:buBlip>
              <a:defRPr sz="3100">
                <a:solidFill>
                  <a:srgbClr val="252525"/>
                </a:solidFill>
              </a:defRPr>
            </a:pPr>
            <a:r>
              <a:t>Il contrôle l’action du gouvernement du pays (l’exécutif)</a:t>
            </a:r>
          </a:p>
          <a:p>
            <a:pPr>
              <a:defRPr sz="2700">
                <a:solidFill>
                  <a:srgbClr val="252525"/>
                </a:solidFill>
              </a:defRPr>
            </a:pPr>
            <a:endParaRPr/>
          </a:p>
          <a:p>
            <a:pPr>
              <a:defRPr sz="2700">
                <a:solidFill>
                  <a:srgbClr val="252525"/>
                </a:solidFill>
              </a:defRPr>
            </a:pPr>
            <a:endParaRPr/>
          </a:p>
        </p:txBody>
      </p:sp>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Helvetica Neue Light"/>
        <a:ea typeface="Helvetica Neue Light"/>
        <a:cs typeface="Helvetica Neue Light"/>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Helvetica Neue Light"/>
        <a:ea typeface="Helvetica Neue Light"/>
        <a:cs typeface="Helvetica Neue Light"/>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6523</Words>
  <Application>Microsoft Macintosh PowerPoint</Application>
  <PresentationFormat>Personnalisé</PresentationFormat>
  <Paragraphs>586</Paragraphs>
  <Slides>70</Slides>
  <Notes>45</Notes>
  <HiddenSlides>0</HiddenSlides>
  <MMClips>0</MMClips>
  <ScaleCrop>false</ScaleCrop>
  <HeadingPairs>
    <vt:vector size="4" baseType="variant">
      <vt:variant>
        <vt:lpstr>Thème</vt:lpstr>
      </vt:variant>
      <vt:variant>
        <vt:i4>1</vt:i4>
      </vt:variant>
      <vt:variant>
        <vt:lpstr>Titres des diapositives</vt:lpstr>
      </vt:variant>
      <vt:variant>
        <vt:i4>70</vt:i4>
      </vt:variant>
    </vt:vector>
  </HeadingPairs>
  <TitlesOfParts>
    <vt:vector size="71" baseType="lpstr">
      <vt:lpstr>Vintage</vt:lpstr>
      <vt:lpstr>Le XVIIIe siècle</vt:lpstr>
      <vt:lpstr>Evénements historiques importants</vt:lpstr>
      <vt:lpstr>Evénements historiques importants</vt:lpstr>
      <vt:lpstr>Evénements historiques importants</vt:lpstr>
      <vt:lpstr>Evénements historiques importants</vt:lpstr>
      <vt:lpstr>la Révolution française de 1789 Le Serment du jeu de paume (20 juin 1789)</vt:lpstr>
      <vt:lpstr>Le 14 juillet 1789 Prise de la Bastille, symbole de l’arbitraire royal</vt:lpstr>
      <vt:lpstr>4 août 1789: fin de la monarchie de droit divin  Abolition des privilèges seigneuriaux par l’assemblée constituante qui est en train de rédiger la constitution française ainsi que la Déclaration des droits de l’homme et du citoyen. </vt:lpstr>
      <vt:lpstr>4 août 1789:  La monarchie constitutionnelle</vt:lpstr>
      <vt:lpstr>  La monarchie constitutionnelle  </vt:lpstr>
      <vt:lpstr>  Les guerres révolutionnaires:  vers la fin de la monarchie  </vt:lpstr>
      <vt:lpstr>  Les guerres révolutionnaires:  vers la fin de la monarchie  </vt:lpstr>
      <vt:lpstr>Présentation PowerPoint</vt:lpstr>
      <vt:lpstr>Présentation PowerPoint</vt:lpstr>
      <vt:lpstr>Présentation PowerPoint</vt:lpstr>
      <vt:lpstr>Présentation PowerPoint</vt:lpstr>
      <vt:lpstr>Présentation PowerPoint</vt:lpstr>
      <vt:lpstr>Les Lumières: Vers une définition</vt:lpstr>
      <vt:lpstr>Vers une définition...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Lumières » comme métaphore des connaissances, plurielles.</vt:lpstr>
      <vt:lpstr>Présentation PowerPoint</vt:lpstr>
      <vt:lpstr>Présentation PowerPoint</vt:lpstr>
      <vt:lpstr>Présentation PowerPoint</vt:lpstr>
      <vt:lpstr>Présentation PowerPoint</vt:lpstr>
      <vt:lpstr>L’esprit des Lumières</vt:lpstr>
      <vt:lpstr>Le progrès: un idéal</vt:lpstr>
      <vt:lpstr>Présentation PowerPoint</vt:lpstr>
      <vt:lpstr>L’esprit scientifique: l’empirisme</vt:lpstr>
      <vt:lpstr>Ouverture géographique</vt:lpstr>
      <vt:lpstr>Ouverture géographique</vt:lpstr>
      <vt:lpstr>Le libéralisme économique</vt:lpstr>
      <vt:lpstr>Une littérature de combat</vt:lpstr>
      <vt:lpstr>L’Encyclopédie de Diderot et d’Alembert: 1750-1772</vt:lpstr>
      <vt:lpstr>Présentation PowerPoint</vt:lpstr>
      <vt:lpstr>Présentation PowerPoint</vt:lpstr>
      <vt:lpstr>Présentation PowerPoint</vt:lpstr>
      <vt:lpstr>Présentation PowerPoint</vt:lpstr>
      <vt:lpstr>Présentation PowerPoint</vt:lpstr>
      <vt:lpstr>Présentation PowerPoint</vt:lpstr>
      <vt:lpstr>L’Encyclopédie de Diderot et d’Alembert</vt:lpstr>
      <vt:lpstr>L’Encyclopédie de Diderot et d’Alembert</vt:lpstr>
      <vt:lpstr>Les encyclopédistes prolongent le courant humaniste</vt:lpstr>
      <vt:lpstr>Quelques événements marquants du XVIIIe siècle</vt:lpstr>
      <vt:lpstr>1755: le tremblement de terre de Lisbonne</vt:lpstr>
      <vt:lpstr>1755: le tremblement de terre de Lisbonne</vt:lpstr>
      <vt:lpstr>La France perd la guerre de Sept ans (1756-1763): fin d’un empire colonial</vt:lpstr>
      <vt:lpstr>Pendant ce temps, dans les 13 colonies américaines...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XVIIIe siècle</dc:title>
  <cp:lastModifiedBy>Jean-Luc Burri</cp:lastModifiedBy>
  <cp:revision>3</cp:revision>
  <dcterms:modified xsi:type="dcterms:W3CDTF">2022-01-12T10:52:11Z</dcterms:modified>
</cp:coreProperties>
</file>