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tif" ContentType="image/ti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8" r:id="rId23"/>
    <p:sldId id="279" r:id="rId24"/>
    <p:sldId id="280" r:id="rId25"/>
    <p:sldId id="281" r:id="rId26"/>
    <p:sldId id="282" r:id="rId27"/>
    <p:sldId id="283" r:id="rId28"/>
    <p:sldId id="284" r:id="rId29"/>
    <p:sldId id="285" r:id="rId30"/>
    <p:sldId id="286" r:id="rId31"/>
    <p:sldId id="287" r:id="rId32"/>
    <p:sldId id="288" r:id="rId33"/>
    <p:sldId id="290" r:id="rId34"/>
    <p:sldId id="291" r:id="rId35"/>
    <p:sldId id="292" r:id="rId36"/>
    <p:sldId id="293" r:id="rId37"/>
    <p:sldId id="294" r:id="rId38"/>
    <p:sldId id="295" r:id="rId39"/>
    <p:sldId id="296" r:id="rId40"/>
    <p:sldId id="297" r:id="rId41"/>
    <p:sldId id="298" r:id="rId42"/>
    <p:sldId id="299"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96" r:id="rId77"/>
    <p:sldId id="334" r:id="rId78"/>
    <p:sldId id="335" r:id="rId79"/>
    <p:sldId id="336" r:id="rId80"/>
    <p:sldId id="337" r:id="rId81"/>
    <p:sldId id="338" r:id="rId82"/>
    <p:sldId id="339"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0" r:id="rId102"/>
    <p:sldId id="361" r:id="rId103"/>
    <p:sldId id="362" r:id="rId104"/>
    <p:sldId id="363" r:id="rId105"/>
    <p:sldId id="364" r:id="rId106"/>
    <p:sldId id="365" r:id="rId107"/>
    <p:sldId id="366" r:id="rId108"/>
    <p:sldId id="367" r:id="rId109"/>
    <p:sldId id="368" r:id="rId110"/>
    <p:sldId id="369" r:id="rId111"/>
    <p:sldId id="370" r:id="rId112"/>
    <p:sldId id="371" r:id="rId113"/>
    <p:sldId id="372" r:id="rId114"/>
    <p:sldId id="374" r:id="rId115"/>
    <p:sldId id="375" r:id="rId116"/>
    <p:sldId id="376" r:id="rId117"/>
    <p:sldId id="377" r:id="rId118"/>
    <p:sldId id="378" r:id="rId119"/>
    <p:sldId id="379" r:id="rId120"/>
    <p:sldId id="380" r:id="rId121"/>
    <p:sldId id="381" r:id="rId122"/>
    <p:sldId id="382" r:id="rId123"/>
    <p:sldId id="383" r:id="rId124"/>
    <p:sldId id="384" r:id="rId125"/>
    <p:sldId id="385" r:id="rId126"/>
    <p:sldId id="386" r:id="rId127"/>
    <p:sldId id="387" r:id="rId128"/>
    <p:sldId id="388" r:id="rId129"/>
    <p:sldId id="389" r:id="rId130"/>
    <p:sldId id="390" r:id="rId131"/>
    <p:sldId id="391" r:id="rId132"/>
    <p:sldId id="392" r:id="rId133"/>
    <p:sldId id="393" r:id="rId134"/>
    <p:sldId id="394" r:id="rId1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1pPr>
    <a:lvl2pPr marL="0" marR="0" indent="228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2pPr>
    <a:lvl3pPr marL="0" marR="0" indent="457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3pPr>
    <a:lvl4pPr marL="0" marR="0" indent="685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4pPr>
    <a:lvl5pPr marL="0" marR="0" indent="9144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5pPr>
    <a:lvl6pPr marL="0" marR="0" indent="11430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6pPr>
    <a:lvl7pPr marL="0" marR="0" indent="13716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7pPr>
    <a:lvl8pPr marL="0" marR="0" indent="16002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8pPr>
    <a:lvl9pPr marL="0" marR="0" indent="182880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ajor">
          <a:srgbClr val="58524B"/>
        </a:fontRef>
        <a:srgbClr val="58524B"/>
      </a:tcTxStyle>
      <a:tcStyle>
        <a:tcBdr>
          <a:left>
            <a:ln w="25400" cap="flat">
              <a:solidFill>
                <a:srgbClr val="A6B4C4"/>
              </a:solidFill>
              <a:prstDash val="solid"/>
              <a:miter lim="400000"/>
            </a:ln>
          </a:left>
          <a:right>
            <a:ln w="25400" cap="flat">
              <a:solidFill>
                <a:srgbClr val="A6B4C4"/>
              </a:solidFill>
              <a:prstDash val="solid"/>
              <a:miter lim="400000"/>
            </a:ln>
          </a:right>
          <a:top>
            <a:ln w="25400" cap="flat">
              <a:solidFill>
                <a:srgbClr val="A6B4C4"/>
              </a:solidFill>
              <a:prstDash val="solid"/>
              <a:miter lim="400000"/>
            </a:ln>
          </a:top>
          <a:bottom>
            <a:ln w="25400" cap="flat">
              <a:solidFill>
                <a:srgbClr val="A6B4C4"/>
              </a:solidFill>
              <a:prstDash val="solid"/>
              <a:miter lim="400000"/>
            </a:ln>
          </a:bottom>
          <a:insideH>
            <a:ln w="25400" cap="flat">
              <a:solidFill>
                <a:srgbClr val="A6B4C4"/>
              </a:solidFill>
              <a:prstDash val="solid"/>
              <a:miter lim="400000"/>
            </a:ln>
          </a:insideH>
          <a:insideV>
            <a:ln w="25400" cap="flat">
              <a:solidFill>
                <a:srgbClr val="A6B4C4"/>
              </a:solidFill>
              <a:prstDash val="solid"/>
              <a:miter lim="400000"/>
            </a:ln>
          </a:insideV>
        </a:tcBdr>
        <a:fill>
          <a:noFill/>
        </a:fill>
      </a:tcStyle>
    </a:wholeTbl>
    <a:band2H>
      <a:tcTxStyle/>
      <a:tcStyle>
        <a:tcBdr/>
        <a:fill>
          <a:solidFill>
            <a:srgbClr val="A6B4C4">
              <a:alpha val="30000"/>
            </a:srgbClr>
          </a:solidFill>
        </a:fill>
      </a:tcStyle>
    </a:band2H>
    <a:firstCol>
      <a:tcTxStyle b="off" i="off">
        <a:fontRef idx="major">
          <a:srgbClr val="FFFFFF"/>
        </a:fontRef>
        <a:srgbClr val="FFFFFF"/>
      </a:tcTxStyle>
      <a:tcStyle>
        <a:tcBdr>
          <a:left>
            <a:ln w="25400" cap="flat">
              <a:solidFill>
                <a:srgbClr val="A6B4C4"/>
              </a:solidFill>
              <a:prstDash val="solid"/>
              <a:miter lim="400000"/>
            </a:ln>
          </a:left>
          <a:right>
            <a:ln w="25400" cap="flat">
              <a:solidFill>
                <a:srgbClr val="A6B4C4"/>
              </a:solidFill>
              <a:prstDash val="solid"/>
              <a:miter lim="400000"/>
            </a:ln>
          </a:right>
          <a:top>
            <a:ln w="25400" cap="flat">
              <a:solidFill>
                <a:srgbClr val="A6B4C4"/>
              </a:solidFill>
              <a:prstDash val="solid"/>
              <a:miter lim="400000"/>
            </a:ln>
          </a:top>
          <a:bottom>
            <a:ln w="25400" cap="flat">
              <a:solidFill>
                <a:srgbClr val="A6B4C4"/>
              </a:solidFill>
              <a:prstDash val="solid"/>
              <a:miter lim="400000"/>
            </a:ln>
          </a:bottom>
          <a:insideH>
            <a:ln w="25400" cap="flat">
              <a:solidFill>
                <a:srgbClr val="A6B4C4"/>
              </a:solidFill>
              <a:prstDash val="solid"/>
              <a:miter lim="400000"/>
            </a:ln>
          </a:insideH>
          <a:insideV>
            <a:ln w="25400" cap="flat">
              <a:solidFill>
                <a:srgbClr val="A6B4C4"/>
              </a:solidFill>
              <a:prstDash val="solid"/>
              <a:miter lim="400000"/>
            </a:ln>
          </a:insideV>
        </a:tcBdr>
        <a:fill>
          <a:noFill/>
        </a:fill>
      </a:tcStyle>
    </a:firstCol>
    <a:lastRow>
      <a:tcTxStyle b="off" i="off">
        <a:fontRef idx="major">
          <a:srgbClr val="FFFFFF"/>
        </a:fontRef>
        <a:srgbClr val="FFFFFF"/>
      </a:tcTxStyle>
      <a:tcStyle>
        <a:tcBdr>
          <a:left>
            <a:ln w="25400" cap="flat">
              <a:solidFill>
                <a:srgbClr val="A6B4C4"/>
              </a:solidFill>
              <a:prstDash val="solid"/>
              <a:miter lim="400000"/>
            </a:ln>
          </a:left>
          <a:right>
            <a:ln w="25400" cap="flat">
              <a:solidFill>
                <a:srgbClr val="A6B4C4"/>
              </a:solidFill>
              <a:prstDash val="solid"/>
              <a:miter lim="400000"/>
            </a:ln>
          </a:right>
          <a:top>
            <a:ln w="50800" cap="flat">
              <a:solidFill>
                <a:srgbClr val="A6B4C4"/>
              </a:solidFill>
              <a:prstDash val="solid"/>
              <a:miter lim="400000"/>
            </a:ln>
          </a:top>
          <a:bottom>
            <a:ln w="25400" cap="flat">
              <a:solidFill>
                <a:srgbClr val="A6B4C4"/>
              </a:solidFill>
              <a:prstDash val="solid"/>
              <a:miter lim="400000"/>
            </a:ln>
          </a:bottom>
          <a:insideH>
            <a:ln w="25400" cap="flat">
              <a:solidFill>
                <a:srgbClr val="A6B4C4"/>
              </a:solidFill>
              <a:prstDash val="solid"/>
              <a:miter lim="400000"/>
            </a:ln>
          </a:insideH>
          <a:insideV>
            <a:ln w="25400" cap="flat">
              <a:solidFill>
                <a:srgbClr val="A6B4C4"/>
              </a:solidFill>
              <a:prstDash val="solid"/>
              <a:miter lim="400000"/>
            </a:ln>
          </a:insideV>
        </a:tcBdr>
        <a:fill>
          <a:noFill/>
        </a:fill>
      </a:tcStyle>
    </a:lastRow>
    <a:firstRow>
      <a:tcTxStyle b="off" i="off">
        <a:fontRef idx="major">
          <a:srgbClr val="FFFFFF"/>
        </a:fontRef>
        <a:srgbClr val="FFFFFF"/>
      </a:tcTxStyle>
      <a:tcStyle>
        <a:tcBdr>
          <a:left>
            <a:ln w="25400" cap="flat">
              <a:solidFill>
                <a:srgbClr val="A6B4C4"/>
              </a:solidFill>
              <a:prstDash val="solid"/>
              <a:miter lim="400000"/>
            </a:ln>
          </a:left>
          <a:right>
            <a:ln w="25400" cap="flat">
              <a:solidFill>
                <a:srgbClr val="A6B4C4"/>
              </a:solidFill>
              <a:prstDash val="solid"/>
              <a:miter lim="400000"/>
            </a:ln>
          </a:right>
          <a:top>
            <a:ln w="25400" cap="flat">
              <a:solidFill>
                <a:srgbClr val="A6B4C4"/>
              </a:solidFill>
              <a:prstDash val="solid"/>
              <a:miter lim="400000"/>
            </a:ln>
          </a:top>
          <a:bottom>
            <a:ln w="25400" cap="flat">
              <a:solidFill>
                <a:srgbClr val="A6B4C4"/>
              </a:solidFill>
              <a:prstDash val="solid"/>
              <a:miter lim="400000"/>
            </a:ln>
          </a:bottom>
          <a:insideH>
            <a:ln w="25400" cap="flat">
              <a:solidFill>
                <a:srgbClr val="A6B4C4"/>
              </a:solidFill>
              <a:prstDash val="solid"/>
              <a:miter lim="400000"/>
            </a:ln>
          </a:insideH>
          <a:insideV>
            <a:ln w="25400" cap="flat">
              <a:solidFill>
                <a:srgbClr val="A6B4C4"/>
              </a:solidFill>
              <a:prstDash val="solid"/>
              <a:miter lim="400000"/>
            </a:ln>
          </a:insideV>
        </a:tcBdr>
        <a:fill>
          <a:noFill/>
        </a:fill>
      </a:tcStyle>
    </a:firstRow>
  </a:tblStyle>
  <a:tblStyle styleId="{D51ADE6A-740E-44AE-83CC-AE7238B6C88D}" styleName="">
    <a:tblBg/>
    <a:wholeTbl>
      <a:tcTxStyle b="off" i="off">
        <a:fontRef idx="minor">
          <a:srgbClr val="5C554F"/>
        </a:fontRef>
        <a:srgbClr val="5C554F"/>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noFill/>
        </a:fill>
      </a:tcStyle>
    </a:wholeTbl>
    <a:band2H>
      <a:tcTxStyle/>
      <a:tcStyle>
        <a:tcBdr/>
        <a:fill>
          <a:solidFill>
            <a:srgbClr val="5C554F">
              <a:alpha val="12000"/>
            </a:srgbClr>
          </a:solidFill>
        </a:fill>
      </a:tcStyle>
    </a:band2H>
    <a:firstCol>
      <a:tcTxStyle b="off" i="off">
        <a:fontRef idx="minor">
          <a:srgbClr val="FFFFFF"/>
        </a:fontRef>
        <a:srgbClr val="FFFFFF"/>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noFill/>
        </a:fill>
      </a:tcStyle>
    </a:firstCol>
    <a:lastRow>
      <a:tcTxStyle b="off" i="off">
        <a:fontRef idx="minor">
          <a:srgbClr val="FFFFFF"/>
        </a:fontRef>
        <a:srgbClr val="FFFFFF"/>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noFill/>
        </a:fill>
      </a:tcStyle>
    </a:lastRow>
    <a:firstRow>
      <a:tcTxStyle b="off" i="off">
        <a:fontRef idx="minor">
          <a:srgbClr val="FFFFFF"/>
        </a:fontRef>
        <a:srgbClr val="FFFFFF"/>
      </a:tcTxStyle>
      <a:tcStyle>
        <a:tcBdr>
          <a:left>
            <a:ln w="12700" cap="flat">
              <a:solidFill>
                <a:srgbClr val="A7A7A7"/>
              </a:solidFill>
              <a:prstDash val="solid"/>
              <a:miter lim="400000"/>
            </a:ln>
          </a:left>
          <a:right>
            <a:ln w="12700" cap="flat">
              <a:solidFill>
                <a:srgbClr val="A7A7A7"/>
              </a:solidFill>
              <a:prstDash val="solid"/>
              <a:miter lim="400000"/>
            </a:ln>
          </a:right>
          <a:top>
            <a:ln w="12700" cap="flat">
              <a:solidFill>
                <a:srgbClr val="A7A7A7"/>
              </a:solidFill>
              <a:prstDash val="solid"/>
              <a:miter lim="400000"/>
            </a:ln>
          </a:top>
          <a:bottom>
            <a:ln w="12700" cap="flat">
              <a:solidFill>
                <a:srgbClr val="A7A7A7"/>
              </a:solidFill>
              <a:prstDash val="solid"/>
              <a:miter lim="400000"/>
            </a:ln>
          </a:bottom>
          <a:insideH>
            <a:ln w="12700" cap="flat">
              <a:solidFill>
                <a:srgbClr val="A7A7A7"/>
              </a:solidFill>
              <a:prstDash val="solid"/>
              <a:miter lim="400000"/>
            </a:ln>
          </a:insideH>
          <a:insideV>
            <a:ln w="12700" cap="flat">
              <a:solidFill>
                <a:srgbClr val="A7A7A7"/>
              </a:solidFill>
              <a:prstDash val="solid"/>
              <a:miter lim="400000"/>
            </a:ln>
          </a:insideV>
        </a:tcBdr>
        <a:fill>
          <a:no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55" d="100"/>
          <a:sy n="55" d="100"/>
        </p:scale>
        <p:origin x="-840" y="-104"/>
      </p:cViewPr>
      <p:guideLst>
        <p:guide orient="horz" pos="3072"/>
        <p:guide pos="4096"/>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notesMaster" Target="notesMasters/notesMaster1.xml"/><Relationship Id="rId137" Type="http://schemas.openxmlformats.org/officeDocument/2006/relationships/printerSettings" Target="printerSettings/printerSettings1.bin"/><Relationship Id="rId138" Type="http://schemas.openxmlformats.org/officeDocument/2006/relationships/presProps" Target="presProps.xml"/><Relationship Id="rId139"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theme" Target="theme/theme1.xml"/><Relationship Id="rId14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6" name="Shape 366"/>
          <p:cNvSpPr>
            <a:spLocks noGrp="1" noRot="1" noChangeAspect="1"/>
          </p:cNvSpPr>
          <p:nvPr>
            <p:ph type="sldImg"/>
          </p:nvPr>
        </p:nvSpPr>
        <p:spPr>
          <a:xfrm>
            <a:off x="1143000" y="685800"/>
            <a:ext cx="4572000" cy="3429000"/>
          </a:xfrm>
          <a:prstGeom prst="rect">
            <a:avLst/>
          </a:prstGeom>
        </p:spPr>
        <p:txBody>
          <a:bodyPr/>
          <a:lstStyle/>
          <a:p>
            <a:endParaRPr/>
          </a:p>
        </p:txBody>
      </p:sp>
      <p:sp>
        <p:nvSpPr>
          <p:cNvPr id="367" name="Shape 36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946553629"/>
      </p:ext>
    </p:extLst>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0" Type="http://schemas.openxmlformats.org/officeDocument/2006/relationships/hyperlink" Target="http://fr.wikipedia.org/wiki/Source_(information)" TargetMode="External"/><Relationship Id="rId21" Type="http://schemas.openxmlformats.org/officeDocument/2006/relationships/hyperlink" Target="http://fr.wikipedia.org/wiki/Occident_chr%C3%A9tien" TargetMode="External"/><Relationship Id="rId22" Type="http://schemas.openxmlformats.org/officeDocument/2006/relationships/hyperlink" Target="http://fr.wikipedia.org/wiki/%C3%82ge_sombre" TargetMode="External"/><Relationship Id="rId23" Type="http://schemas.openxmlformats.org/officeDocument/2006/relationships/hyperlink" Target="http://fr.wikipedia.org/wiki/XVIIIe_si%C3%A8cle" TargetMode="External"/><Relationship Id="rId24" Type="http://schemas.openxmlformats.org/officeDocument/2006/relationships/hyperlink" Target="http://fr.wikipedia.org/wiki/Johann_Gottfried_von_Herder" TargetMode="External"/><Relationship Id="rId25" Type="http://schemas.openxmlformats.org/officeDocument/2006/relationships/hyperlink" Target="http://fr.wikipedia.org/wiki/Joseph_de_Maistre" TargetMode="External"/><Relationship Id="rId26" Type="http://schemas.openxmlformats.org/officeDocument/2006/relationships/hyperlink" Target="http://fr.wikipedia.org/wiki/Edmund_Burke" TargetMode="External"/><Relationship Id="rId27" Type="http://schemas.openxmlformats.org/officeDocument/2006/relationships/hyperlink" Target="http://fr.wikipedia.org/wiki/Moyen_%C3%82ge%23cite_note-9" TargetMode="External"/><Relationship Id="rId28" Type="http://schemas.openxmlformats.org/officeDocument/2006/relationships/hyperlink" Target="http://fr.wikipedia.org/wiki/Fran%C3%A7ais" TargetMode="External"/><Relationship Id="rId29" Type="http://schemas.openxmlformats.org/officeDocument/2006/relationships/hyperlink" Target="http://fr.wikipedia.org/wiki/M%C3%A9di%C3%A9viste" TargetMode="External"/><Relationship Id="rId1" Type="http://schemas.openxmlformats.org/officeDocument/2006/relationships/notesMaster" Target="../notesMasters/notesMaster1.xml"/><Relationship Id="rId2" Type="http://schemas.openxmlformats.org/officeDocument/2006/relationships/slide" Target="../slides/slide1.xml"/><Relationship Id="rId3" Type="http://schemas.openxmlformats.org/officeDocument/2006/relationships/hyperlink" Target="http://fr.wikipedia.org/wiki/Humanisme" TargetMode="External"/><Relationship Id="rId4" Type="http://schemas.openxmlformats.org/officeDocument/2006/relationships/hyperlink" Target="http://fr.wikipedia.org/wiki/1469" TargetMode="External"/><Relationship Id="rId5" Type="http://schemas.openxmlformats.org/officeDocument/2006/relationships/hyperlink" Target="http://fr.wikipedia.org/wiki/Moyen_%C3%82ge%23cite_note-6" TargetMode="External"/><Relationship Id="rId30" Type="http://schemas.openxmlformats.org/officeDocument/2006/relationships/hyperlink" Target="http://fr.wikipedia.org/wiki/Historiographie" TargetMode="External"/><Relationship Id="rId31" Type="http://schemas.openxmlformats.org/officeDocument/2006/relationships/hyperlink" Target="http://fr.wikipedia.org/wiki/%C3%89poque_moderne" TargetMode="External"/><Relationship Id="rId32" Type="http://schemas.openxmlformats.org/officeDocument/2006/relationships/hyperlink" Target="http://fr.wikipedia.org/wiki/1420" TargetMode="External"/><Relationship Id="rId9" Type="http://schemas.openxmlformats.org/officeDocument/2006/relationships/hyperlink" Target="http://fr.wikipedia.org/wiki/Forl%C3%AC" TargetMode="External"/><Relationship Id="rId6" Type="http://schemas.openxmlformats.org/officeDocument/2006/relationships/hyperlink" Target="http://fr.wikipedia.org/wiki/Al%C3%A9ria" TargetMode="External"/><Relationship Id="rId7" Type="http://schemas.openxmlformats.org/officeDocument/2006/relationships/hyperlink" Target="http://fr.wikipedia.org/wiki/Nicolas_de_Cues" TargetMode="External"/><Relationship Id="rId8" Type="http://schemas.openxmlformats.org/officeDocument/2006/relationships/hyperlink" Target="http://fr.wikipedia.org/wiki/Flavio_Biondo" TargetMode="External"/><Relationship Id="rId33" Type="http://schemas.openxmlformats.org/officeDocument/2006/relationships/hyperlink" Target="http://fr.wikipedia.org/wiki/1630" TargetMode="External"/><Relationship Id="rId34" Type="http://schemas.openxmlformats.org/officeDocument/2006/relationships/hyperlink" Target="http://fr.wikiversity.org/wiki/Introduction_%C3%A0_l'histoire_m%C3%A9di%C3%A9vale/Introduction%23cite_note-1" TargetMode="External"/><Relationship Id="rId35" Type="http://schemas.openxmlformats.org/officeDocument/2006/relationships/hyperlink" Target="http://fr.wikiversity.org/wiki/Introduction_%C3%A0_l'histoire_m%C3%A9di%C3%A9vale/Introduction%23cite_note-2" TargetMode="External"/><Relationship Id="rId10" Type="http://schemas.openxmlformats.org/officeDocument/2006/relationships/hyperlink" Target="http://fr.wikipedia.org/wiki/1483" TargetMode="External"/><Relationship Id="rId11" Type="http://schemas.openxmlformats.org/officeDocument/2006/relationships/hyperlink" Target="http://fr.wikipedia.org/wiki/Moyen_%C3%82ge%23cite_note-7" TargetMode="External"/><Relationship Id="rId12" Type="http://schemas.openxmlformats.org/officeDocument/2006/relationships/hyperlink" Target="http://fr.wikipedia.org/wiki/Empire_romain" TargetMode="External"/><Relationship Id="rId13" Type="http://schemas.openxmlformats.org/officeDocument/2006/relationships/hyperlink" Target="http://fr.wikipedia.org/wiki/XVIIe_si%C3%A8cle" TargetMode="External"/><Relationship Id="rId14" Type="http://schemas.openxmlformats.org/officeDocument/2006/relationships/hyperlink" Target="http://fr.wikipedia.org/wiki/Christoph_Cellarius" TargetMode="External"/><Relationship Id="rId15" Type="http://schemas.openxmlformats.org/officeDocument/2006/relationships/hyperlink" Target="http://fr.wikipedia.org/wiki/Philologue" TargetMode="External"/><Relationship Id="rId16" Type="http://schemas.openxmlformats.org/officeDocument/2006/relationships/hyperlink" Target="http://fr.wikipedia.org/wiki/IVe_si%C3%A8cle" TargetMode="External"/><Relationship Id="rId17" Type="http://schemas.openxmlformats.org/officeDocument/2006/relationships/hyperlink" Target="http://fr.wikipedia.org/wiki/XVe_si%C3%A8cle" TargetMode="External"/><Relationship Id="rId18" Type="http://schemas.openxmlformats.org/officeDocument/2006/relationships/hyperlink" Target="http://fr.wikipedia.org/wiki/Moyen_%C3%82ge%23cite_note-8" TargetMode="External"/><Relationship Id="rId19" Type="http://schemas.openxmlformats.org/officeDocument/2006/relationships/hyperlink" Target="http://fr.wikipedia.org/wiki/Renaissance_(p%C3%A9riode_historique)"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9" Type="http://schemas.openxmlformats.org/officeDocument/2006/relationships/hyperlink" Target="http://fr.wikipedia.org/wiki/XIXe_si%C3%A8cle" TargetMode="External"/><Relationship Id="rId20" Type="http://schemas.openxmlformats.org/officeDocument/2006/relationships/hyperlink" Target="http://fr.wikipedia.org/wiki/Georg_von_Dollmann" TargetMode="External"/><Relationship Id="rId10" Type="http://schemas.openxmlformats.org/officeDocument/2006/relationships/hyperlink" Target="http://fr.wikipedia.org/w/index.php?title=Ch%C3%A2teau_de_Neuschwanstein&amp;action=edit&amp;section=2" TargetMode="External"/><Relationship Id="rId11" Type="http://schemas.openxmlformats.org/officeDocument/2006/relationships/hyperlink" Target="http://fr.wikipedia.org/wiki/XIIIe_si%C3%A8cle" TargetMode="External"/><Relationship Id="rId12" Type="http://schemas.openxmlformats.org/officeDocument/2006/relationships/hyperlink" Target="http://fr.wikipedia.org/wiki/Style_n%C3%A9ogothique" TargetMode="External"/><Relationship Id="rId13" Type="http://schemas.openxmlformats.org/officeDocument/2006/relationships/hyperlink" Target="http://fr.wikipedia.org/wiki/Architecture_n%C3%A9o-byzantine" TargetMode="External"/><Relationship Id="rId14" Type="http://schemas.openxmlformats.org/officeDocument/2006/relationships/hyperlink" Target="http://fr.wikipedia.org/wiki/%C3%89clectisme_(architecture)" TargetMode="External"/><Relationship Id="rId15" Type="http://schemas.openxmlformats.org/officeDocument/2006/relationships/hyperlink" Target="http://fr.wikipedia.org/wiki/Romantisme" TargetMode="External"/><Relationship Id="rId16" Type="http://schemas.openxmlformats.org/officeDocument/2006/relationships/hyperlink" Target="http://fr.wikipedia.org/wiki/Historicisme_(style)" TargetMode="External"/><Relationship Id="rId17" Type="http://schemas.openxmlformats.org/officeDocument/2006/relationships/hyperlink" Target="http://fr.wikipedia.org/wiki/N%C3%A9ogothique" TargetMode="External"/><Relationship Id="rId18" Type="http://schemas.openxmlformats.org/officeDocument/2006/relationships/hyperlink" Target="http://fr.wikipedia.org/wiki/Christian_Jank" TargetMode="External"/><Relationship Id="rId19" Type="http://schemas.openxmlformats.org/officeDocument/2006/relationships/hyperlink" Target="http://fr.wikipedia.org/wiki/Eduard_Riedel" TargetMode="External"/><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fr.wikipedia.org/wiki/Liste_des_graphies_des_phon%C3%A8mes_du_fran%C3%A7ais" TargetMode="External"/><Relationship Id="rId4" Type="http://schemas.openxmlformats.org/officeDocument/2006/relationships/hyperlink" Target="http://upload.wikimedia.org/wikipedia/commons/4/48/Neuschwanstein.ogg" TargetMode="External"/><Relationship Id="rId5" Type="http://schemas.openxmlformats.org/officeDocument/2006/relationships/hyperlink" Target="http://fr.wikipedia.org/wiki/Allemagne" TargetMode="External"/><Relationship Id="rId6" Type="http://schemas.openxmlformats.org/officeDocument/2006/relationships/hyperlink" Target="http://fr.wikipedia.org/wiki/F%C3%BCssen" TargetMode="External"/><Relationship Id="rId7" Type="http://schemas.openxmlformats.org/officeDocument/2006/relationships/hyperlink" Target="http://fr.wikipedia.org/wiki/Allg%C3%A4u" TargetMode="External"/><Relationship Id="rId8" Type="http://schemas.openxmlformats.org/officeDocument/2006/relationships/hyperlink" Target="http://fr.wikipedia.org/wiki/Louis_II_de_Bavi%C3%A8re"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fr.wikipedia.org/wiki/Architecture_gothique%23Le_gothique_primitif_ou_protogothique" TargetMode="External"/><Relationship Id="rId4" Type="http://schemas.openxmlformats.org/officeDocument/2006/relationships/hyperlink" Target="http://fr.wikipedia.org/wiki/Architecture_gothique%23Le_gothique_rayonnant" TargetMode="External"/><Relationship Id="rId5" Type="http://schemas.openxmlformats.org/officeDocument/2006/relationships/hyperlink" Target="http://fr.wikipedia.org/wiki/Rosace" TargetMode="External"/><Relationship Id="rId6" Type="http://schemas.openxmlformats.org/officeDocument/2006/relationships/hyperlink" Target="http://fr.wikipedia.org/wiki/Europe"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1" Type="http://schemas.openxmlformats.org/officeDocument/2006/relationships/hyperlink" Target="http://fr.wikipedia.org/wiki/Octobre" TargetMode="External"/><Relationship Id="rId12" Type="http://schemas.openxmlformats.org/officeDocument/2006/relationships/hyperlink" Target="http://fr.wikipedia.org/wiki/1275" TargetMode="External"/><Relationship Id="rId13" Type="http://schemas.openxmlformats.org/officeDocument/2006/relationships/hyperlink" Target="http://fr.wikipedia.org/wiki/Gr%C3%A9goire_X" TargetMode="External"/><Relationship Id="rId14" Type="http://schemas.openxmlformats.org/officeDocument/2006/relationships/hyperlink" Target="http://fr.wikipedia.org/wiki/Rodolphe_Ier_du_Saint-Empire" TargetMode="External"/><Relationship Id="rId15" Type="http://schemas.openxmlformats.org/officeDocument/2006/relationships/hyperlink" Target="http://fr.wikipedia.org/wiki/Abside" TargetMode="External"/><Relationship Id="rId16" Type="http://schemas.openxmlformats.org/officeDocument/2006/relationships/hyperlink" Target="http://fr.wikipedia.org/wiki/Nef" TargetMode="External"/><Relationship Id="rId17" Type="http://schemas.openxmlformats.org/officeDocument/2006/relationships/hyperlink" Target="http://fr.wikipedia.org/wiki/Moyen_%C3%82ge" TargetMode="External"/><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fr.wikipedia.org/wiki/Molasse" TargetMode="External"/><Relationship Id="rId4" Type="http://schemas.openxmlformats.org/officeDocument/2006/relationships/hyperlink" Target="http://fr.wikipedia.org/wiki/Architecture_gothique" TargetMode="External"/><Relationship Id="rId5" Type="http://schemas.openxmlformats.org/officeDocument/2006/relationships/hyperlink" Target="http://fr.wikipedia.org/wiki/Landri_de_Durnes" TargetMode="External"/><Relationship Id="rId6" Type="http://schemas.openxmlformats.org/officeDocument/2006/relationships/hyperlink" Target="http://fr.wikipedia.org/wiki/1160" TargetMode="External"/><Relationship Id="rId7" Type="http://schemas.openxmlformats.org/officeDocument/2006/relationships/hyperlink" Target="http://fr.wikipedia.org/wiki/XIIIe_si%C3%A8cle" TargetMode="External"/><Relationship Id="rId8" Type="http://schemas.openxmlformats.org/officeDocument/2006/relationships/hyperlink" Target="http://fr.wikipedia.org/wiki/Comt%C3%A9_de_Savoie" TargetMode="External"/><Relationship Id="rId9" Type="http://schemas.openxmlformats.org/officeDocument/2006/relationships/hyperlink" Target="http://fr.wikipedia.org/wiki/Cath%C3%A9drale_de_Lausanne%23cite_note-0" TargetMode="External"/><Relationship Id="rId10" Type="http://schemas.openxmlformats.org/officeDocument/2006/relationships/hyperlink" Target="http://fr.wikipedia.org/wiki/20_octobre"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fr.wikipedia.org/wiki/Piazza_del_Duomo_(Milan)" TargetMode="External"/><Relationship Id="rId4" Type="http://schemas.openxmlformats.org/officeDocument/2006/relationships/hyperlink" Target="http://fr.wikipedia.org/wiki/Milan" TargetMode="External"/><Relationship Id="rId5" Type="http://schemas.openxmlformats.org/officeDocument/2006/relationships/hyperlink" Target="http://fr.wikipedia.org/wiki/Italie" TargetMode="External"/><Relationship Id="rId6" Type="http://schemas.openxmlformats.org/officeDocument/2006/relationships/hyperlink" Target="http://fr.wikipedia.org/wiki/Saint-Pierre_de_Rome" TargetMode="External"/><Relationship Id="rId7" Type="http://schemas.openxmlformats.org/officeDocument/2006/relationships/hyperlink" Target="http://fr.wikipedia.org/wiki/Cath%C3%A9drale_de_S%C3%A9ville" TargetMode="External"/><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s://docs.google.com/viewer?a=v&amp;q=cache:NXk0P9f8z2wJ:lewebpedagogique.com/histoireauroussay/files/2008/11/art-roman.pdf+glise+romane+dif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9" Type="http://schemas.openxmlformats.org/officeDocument/2006/relationships/hyperlink" Target="http://fr.wikipedia.org/wiki/Odoacre" TargetMode="External"/><Relationship Id="rId20" Type="http://schemas.openxmlformats.org/officeDocument/2006/relationships/hyperlink" Target="http://fr.wikipedia.org/wiki/Empire_byzantin" TargetMode="External"/><Relationship Id="rId21" Type="http://schemas.openxmlformats.org/officeDocument/2006/relationships/hyperlink" Target="http://fr.wikipedia.org/wiki/568" TargetMode="External"/><Relationship Id="rId22" Type="http://schemas.openxmlformats.org/officeDocument/2006/relationships/hyperlink" Target="http://fr.wikipedia.org/wiki/Invasion_lombarde" TargetMode="External"/><Relationship Id="rId23" Type="http://schemas.openxmlformats.org/officeDocument/2006/relationships/hyperlink" Target="http://fr.wikipedia.org/wiki/577" TargetMode="External"/><Relationship Id="rId24" Type="http://schemas.openxmlformats.org/officeDocument/2006/relationships/hyperlink" Target="http://fr.wikipedia.org/wiki/Balkans" TargetMode="External"/><Relationship Id="rId25" Type="http://schemas.openxmlformats.org/officeDocument/2006/relationships/hyperlink" Target="http://fr.wikipedia.org/wiki/Slaves" TargetMode="External"/><Relationship Id="rId26" Type="http://schemas.openxmlformats.org/officeDocument/2006/relationships/hyperlink" Target="http://fr.wikipedia.org/wiki/Grandes_invasions" TargetMode="External"/><Relationship Id="rId27" Type="http://schemas.openxmlformats.org/officeDocument/2006/relationships/hyperlink" Target="http://fr.wikipedia.org/wiki/Moyen_%C3%82ge%23cite_note-12" TargetMode="External"/><Relationship Id="rId28" Type="http://schemas.openxmlformats.org/officeDocument/2006/relationships/hyperlink" Target="http://fr.wikipedia.org/wiki/Antiquit%C3%A9_tardive" TargetMode="External"/><Relationship Id="rId10" Type="http://schemas.openxmlformats.org/officeDocument/2006/relationships/hyperlink" Target="http://fr.wikipedia.org/wiki/Chronologie_de_l'Empire_romain_d'Occident" TargetMode="External"/><Relationship Id="rId11" Type="http://schemas.openxmlformats.org/officeDocument/2006/relationships/hyperlink" Target="http://fr.wikipedia.org/wiki/Romulus_Augustule" TargetMode="External"/><Relationship Id="rId12" Type="http://schemas.openxmlformats.org/officeDocument/2006/relationships/hyperlink" Target="http://fr.wikipedia.org/wiki/460" TargetMode="External"/><Relationship Id="rId13" Type="http://schemas.openxmlformats.org/officeDocument/2006/relationships/hyperlink" Target="http://fr.wikipedia.org/wiki/511" TargetMode="External"/><Relationship Id="rId14" Type="http://schemas.openxmlformats.org/officeDocument/2006/relationships/hyperlink" Target="http://fr.wikipedia.org/wiki/496" TargetMode="External"/><Relationship Id="rId15" Type="http://schemas.openxmlformats.org/officeDocument/2006/relationships/hyperlink" Target="http://fr.wikipedia.org/wiki/499" TargetMode="External"/><Relationship Id="rId16" Type="http://schemas.openxmlformats.org/officeDocument/2006/relationships/hyperlink" Target="http://fr.wikipedia.org/wiki/Clovis_Ier" TargetMode="External"/><Relationship Id="rId17" Type="http://schemas.openxmlformats.org/officeDocument/2006/relationships/hyperlink" Target="http://fr.wikipedia.org/wiki/Sainte_Genevi%C3%A8ve" TargetMode="External"/><Relationship Id="rId18" Type="http://schemas.openxmlformats.org/officeDocument/2006/relationships/hyperlink" Target="http://fr.wikipedia.org/wiki/565" TargetMode="External"/><Relationship Id="rId19" Type="http://schemas.openxmlformats.org/officeDocument/2006/relationships/hyperlink" Target="http://fr.wikipedia.org/wiki/Justinien" TargetMode="External"/><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fr.wikipedia.org/wiki/395" TargetMode="External"/><Relationship Id="rId4" Type="http://schemas.openxmlformats.org/officeDocument/2006/relationships/hyperlink" Target="http://fr.wikipedia.org/wiki/Empire_romain" TargetMode="External"/><Relationship Id="rId5" Type="http://schemas.openxmlformats.org/officeDocument/2006/relationships/hyperlink" Target="http://fr.wikipedia.org/wiki/Empire_romain_d'Orient" TargetMode="External"/><Relationship Id="rId6" Type="http://schemas.openxmlformats.org/officeDocument/2006/relationships/hyperlink" Target="http://fr.wikipedia.org/wiki/Empire_romain_d'Occident" TargetMode="External"/><Relationship Id="rId7" Type="http://schemas.openxmlformats.org/officeDocument/2006/relationships/hyperlink" Target="http://fr.wikipedia.org/wiki/476" TargetMode="External"/><Relationship Id="rId8" Type="http://schemas.openxmlformats.org/officeDocument/2006/relationships/hyperlink" Target="http://fr.wikipedia.org/wiki/Moyen_%C3%82ge%23cite_note-11"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fr.wikipedia.org/wiki/XIXe_si%C3%A8cle" TargetMode="External"/><Relationship Id="rId4" Type="http://schemas.openxmlformats.org/officeDocument/2006/relationships/hyperlink" Target="http://fr.wikipedia.org/wiki/Barbare" TargetMode="External"/><Relationship Id="rId5" Type="http://schemas.openxmlformats.org/officeDocument/2006/relationships/hyperlink" Target="http://fr.wikipedia.org/wiki/Vandales" TargetMode="External"/><Relationship Id="rId6" Type="http://schemas.openxmlformats.org/officeDocument/2006/relationships/hyperlink" Target="http://fr.wikipedia.org/wiki/N%C3%AEmes" TargetMode="External"/><Relationship Id="rId7" Type="http://schemas.openxmlformats.org/officeDocument/2006/relationships/hyperlink" Target="http://fr.wikipedia.org/wiki/Ferdinand_Pertus" TargetMode="External"/><Relationship Id="rId8" Type="http://schemas.openxmlformats.org/officeDocument/2006/relationships/hyperlink" Target="http://fr.wikipedia.org/wiki/Renaissance_(historiographie)%23Influence_de_la_philosophie_de_l.E2.80.99histoire" TargetMode="External"/><Relationship Id="rId9" Type="http://schemas.openxmlformats.org/officeDocument/2006/relationships/hyperlink" Target="http://fr.wikipedia.org/wiki/%C3%82ge_d'or" TargetMode="External"/><Relationship Id="rId10" Type="http://schemas.openxmlformats.org/officeDocument/2006/relationships/hyperlink" Target="http://fr.wikipedia.org/wiki/Gallo-romain"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9" Type="http://schemas.openxmlformats.org/officeDocument/2006/relationships/hyperlink" Target="http://fr.wikipedia.org/wiki/Ancien_fran%C3%A7ais" TargetMode="External"/><Relationship Id="rId20" Type="http://schemas.openxmlformats.org/officeDocument/2006/relationships/hyperlink" Target="http://fr.wikipedia.org/wiki/Troubadour" TargetMode="External"/><Relationship Id="rId21" Type="http://schemas.openxmlformats.org/officeDocument/2006/relationships/hyperlink" Target="http://fr.wikipedia.org/wiki/Aide:R%C3%A9f%C3%A9rence_n%C3%A9cessaire" TargetMode="External"/><Relationship Id="rId22" Type="http://schemas.openxmlformats.org/officeDocument/2006/relationships/hyperlink" Target="http://fr.wikipedia.org/wiki/Amour_courtois" TargetMode="External"/><Relationship Id="rId23" Type="http://schemas.openxmlformats.org/officeDocument/2006/relationships/hyperlink" Target="http://fr.wikipedia.org/wiki/Chevalerie" TargetMode="External"/><Relationship Id="rId10" Type="http://schemas.openxmlformats.org/officeDocument/2006/relationships/hyperlink" Target="http://fr.wikipedia.org/wiki/Prose" TargetMode="External"/><Relationship Id="rId11" Type="http://schemas.openxmlformats.org/officeDocument/2006/relationships/hyperlink" Target="http://fr.wikipedia.org/wiki/Vers" TargetMode="External"/><Relationship Id="rId12" Type="http://schemas.openxmlformats.org/officeDocument/2006/relationships/hyperlink" Target="http://fr.wikipedia.org/w/index.php?title=1150_en_litt%C3%A9rature&amp;action=edit&amp;redlink=1" TargetMode="External"/><Relationship Id="rId13" Type="http://schemas.openxmlformats.org/officeDocument/2006/relationships/hyperlink" Target="http://fr.wikipedia.org/wiki/Chr%C3%A9tien_de_Troyes" TargetMode="External"/><Relationship Id="rId14" Type="http://schemas.openxmlformats.org/officeDocument/2006/relationships/hyperlink" Target="http://fr.wikipedia.org/wiki/Lancelot_ou_le_Chevalier_de_la_charrette" TargetMode="External"/><Relationship Id="rId15" Type="http://schemas.openxmlformats.org/officeDocument/2006/relationships/hyperlink" Target="http://fr.wikipedia.org/wiki/Po%C3%A8te" TargetMode="External"/><Relationship Id="rId16" Type="http://schemas.openxmlformats.org/officeDocument/2006/relationships/hyperlink" Target="http://fr.wikipedia.org/wiki/Compositeurs" TargetMode="External"/><Relationship Id="rId17" Type="http://schemas.openxmlformats.org/officeDocument/2006/relationships/hyperlink" Target="http://fr.wikipedia.org/wiki/Jongleur" TargetMode="External"/><Relationship Id="rId18" Type="http://schemas.openxmlformats.org/officeDocument/2006/relationships/hyperlink" Target="http://fr.wikipedia.org/wiki/M%C3%A9nestrel" TargetMode="External"/><Relationship Id="rId19" Type="http://schemas.openxmlformats.org/officeDocument/2006/relationships/hyperlink" Target="http://fr.wikipedia.org/wiki/M%C3%A9nestrandie" TargetMode="External"/><Relationship Id="rId1" Type="http://schemas.openxmlformats.org/officeDocument/2006/relationships/notesMaster" Target="../notesMasters/notesMaster1.xml"/><Relationship Id="rId2" Type="http://schemas.openxmlformats.org/officeDocument/2006/relationships/slide" Target="../slides/slide30.xml"/><Relationship Id="rId3" Type="http://schemas.openxmlformats.org/officeDocument/2006/relationships/hyperlink" Target="http://fr.wikipedia.org/wiki/Moyen_%C3%82ge" TargetMode="External"/><Relationship Id="rId4" Type="http://schemas.openxmlformats.org/officeDocument/2006/relationships/hyperlink" Target="http://fr.wikipedia.org/wiki/Langue_romane" TargetMode="External"/><Relationship Id="rId5" Type="http://schemas.openxmlformats.org/officeDocument/2006/relationships/hyperlink" Target="http://fr.wikipedia.org/wiki/Langue_d'o%C3%AFl" TargetMode="External"/><Relationship Id="rId6" Type="http://schemas.openxmlformats.org/officeDocument/2006/relationships/hyperlink" Target="http://fr.wikipedia.org/wiki/Occitan" TargetMode="External"/><Relationship Id="rId7" Type="http://schemas.openxmlformats.org/officeDocument/2006/relationships/hyperlink" Target="http://fr.wikipedia.org/wiki/Latin" TargetMode="External"/><Relationship Id="rId8" Type="http://schemas.openxmlformats.org/officeDocument/2006/relationships/hyperlink" Target="http://fr.wikipedia.org/wiki/France" TargetMode="Externa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fr.wikipedia.org/wiki/Fonctions_tripartites_indo-europ%C3%A9ennes" TargetMode="External"/><Relationship Id="rId4" Type="http://schemas.openxmlformats.org/officeDocument/2006/relationships/hyperlink" Target="http://fr.wikipedia.org/wiki/Tiers_%C3%A9tat" TargetMode="External"/><Relationship Id="rId5" Type="http://schemas.openxmlformats.org/officeDocument/2006/relationships/hyperlink" Target="http://fr.wikipedia.org/wiki/Moyen_%C3%82ge%23cite_note-32" TargetMode="External"/><Relationship Id="rId6" Type="http://schemas.openxmlformats.org/officeDocument/2006/relationships/hyperlink" Target="http://fr.wikipedia.org/wiki/Charlemagne" TargetMode="External"/><Relationship Id="rId7" Type="http://schemas.openxmlformats.org/officeDocument/2006/relationships/hyperlink" Target="http://fr.wikipedia.org/wiki/Moyen_%C3%82ge%23cite_note-33" TargetMode="External"/><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fr.wikipedia.org/wiki/Suzerainet%C3%A9" TargetMode="External"/><Relationship Id="rId4" Type="http://schemas.openxmlformats.org/officeDocument/2006/relationships/hyperlink" Target="http://fr.wikipedia.org/wiki/Vassalit%C3%A9" TargetMode="External"/><Relationship Id="rId5" Type="http://schemas.openxmlformats.org/officeDocument/2006/relationships/hyperlink" Target="http://fr.wikipedia.org/wiki/Fief" TargetMode="External"/><Relationship Id="rId6" Type="http://schemas.openxmlformats.org/officeDocument/2006/relationships/hyperlink" Target="http://fr.wikipedia.org/wiki/Hommage" TargetMode="External"/><Relationship Id="rId7" Type="http://schemas.openxmlformats.org/officeDocument/2006/relationships/hyperlink" Target="http://fr.wikipedia.org/wiki/Vassal" TargetMode="External"/><Relationship Id="rId8" Type="http://schemas.openxmlformats.org/officeDocument/2006/relationships/hyperlink" Target="http://fr.wikipedia.org/wiki/B%C3%A9n%C3%A9fice_(Moyen_%C3%82ge)" TargetMode="External"/><Relationship Id="rId9" Type="http://schemas.openxmlformats.org/officeDocument/2006/relationships/hyperlink" Target="http://fr.wikipedia.org/wiki/Aristocratie" TargetMode="External"/><Relationship Id="rId10" Type="http://schemas.openxmlformats.org/officeDocument/2006/relationships/hyperlink" Target="http://fr.wikipedia.org/wiki/Roi" TargetMode="External"/><Relationship Id="rId11" Type="http://schemas.openxmlformats.org/officeDocument/2006/relationships/hyperlink" Target="http://fr.wikipedia.org/wiki/Servage" TargetMode="External"/><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fr.wikiversity.org/w/index.php?title=Introduction_%C3%A0_l'histoire_m%C3%A9di%C3%A9vale/Introduction&amp;action=edit&amp;section=6" TargetMode="External"/><Relationship Id="rId4" Type="http://schemas.openxmlformats.org/officeDocument/2006/relationships/hyperlink" Target="http://fr.wikiversity.org/w/index.php?title=Introduction_%C3%A0_l'histoire_m%C3%A9di%C3%A9vale/Introduction&amp;action=edit&amp;section=7" TargetMode="External"/><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1" Type="http://schemas.openxmlformats.org/officeDocument/2006/relationships/hyperlink" Target="http://fr.wikipedia.org/wiki/XIIIe_si%C3%A8cle" TargetMode="External"/><Relationship Id="rId12" Type="http://schemas.openxmlformats.org/officeDocument/2006/relationships/hyperlink" Target="http://fr.wikipedia.org/wiki/Vassal" TargetMode="External"/><Relationship Id="rId13" Type="http://schemas.openxmlformats.org/officeDocument/2006/relationships/hyperlink" Target="http://fr.wikipedia.org/wiki/Suzerain" TargetMode="External"/><Relationship Id="rId1" Type="http://schemas.openxmlformats.org/officeDocument/2006/relationships/notesMaster" Target="../notesMasters/notesMaster1.xml"/><Relationship Id="rId2" Type="http://schemas.openxmlformats.org/officeDocument/2006/relationships/slide" Target="../slides/slide41.xml"/><Relationship Id="rId3" Type="http://schemas.openxmlformats.org/officeDocument/2006/relationships/hyperlink" Target="http://fr.wikipedia.org/wiki/Vassalit%C3%A9" TargetMode="External"/><Relationship Id="rId4" Type="http://schemas.openxmlformats.org/officeDocument/2006/relationships/hyperlink" Target="http://fr.wikipedia.org/wiki/F%C3%A9odalit%C3%A9" TargetMode="External"/><Relationship Id="rId5" Type="http://schemas.openxmlformats.org/officeDocument/2006/relationships/hyperlink" Target="http://fr.wikipedia.org/wiki/Seigneur" TargetMode="External"/><Relationship Id="rId6" Type="http://schemas.openxmlformats.org/officeDocument/2006/relationships/hyperlink" Target="http://fr.wikipedia.org/wiki/Fief" TargetMode="External"/><Relationship Id="rId7" Type="http://schemas.openxmlformats.org/officeDocument/2006/relationships/hyperlink" Target="http://fr.wikipedia.org/wiki/Saintes_%C3%89critures" TargetMode="External"/><Relationship Id="rId8" Type="http://schemas.openxmlformats.org/officeDocument/2006/relationships/hyperlink" Target="http://fr.wikipedia.org/wiki/XIe_si%C3%A8cle" TargetMode="External"/><Relationship Id="rId9" Type="http://schemas.openxmlformats.org/officeDocument/2006/relationships/hyperlink" Target="http://fr.wikipedia.org/wiki/Noblesse" TargetMode="External"/><Relationship Id="rId10" Type="http://schemas.openxmlformats.org/officeDocument/2006/relationships/hyperlink" Target="http://fr.wikipedia.org/wiki/IXe_si%C3%A8cle" TargetMode="Externa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2.xml.rels><?xml version="1.0" encoding="UTF-8" standalone="yes"?>
<Relationships xmlns="http://schemas.openxmlformats.org/package/2006/relationships"><Relationship Id="rId11" Type="http://schemas.openxmlformats.org/officeDocument/2006/relationships/hyperlink" Target="http://fr.wikipedia.org/wiki/1456" TargetMode="External"/><Relationship Id="rId12" Type="http://schemas.openxmlformats.org/officeDocument/2006/relationships/hyperlink" Target="http://fr.wikipedia.org/wiki/Johannes_Gutenberg" TargetMode="External"/><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fr.wikipedia.org/wiki/New_York_Public_Library" TargetMode="External"/><Relationship Id="rId4" Type="http://schemas.openxmlformats.org/officeDocument/2006/relationships/hyperlink" Target="http://fr.wikipedia.org/wiki/%C3%89tats-Unis" TargetMode="External"/><Relationship Id="rId5" Type="http://schemas.openxmlformats.org/officeDocument/2006/relationships/hyperlink" Target="http://fr.wikipedia.org/wiki/Latin" TargetMode="External"/><Relationship Id="rId6" Type="http://schemas.openxmlformats.org/officeDocument/2006/relationships/hyperlink" Target="http://fr.wikipedia.org/wiki/Bible" TargetMode="External"/><Relationship Id="rId7" Type="http://schemas.openxmlformats.org/officeDocument/2006/relationships/hyperlink" Target="http://fr.wikipedia.org/wiki/J%C3%A9r%C3%B4me_de_Stridon" TargetMode="External"/><Relationship Id="rId8" Type="http://schemas.openxmlformats.org/officeDocument/2006/relationships/hyperlink" Target="http://fr.wikipedia.org/wiki/IVe_si%C3%A8cle" TargetMode="External"/><Relationship Id="rId9" Type="http://schemas.openxmlformats.org/officeDocument/2006/relationships/hyperlink" Target="http://fr.wikipedia.org/wiki/Ve_si%C3%A8cle" TargetMode="External"/><Relationship Id="rId10" Type="http://schemas.openxmlformats.org/officeDocument/2006/relationships/hyperlink" Target="http://fr.wikipedia.org/wiki/Vetus_Latina"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fr.wikipedia.org/wiki/Clerg%C3%A9" TargetMode="External"/><Relationship Id="rId4" Type="http://schemas.openxmlformats.org/officeDocument/2006/relationships/hyperlink" Target="http://fr.wikipedia.org/wiki/Clerg%C3%A9_s%C3%A9culier" TargetMode="External"/><Relationship Id="rId5" Type="http://schemas.openxmlformats.org/officeDocument/2006/relationships/hyperlink" Target="http://fr.wikipedia.org/wiki/R%C3%A8gle_monastique" TargetMode="External"/><Relationship Id="rId6" Type="http://schemas.openxmlformats.org/officeDocument/2006/relationships/hyperlink" Target="http://fr.wikipedia.org/wiki/Monachisme" TargetMode="External"/><Relationship Id="rId7" Type="http://schemas.openxmlformats.org/officeDocument/2006/relationships/hyperlink" Target="http://fr.wikipedia.org/wiki/Liste_des_ordres_r%C3%A9guliers_catholiques" TargetMode="External"/><Relationship Id="rId8" Type="http://schemas.openxmlformats.org/officeDocument/2006/relationships/hyperlink" Target="http://fr.wikipedia.org/wiki/Clerg%C3%A9_r%C3%A9gulier" TargetMode="External"/><Relationship Id="rId9" Type="http://schemas.openxmlformats.org/officeDocument/2006/relationships/hyperlink" Target="http://fr.wikipedia.org/wiki/Clo%C3%AEtre" TargetMode="External"/><Relationship Id="rId10" Type="http://schemas.openxmlformats.org/officeDocument/2006/relationships/hyperlink" Target="http://fr.wikipedia.org/wiki/Franciscains" TargetMode="External"/><Relationship Id="rId11" Type="http://schemas.openxmlformats.org/officeDocument/2006/relationships/hyperlink" Target="http://fr.wikipedia.org/wiki/Dominicains" TargetMode="External"/><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20" Type="http://schemas.openxmlformats.org/officeDocument/2006/relationships/hyperlink" Target="http://fr.wikipedia.org/wiki/Adoubement" TargetMode="External"/><Relationship Id="rId21" Type="http://schemas.openxmlformats.org/officeDocument/2006/relationships/hyperlink" Target="http://fr.wikipedia.org/wiki/Litt%C3%A9rature" TargetMode="External"/><Relationship Id="rId22" Type="http://schemas.openxmlformats.org/officeDocument/2006/relationships/hyperlink" Target="http://fr.wikipedia.org/wiki/Pi%C3%A9t%C3%A9" TargetMode="External"/><Relationship Id="rId23" Type="http://schemas.openxmlformats.org/officeDocument/2006/relationships/hyperlink" Target="http://fr.wikipedia.org/wiki/Humilit%C3%A9" TargetMode="External"/><Relationship Id="rId24" Type="http://schemas.openxmlformats.org/officeDocument/2006/relationships/hyperlink" Target="http://fr.wikipedia.org/wiki/Bravoure" TargetMode="External"/><Relationship Id="rId25" Type="http://schemas.openxmlformats.org/officeDocument/2006/relationships/hyperlink" Target="http://fr.wikipedia.org/wiki/Foi" TargetMode="External"/><Relationship Id="rId26" Type="http://schemas.openxmlformats.org/officeDocument/2006/relationships/hyperlink" Target="http://fr.wikipedia.org/wiki/Honneur" TargetMode="External"/><Relationship Id="rId27" Type="http://schemas.openxmlformats.org/officeDocument/2006/relationships/hyperlink" Target="http://fr.wikipedia.org/wiki/Royaume" TargetMode="External"/><Relationship Id="rId28" Type="http://schemas.openxmlformats.org/officeDocument/2006/relationships/hyperlink" Target="http://fr.wikipedia.org/wiki/R%C3%A9gion_fran%C3%A7aise" TargetMode="External"/><Relationship Id="rId29" Type="http://schemas.openxmlformats.org/officeDocument/2006/relationships/hyperlink" Target="http://fr.wikipedia.org/wiki/Roman_(litt%C3%A9rature)" TargetMode="External"/><Relationship Id="rId1" Type="http://schemas.openxmlformats.org/officeDocument/2006/relationships/notesMaster" Target="../notesMasters/notesMaster1.xml"/><Relationship Id="rId2" Type="http://schemas.openxmlformats.org/officeDocument/2006/relationships/slide" Target="../slides/slide52.xml"/><Relationship Id="rId3" Type="http://schemas.openxmlformats.org/officeDocument/2006/relationships/hyperlink" Target="http://fr.wikipedia.org/wiki/Cheval" TargetMode="External"/><Relationship Id="rId4" Type="http://schemas.openxmlformats.org/officeDocument/2006/relationships/hyperlink" Target="http://fr.wikipedia.org/wiki/Latin" TargetMode="External"/><Relationship Id="rId5" Type="http://schemas.openxmlformats.org/officeDocument/2006/relationships/hyperlink" Target="http://fr.wikipedia.org/wiki/Cavalerie" TargetMode="External"/><Relationship Id="rId30" Type="http://schemas.openxmlformats.org/officeDocument/2006/relationships/hyperlink" Target="http://fr.wikipedia.org/wiki/Fantasy" TargetMode="External"/><Relationship Id="rId31" Type="http://schemas.openxmlformats.org/officeDocument/2006/relationships/hyperlink" Target="http://fr.wikipedia.org/wiki/Mati%C3%A8re_de_Bretagne" TargetMode="External"/><Relationship Id="rId32" Type="http://schemas.openxmlformats.org/officeDocument/2006/relationships/hyperlink" Target="http://fr.wikipedia.org/wiki/L%C3%A9gende_arthurienne" TargetMode="External"/><Relationship Id="rId9" Type="http://schemas.openxmlformats.org/officeDocument/2006/relationships/hyperlink" Target="http://fr.wikipedia.org/wiki/Infanterie" TargetMode="External"/><Relationship Id="rId6" Type="http://schemas.openxmlformats.org/officeDocument/2006/relationships/hyperlink" Target="http://fr.wikipedia.org/wiki/%C3%89lite" TargetMode="External"/><Relationship Id="rId7" Type="http://schemas.openxmlformats.org/officeDocument/2006/relationships/hyperlink" Target="http://fr.wikipedia.org/wiki/Paysans" TargetMode="External"/><Relationship Id="rId8" Type="http://schemas.openxmlformats.org/officeDocument/2006/relationships/hyperlink" Target="http://fr.wikipedia.org/wiki/Bourgeoisie" TargetMode="External"/><Relationship Id="rId33" Type="http://schemas.openxmlformats.org/officeDocument/2006/relationships/hyperlink" Target="http://fr.wikipedia.org/wiki/Mati%C3%A8re_de_France" TargetMode="External"/><Relationship Id="rId34" Type="http://schemas.openxmlformats.org/officeDocument/2006/relationships/hyperlink" Target="http://fr.wikipedia.org/wiki/Chanson_de_geste" TargetMode="External"/><Relationship Id="rId10" Type="http://schemas.openxmlformats.org/officeDocument/2006/relationships/hyperlink" Target="http://fr.wikipedia.org/wiki/Artillerie" TargetMode="External"/><Relationship Id="rId11" Type="http://schemas.openxmlformats.org/officeDocument/2006/relationships/hyperlink" Target="http://fr.wikipedia.org/wiki/%C3%89glise_(institution)" TargetMode="External"/><Relationship Id="rId12" Type="http://schemas.openxmlformats.org/officeDocument/2006/relationships/hyperlink" Target="http://fr.wikipedia.org/wiki/Politesse" TargetMode="External"/><Relationship Id="rId13" Type="http://schemas.openxmlformats.org/officeDocument/2006/relationships/hyperlink" Target="http://fr.wikipedia.org/wiki/Troubadour" TargetMode="External"/><Relationship Id="rId14" Type="http://schemas.openxmlformats.org/officeDocument/2006/relationships/hyperlink" Target="http://fr.wikipedia.org/wiki/Trouv%C3%A8re" TargetMode="External"/><Relationship Id="rId15" Type="http://schemas.openxmlformats.org/officeDocument/2006/relationships/hyperlink" Target="http://fr.wikipedia.org/wiki/Noblesse" TargetMode="External"/><Relationship Id="rId16" Type="http://schemas.openxmlformats.org/officeDocument/2006/relationships/hyperlink" Target="http://fr.wikipedia.org/wiki/Militaire" TargetMode="External"/><Relationship Id="rId17" Type="http://schemas.openxmlformats.org/officeDocument/2006/relationships/hyperlink" Target="http://fr.wikipedia.org/wiki/Fraternit%C3%A9" TargetMode="External"/><Relationship Id="rId18" Type="http://schemas.openxmlformats.org/officeDocument/2006/relationships/hyperlink" Target="http://fr.wikipedia.org/wiki/Groupe_social" TargetMode="External"/><Relationship Id="rId19" Type="http://schemas.openxmlformats.org/officeDocument/2006/relationships/hyperlink" Target="http://fr.wikipedia.org/wiki/Institution" TargetMode="External"/></Relationships>
</file>

<file path=ppt/notesSlides/_rels/notesSlide37.xml.rels><?xml version="1.0" encoding="UTF-8" standalone="yes"?>
<Relationships xmlns="http://schemas.openxmlformats.org/package/2006/relationships"><Relationship Id="rId142" Type="http://schemas.openxmlformats.org/officeDocument/2006/relationships/hyperlink" Target="http://fr.wikipedia.org/wiki/Jean_II_de_France" TargetMode="External"/><Relationship Id="rId143" Type="http://schemas.openxmlformats.org/officeDocument/2006/relationships/hyperlink" Target="http://fr.wikipedia.org/wiki/Enluminure" TargetMode="External"/><Relationship Id="rId144" Type="http://schemas.openxmlformats.org/officeDocument/2006/relationships/hyperlink" Target="http://fr.wikipedia.org/wiki/XIVe_si%C3%A8cle" TargetMode="External"/><Relationship Id="rId145" Type="http://schemas.openxmlformats.org/officeDocument/2006/relationships/hyperlink" Target="http://fr.wikipedia.org/wiki/XVe_si%C3%A8cle" TargetMode="External"/><Relationship Id="rId146" Type="http://schemas.openxmlformats.org/officeDocument/2006/relationships/hyperlink" Target="http://fr.wikipedia.org/wiki/Biblioth%C3%A8que_nationale_de_France" TargetMode="External"/><Relationship Id="rId147" Type="http://schemas.openxmlformats.org/officeDocument/2006/relationships/hyperlink" Target="http://fr.wikipedia.org/wiki/Ban_(Moyen_%C3%82ge)" TargetMode="External"/><Relationship Id="rId148" Type="http://schemas.openxmlformats.org/officeDocument/2006/relationships/hyperlink" Target="http://fr.wikipedia.org/wiki/Campagne_militaire" TargetMode="External"/><Relationship Id="rId149" Type="http://schemas.openxmlformats.org/officeDocument/2006/relationships/hyperlink" Target="http://fr.wikipedia.org/wiki/Politique" TargetMode="External"/><Relationship Id="rId180" Type="http://schemas.openxmlformats.org/officeDocument/2006/relationships/hyperlink" Target="http://fr.wikipedia.org/wiki/1357" TargetMode="External"/><Relationship Id="rId181" Type="http://schemas.openxmlformats.org/officeDocument/2006/relationships/hyperlink" Target="http://fr.wikipedia.org/wiki/1346" TargetMode="External"/><Relationship Id="rId182" Type="http://schemas.openxmlformats.org/officeDocument/2006/relationships/hyperlink" Target="http://fr.wikipedia.org/wiki/Bataille_de_Poitiers_(1356)" TargetMode="External"/><Relationship Id="rId40" Type="http://schemas.openxmlformats.org/officeDocument/2006/relationships/hyperlink" Target="http://fr.wikipedia.org/wiki/Noblesse" TargetMode="External"/><Relationship Id="rId41" Type="http://schemas.openxmlformats.org/officeDocument/2006/relationships/hyperlink" Target="http://fr.wikipedia.org/wiki/Propri%C3%A9taire_terrien" TargetMode="External"/><Relationship Id="rId42" Type="http://schemas.openxmlformats.org/officeDocument/2006/relationships/hyperlink" Target="http://fr.wikipedia.org/w/index.php?title=Droit_de_ban&amp;action=edit&amp;redlink=1" TargetMode="External"/><Relationship Id="rId43" Type="http://schemas.openxmlformats.org/officeDocument/2006/relationships/hyperlink" Target="http://fr.wikipedia.org/wiki/Monarchie" TargetMode="External"/><Relationship Id="rId44" Type="http://schemas.openxmlformats.org/officeDocument/2006/relationships/hyperlink" Target="http://fr.wikipedia.org/wiki/Ost" TargetMode="External"/><Relationship Id="rId45" Type="http://schemas.openxmlformats.org/officeDocument/2006/relationships/hyperlink" Target="http://fr.wikipedia.org/wiki/Arme" TargetMode="External"/><Relationship Id="rId46" Type="http://schemas.openxmlformats.org/officeDocument/2006/relationships/hyperlink" Target="http://fr.wikipedia.org/wiki/Armement_m%C3%A9di%C3%A9val" TargetMode="External"/><Relationship Id="rId47" Type="http://schemas.openxmlformats.org/officeDocument/2006/relationships/hyperlink" Target="http://fr.wikipedia.org/wiki/Lance" TargetMode="External"/><Relationship Id="rId48" Type="http://schemas.openxmlformats.org/officeDocument/2006/relationships/hyperlink" Target="http://fr.wikipedia.org/wiki/%C3%89p%C3%A9e" TargetMode="External"/><Relationship Id="rId49" Type="http://schemas.openxmlformats.org/officeDocument/2006/relationships/hyperlink" Target="http://fr.wikipedia.org/w/index.php?title=Chevalerie&amp;action=edit&amp;section=4" TargetMode="External"/><Relationship Id="rId183" Type="http://schemas.openxmlformats.org/officeDocument/2006/relationships/hyperlink" Target="http://fr.wikipedia.org/wiki/1356" TargetMode="External"/><Relationship Id="rId184" Type="http://schemas.openxmlformats.org/officeDocument/2006/relationships/hyperlink" Target="http://fr.wikipedia.org/wiki/%C3%89tienne_Marcel" TargetMode="External"/><Relationship Id="rId185" Type="http://schemas.openxmlformats.org/officeDocument/2006/relationships/hyperlink" Target="http://fr.wikipedia.org/wiki/Grande_ordonnance_(1357)" TargetMode="External"/><Relationship Id="rId186" Type="http://schemas.openxmlformats.org/officeDocument/2006/relationships/hyperlink" Target="http://fr.wikipedia.org/wiki/28_d%C3%A9cembre" TargetMode="External"/><Relationship Id="rId187" Type="http://schemas.openxmlformats.org/officeDocument/2006/relationships/hyperlink" Target="http://fr.wikipedia.org/wiki/D%C3%A9cembre" TargetMode="External"/><Relationship Id="rId188" Type="http://schemas.openxmlformats.org/officeDocument/2006/relationships/hyperlink" Target="http://fr.wikipedia.org/wiki/1355" TargetMode="External"/><Relationship Id="rId189" Type="http://schemas.openxmlformats.org/officeDocument/2006/relationships/hyperlink" Target="http://fr.wikipedia.org/wiki/3_mars" TargetMode="External"/><Relationship Id="rId80" Type="http://schemas.openxmlformats.org/officeDocument/2006/relationships/hyperlink" Target="http://fr.wikipedia.org/wiki/Juillet" TargetMode="External"/><Relationship Id="rId81" Type="http://schemas.openxmlformats.org/officeDocument/2006/relationships/hyperlink" Target="http://fr.wikipedia.org/wiki/1214" TargetMode="External"/><Relationship Id="rId82" Type="http://schemas.openxmlformats.org/officeDocument/2006/relationships/hyperlink" Target="http://fr.wikipedia.org/wiki/%C3%89poque_carolingienne" TargetMode="External"/><Relationship Id="rId83" Type="http://schemas.openxmlformats.org/officeDocument/2006/relationships/hyperlink" Target="http://fr.wikipedia.org/wiki/Rois_francs" TargetMode="External"/><Relationship Id="rId84" Type="http://schemas.openxmlformats.org/officeDocument/2006/relationships/hyperlink" Target="http://fr.wikipedia.org/wiki/Charles_Martel" TargetMode="External"/><Relationship Id="rId85" Type="http://schemas.openxmlformats.org/officeDocument/2006/relationships/hyperlink" Target="http://fr.wikipedia.org/w/index.php?title=Chevalerie&amp;action=edit&amp;section=5" TargetMode="External"/><Relationship Id="rId86" Type="http://schemas.openxmlformats.org/officeDocument/2006/relationships/hyperlink" Target="http://fr.wikipedia.org/wiki/%C3%89glise_(institution)" TargetMode="External"/><Relationship Id="rId87" Type="http://schemas.openxmlformats.org/officeDocument/2006/relationships/hyperlink" Target="http://fr.wikipedia.org/wiki/Jean_Flori" TargetMode="External"/><Relationship Id="rId88" Type="http://schemas.openxmlformats.org/officeDocument/2006/relationships/hyperlink" Target="http://fr.wikipedia.org/wiki/Croisade" TargetMode="External"/><Relationship Id="rId89" Type="http://schemas.openxmlformats.org/officeDocument/2006/relationships/hyperlink" Target="http://fr.wikipedia.org/wiki/Dieu" TargetMode="External"/><Relationship Id="rId110" Type="http://schemas.openxmlformats.org/officeDocument/2006/relationships/hyperlink" Target="http://fr.wikipedia.org/wiki/Bertrand_du_Guesclin" TargetMode="External"/><Relationship Id="rId111" Type="http://schemas.openxmlformats.org/officeDocument/2006/relationships/hyperlink" Target="http://fr.wikipedia.org/wiki/Geoffroy_de_Charny" TargetMode="External"/><Relationship Id="rId112" Type="http://schemas.openxmlformats.org/officeDocument/2006/relationships/hyperlink" Target="http://fr.wikipedia.org/wiki/Honneur" TargetMode="External"/><Relationship Id="rId113" Type="http://schemas.openxmlformats.org/officeDocument/2006/relationships/hyperlink" Target="http://fr.wikipedia.org/wiki/Chevaliers_de_la_Table_Ronde" TargetMode="External"/><Relationship Id="rId114" Type="http://schemas.openxmlformats.org/officeDocument/2006/relationships/hyperlink" Target="http://fr.wikipedia.org/wiki/Sceau" TargetMode="External"/><Relationship Id="rId115" Type="http://schemas.openxmlformats.org/officeDocument/2006/relationships/hyperlink" Target="http://fr.wikipedia.org/wiki/Templiers" TargetMode="External"/><Relationship Id="rId116" Type="http://schemas.openxmlformats.org/officeDocument/2006/relationships/hyperlink" Target="http://fr.wikipedia.org/wiki/Chanson_de_geste" TargetMode="External"/><Relationship Id="rId117" Type="http://schemas.openxmlformats.org/officeDocument/2006/relationships/hyperlink" Target="http://fr.wikipedia.org/wiki/H%C3%A9ros" TargetMode="External"/><Relationship Id="rId118" Type="http://schemas.openxmlformats.org/officeDocument/2006/relationships/hyperlink" Target="http://fr.wikipedia.org/wiki/Guerre_sainte" TargetMode="External"/><Relationship Id="rId119" Type="http://schemas.openxmlformats.org/officeDocument/2006/relationships/hyperlink" Target="http://fr.wikipedia.org/wiki/Vassalit%C3%A9" TargetMode="External"/><Relationship Id="rId150" Type="http://schemas.openxmlformats.org/officeDocument/2006/relationships/hyperlink" Target="http://fr.wikipedia.org/wiki/Paix" TargetMode="External"/><Relationship Id="rId151" Type="http://schemas.openxmlformats.org/officeDocument/2006/relationships/hyperlink" Target="http://fr.wikipedia.org/wiki/Royaume" TargetMode="External"/><Relationship Id="rId152" Type="http://schemas.openxmlformats.org/officeDocument/2006/relationships/hyperlink" Target="http://fr.wikipedia.org/wiki/Paganisme" TargetMode="External"/><Relationship Id="rId10" Type="http://schemas.openxmlformats.org/officeDocument/2006/relationships/hyperlink" Target="http://fr.wikipedia.org/wiki/Bourgeoisie" TargetMode="External"/><Relationship Id="rId11" Type="http://schemas.openxmlformats.org/officeDocument/2006/relationships/hyperlink" Target="http://fr.wikipedia.org/wiki/Ordre_de_chevalerie" TargetMode="External"/><Relationship Id="rId12" Type="http://schemas.openxmlformats.org/officeDocument/2006/relationships/hyperlink" Target="http://fr.wikipedia.org/w/index.php?title=Chevalerie&amp;action=edit&amp;section=2" TargetMode="External"/><Relationship Id="rId13" Type="http://schemas.openxmlformats.org/officeDocument/2006/relationships/hyperlink" Target="http://fr.wikipedia.org/wiki/Ulrich_von_Liechtenstein" TargetMode="External"/><Relationship Id="rId14" Type="http://schemas.openxmlformats.org/officeDocument/2006/relationships/hyperlink" Target="http://fr.wikipedia.org/wiki/Codex_Manesse" TargetMode="External"/><Relationship Id="rId15" Type="http://schemas.openxmlformats.org/officeDocument/2006/relationships/hyperlink" Target="http://fr.wikipedia.org/wiki/Gen%C3%A8se_de_la_Chevalerie_m%C3%A9di%C3%A9vale" TargetMode="External"/><Relationship Id="rId16" Type="http://schemas.openxmlformats.org/officeDocument/2006/relationships/hyperlink" Target="http://fr.wikipedia.org/wiki/An_mille" TargetMode="External"/><Relationship Id="rId17" Type="http://schemas.openxmlformats.org/officeDocument/2006/relationships/hyperlink" Target="http://fr.wikipedia.org/wiki/Guerrier" TargetMode="External"/><Relationship Id="rId18" Type="http://schemas.openxmlformats.org/officeDocument/2006/relationships/hyperlink" Target="http://fr.wikipedia.org/wiki/Cheval" TargetMode="External"/><Relationship Id="rId19" Type="http://schemas.openxmlformats.org/officeDocument/2006/relationships/hyperlink" Target="http://fr.wikipedia.org/wiki/Cavalier_(soldat)" TargetMode="External"/><Relationship Id="rId153" Type="http://schemas.openxmlformats.org/officeDocument/2006/relationships/hyperlink" Target="http://fr.wikipedia.org/wiki/Clerg%C3%A9" TargetMode="External"/><Relationship Id="rId154" Type="http://schemas.openxmlformats.org/officeDocument/2006/relationships/hyperlink" Target="http://fr.wikipedia.org/wiki/Aristocratie" TargetMode="External"/><Relationship Id="rId155" Type="http://schemas.openxmlformats.org/officeDocument/2006/relationships/hyperlink" Target="http://fr.wikipedia.org/w/index.php?title=Chevalerie&amp;action=edit&amp;section=10" TargetMode="External"/><Relationship Id="rId156" Type="http://schemas.openxmlformats.org/officeDocument/2006/relationships/hyperlink" Target="http://fr.wikipedia.org/wiki/Mus%C3%A9e_du_Louvre" TargetMode="External"/><Relationship Id="rId157" Type="http://schemas.openxmlformats.org/officeDocument/2006/relationships/hyperlink" Target="http://fr.wikipedia.org/wiki/Xe_si%C3%A8cle" TargetMode="External"/><Relationship Id="rId158" Type="http://schemas.openxmlformats.org/officeDocument/2006/relationships/hyperlink" Target="http://fr.wikipedia.org/wiki/Paix_de_Dieu" TargetMode="External"/><Relationship Id="rId159" Type="http://schemas.openxmlformats.org/officeDocument/2006/relationships/hyperlink" Target="http://fr.wikipedia.org/wiki/Tr%C3%AAve_de_Dieu" TargetMode="External"/><Relationship Id="rId190" Type="http://schemas.openxmlformats.org/officeDocument/2006/relationships/hyperlink" Target="http://fr.wikipedia.org/wiki/Mars_(mois)" TargetMode="External"/><Relationship Id="rId191" Type="http://schemas.openxmlformats.org/officeDocument/2006/relationships/hyperlink" Target="http://fr.wikipedia.org/w/index.php?title=Chevalerie&amp;action=edit&amp;section=12" TargetMode="External"/><Relationship Id="rId192" Type="http://schemas.openxmlformats.org/officeDocument/2006/relationships/hyperlink" Target="http://fr.wikipedia.org/wiki/Metropolitan_Museum_of_Art" TargetMode="External"/><Relationship Id="rId50" Type="http://schemas.openxmlformats.org/officeDocument/2006/relationships/hyperlink" Target="http://fr.wikipedia.org/wiki/Edmund_Blair_Leighton" TargetMode="External"/><Relationship Id="rId51" Type="http://schemas.openxmlformats.org/officeDocument/2006/relationships/hyperlink" Target="http://fr.wikipedia.org/wiki/%C3%89tendard_(banni%C3%A8re)" TargetMode="External"/><Relationship Id="rId52" Type="http://schemas.openxmlformats.org/officeDocument/2006/relationships/hyperlink" Target="http://fr.wikipedia.org/wiki/Guerre" TargetMode="External"/><Relationship Id="rId53" Type="http://schemas.openxmlformats.org/officeDocument/2006/relationships/hyperlink" Target="http://fr.wikipedia.org/wiki/Ascension_sociale" TargetMode="External"/><Relationship Id="rId54" Type="http://schemas.openxmlformats.org/officeDocument/2006/relationships/hyperlink" Target="http://fr.wikipedia.org/wiki/Ordre_social" TargetMode="External"/><Relationship Id="rId55" Type="http://schemas.openxmlformats.org/officeDocument/2006/relationships/hyperlink" Target="http://fr.wikipedia.org/wiki/Tournoi_(Moyen_%C3%82ge)" TargetMode="External"/><Relationship Id="rId56" Type="http://schemas.openxmlformats.org/officeDocument/2006/relationships/hyperlink" Target="http://fr.wikipedia.org/wiki/Autorit%C3%A9" TargetMode="External"/><Relationship Id="rId57" Type="http://schemas.openxmlformats.org/officeDocument/2006/relationships/hyperlink" Target="http://fr.wikipedia.org/wiki/Mariage" TargetMode="External"/><Relationship Id="rId58" Type="http://schemas.openxmlformats.org/officeDocument/2006/relationships/hyperlink" Target="http://fr.wikipedia.org/wiki/Moyen_%C3%82ge" TargetMode="External"/><Relationship Id="rId59" Type="http://schemas.openxmlformats.org/officeDocument/2006/relationships/hyperlink" Target="http://fr.wikipedia.org/wiki/Renaissance_du_XIIe_si%C3%A8cle" TargetMode="External"/><Relationship Id="rId193" Type="http://schemas.openxmlformats.org/officeDocument/2006/relationships/hyperlink" Target="http://fr.wikipedia.org/wiki/New_York" TargetMode="External"/><Relationship Id="rId194" Type="http://schemas.openxmlformats.org/officeDocument/2006/relationships/hyperlink" Target="http://fr.wikipedia.org/wiki/Cuirasse" TargetMode="External"/><Relationship Id="rId195" Type="http://schemas.openxmlformats.org/officeDocument/2006/relationships/hyperlink" Target="http://fr.wikipedia.org/wiki/Gantelet" TargetMode="External"/><Relationship Id="rId196" Type="http://schemas.openxmlformats.org/officeDocument/2006/relationships/hyperlink" Target="http://fr.wikipedia.org/wiki/Bouclier_(arme)" TargetMode="External"/><Relationship Id="rId197" Type="http://schemas.openxmlformats.org/officeDocument/2006/relationships/hyperlink" Target="http://fr.wikipedia.org/w/index.php?title=Chevalerie&amp;action=edit&amp;section=13" TargetMode="External"/><Relationship Id="rId198" Type="http://schemas.openxmlformats.org/officeDocument/2006/relationships/hyperlink" Target="http://fr.wikipedia.org/wiki/Soci%C3%A9t%C3%A9_m%C3%A9di%C3%A9vale" TargetMode="External"/><Relationship Id="rId199" Type="http://schemas.openxmlformats.org/officeDocument/2006/relationships/hyperlink" Target="http://fr.wikipedia.org/wiki/Harnois" TargetMode="External"/><Relationship Id="rId90" Type="http://schemas.openxmlformats.org/officeDocument/2006/relationships/hyperlink" Target="http://fr.wikipedia.org/wiki/Argent" TargetMode="External"/><Relationship Id="rId91" Type="http://schemas.openxmlformats.org/officeDocument/2006/relationships/hyperlink" Target="http://fr.wikipedia.org/wiki/R%C3%A9mission_des_p%C3%A9ch%C3%A9s" TargetMode="External"/><Relationship Id="rId92" Type="http://schemas.openxmlformats.org/officeDocument/2006/relationships/hyperlink" Target="http://fr.wikipedia.org/wiki/Vocabulaire_des_croisades" TargetMode="External"/><Relationship Id="rId93" Type="http://schemas.openxmlformats.org/officeDocument/2006/relationships/hyperlink" Target="http://fr.wikipedia.org/wiki/Terre_Sainte" TargetMode="External"/><Relationship Id="rId94" Type="http://schemas.openxmlformats.org/officeDocument/2006/relationships/hyperlink" Target="http://fr.wikipedia.org/wiki/Premi%C3%A8re_croisade" TargetMode="External"/><Relationship Id="rId95" Type="http://schemas.openxmlformats.org/officeDocument/2006/relationships/hyperlink" Target="http://fr.wikipedia.org/wiki/Urbain_II" TargetMode="External"/><Relationship Id="rId96" Type="http://schemas.openxmlformats.org/officeDocument/2006/relationships/hyperlink" Target="http://fr.wikipedia.org/wiki/1095" TargetMode="External"/><Relationship Id="rId97" Type="http://schemas.openxmlformats.org/officeDocument/2006/relationships/hyperlink" Target="http://fr.wikipedia.org/wiki/Ordre_du_Temple" TargetMode="External"/><Relationship Id="rId98" Type="http://schemas.openxmlformats.org/officeDocument/2006/relationships/hyperlink" Target="http://fr.wikipedia.org/wiki/Chevalier_crois%C3%A9" TargetMode="External"/><Relationship Id="rId99" Type="http://schemas.openxmlformats.org/officeDocument/2006/relationships/hyperlink" Target="http://fr.wikipedia.org/wiki/Moine" TargetMode="External"/><Relationship Id="rId120" Type="http://schemas.openxmlformats.org/officeDocument/2006/relationships/hyperlink" Target="http://fr.wikipedia.org/wiki/Noble" TargetMode="External"/><Relationship Id="rId121" Type="http://schemas.openxmlformats.org/officeDocument/2006/relationships/hyperlink" Target="http://fr.wikipedia.org/wiki/Roi" TargetMode="External"/><Relationship Id="rId122" Type="http://schemas.openxmlformats.org/officeDocument/2006/relationships/hyperlink" Target="http://fr.wikipedia.org/wiki/Richesse" TargetMode="External"/><Relationship Id="rId123" Type="http://schemas.openxmlformats.org/officeDocument/2006/relationships/hyperlink" Target="http://fr.wikipedia.org/wiki/Donation" TargetMode="External"/><Relationship Id="rId124" Type="http://schemas.openxmlformats.org/officeDocument/2006/relationships/hyperlink" Target="http://fr.wikipedia.org/wiki/%C3%89toffe" TargetMode="External"/><Relationship Id="rId125" Type="http://schemas.openxmlformats.org/officeDocument/2006/relationships/hyperlink" Target="http://fr.wikipedia.org/wiki/G%C3%A9n%C3%A9rosit%C3%A9" TargetMode="External"/><Relationship Id="rId126" Type="http://schemas.openxmlformats.org/officeDocument/2006/relationships/hyperlink" Target="http://fr.wikipedia.org/w/index.php?title=Chevalerie&amp;action=edit&amp;section=7" TargetMode="External"/><Relationship Id="rId127" Type="http://schemas.openxmlformats.org/officeDocument/2006/relationships/hyperlink" Target="http://fr.wikipedia.org/w/index.php?title=Chevalerie&amp;action=edit&amp;section=8" TargetMode="External"/><Relationship Id="rId128" Type="http://schemas.openxmlformats.org/officeDocument/2006/relationships/hyperlink" Target="http://fr.wikipedia.org/wiki/Privil%C3%A8ge_(Ancien_R%C3%A9gime)" TargetMode="External"/><Relationship Id="rId129" Type="http://schemas.openxmlformats.org/officeDocument/2006/relationships/hyperlink" Target="http://fr.wikipedia.org/wiki/Chevalerie%23cite_note-5" TargetMode="External"/><Relationship Id="rId160" Type="http://schemas.openxmlformats.org/officeDocument/2006/relationships/hyperlink" Target="http://fr.wikipedia.org/w/index.php?title=Chevalerie&amp;action=edit&amp;section=11" TargetMode="External"/><Relationship Id="rId161" Type="http://schemas.openxmlformats.org/officeDocument/2006/relationships/hyperlink" Target="http://fr.wikipedia.org/wiki/XIe_si%C3%A8cle" TargetMode="External"/><Relationship Id="rId162" Type="http://schemas.openxmlformats.org/officeDocument/2006/relationships/hyperlink" Target="http://fr.wikipedia.org/wiki/Tapisserie_de_Bayeux" TargetMode="External"/><Relationship Id="rId20" Type="http://schemas.openxmlformats.org/officeDocument/2006/relationships/hyperlink" Target="http://fr.wikipedia.org/wiki/F%C3%A9odal" TargetMode="External"/><Relationship Id="rId21" Type="http://schemas.openxmlformats.org/officeDocument/2006/relationships/hyperlink" Target="http://fr.wikipedia.org/wiki/Seigneurie" TargetMode="External"/><Relationship Id="rId22" Type="http://schemas.openxmlformats.org/officeDocument/2006/relationships/hyperlink" Target="http://fr.wikipedia.org/wiki/Ordre_public" TargetMode="External"/><Relationship Id="rId23" Type="http://schemas.openxmlformats.org/officeDocument/2006/relationships/hyperlink" Target="http://fr.wikipedia.org/wiki/Justice" TargetMode="External"/><Relationship Id="rId24" Type="http://schemas.openxmlformats.org/officeDocument/2006/relationships/hyperlink" Target="http://fr.wikipedia.org/wiki/Ch%C3%A2teau_fort" TargetMode="External"/><Relationship Id="rId25" Type="http://schemas.openxmlformats.org/officeDocument/2006/relationships/hyperlink" Target="http://fr.wikipedia.org/wiki/Seigneur" TargetMode="External"/><Relationship Id="rId26" Type="http://schemas.openxmlformats.org/officeDocument/2006/relationships/hyperlink" Target="http://fr.wikipedia.org/wiki/Soldat" TargetMode="External"/><Relationship Id="rId27" Type="http://schemas.openxmlformats.org/officeDocument/2006/relationships/hyperlink" Target="http://fr.wikipedia.org/wiki/Vassal" TargetMode="External"/><Relationship Id="rId28" Type="http://schemas.openxmlformats.org/officeDocument/2006/relationships/hyperlink" Target="http://fr.wikipedia.org/wiki/Ch%C3%A2telain_(titre)" TargetMode="External"/><Relationship Id="rId29" Type="http://schemas.openxmlformats.org/officeDocument/2006/relationships/hyperlink" Target="http://fr.wikipedia.org/wiki/Paysans" TargetMode="External"/><Relationship Id="rId163" Type="http://schemas.openxmlformats.org/officeDocument/2006/relationships/hyperlink" Target="http://fr.wikipedia.org/wiki/1150" TargetMode="External"/><Relationship Id="rId164" Type="http://schemas.openxmlformats.org/officeDocument/2006/relationships/hyperlink" Target="http://fr.wikipedia.org/wiki/Lancelot_du_Lac" TargetMode="External"/><Relationship Id="rId165" Type="http://schemas.openxmlformats.org/officeDocument/2006/relationships/hyperlink" Target="http://fr.wikipedia.org/wiki/Amour_courtois" TargetMode="External"/><Relationship Id="rId166" Type="http://schemas.openxmlformats.org/officeDocument/2006/relationships/hyperlink" Target="http://fr.wikipedia.org/wiki/Troubadours" TargetMode="External"/><Relationship Id="rId167" Type="http://schemas.openxmlformats.org/officeDocument/2006/relationships/hyperlink" Target="http://fr.wikipedia.org/wiki/Trouv%C3%A8re" TargetMode="External"/><Relationship Id="rId168" Type="http://schemas.openxmlformats.org/officeDocument/2006/relationships/hyperlink" Target="http://fr.wikipedia.org/wiki/Croisades" TargetMode="External"/><Relationship Id="rId169" Type="http://schemas.openxmlformats.org/officeDocument/2006/relationships/hyperlink" Target="http://fr.wikipedia.org/wiki/J%C3%A9sus_de_Nazareth" TargetMode="External"/><Relationship Id="rId200" Type="http://schemas.openxmlformats.org/officeDocument/2006/relationships/hyperlink" Target="http://fr.wikipedia.org/wiki/Armure_(%C3%A9quipement)" TargetMode="External"/><Relationship Id="rId201" Type="http://schemas.openxmlformats.org/officeDocument/2006/relationships/hyperlink" Target="http://fr.wikipedia.org/wiki/Promotion_sociale" TargetMode="External"/><Relationship Id="rId202" Type="http://schemas.openxmlformats.org/officeDocument/2006/relationships/hyperlink" Target="http://fr.wikipedia.org/wiki/Divertissement" TargetMode="External"/><Relationship Id="rId203" Type="http://schemas.openxmlformats.org/officeDocument/2006/relationships/hyperlink" Target="http://fr.wikipedia.org/wiki/Joute_%C3%A9questre" TargetMode="External"/><Relationship Id="rId60" Type="http://schemas.openxmlformats.org/officeDocument/2006/relationships/hyperlink" Target="http://fr.wikipedia.org/wiki/Chevalerie%23cite_note-2" TargetMode="External"/><Relationship Id="rId61" Type="http://schemas.openxmlformats.org/officeDocument/2006/relationships/hyperlink" Target="http://fr.wikipedia.org/wiki/Wolfram_von_Eschenbach" TargetMode="External"/><Relationship Id="rId62" Type="http://schemas.openxmlformats.org/officeDocument/2006/relationships/hyperlink" Target="http://fr.wikipedia.org/wiki/Parzival" TargetMode="External"/><Relationship Id="rId63" Type="http://schemas.openxmlformats.org/officeDocument/2006/relationships/hyperlink" Target="http://fr.wikipedia.org/wiki/Troubadour" TargetMode="External"/><Relationship Id="rId64" Type="http://schemas.openxmlformats.org/officeDocument/2006/relationships/hyperlink" Target="http://fr.wikipedia.org/wiki/Gui_d'Ussel" TargetMode="External"/><Relationship Id="rId65" Type="http://schemas.openxmlformats.org/officeDocument/2006/relationships/hyperlink" Target="http://fr.wikipedia.org/wiki/Guillaume_IX_de_Poitiers" TargetMode="External"/><Relationship Id="rId66" Type="http://schemas.openxmlformats.org/officeDocument/2006/relationships/hyperlink" Target="http://fr.wikipedia.org/wiki/Comt%C3%A9_de_Gu%C3%AEnes" TargetMode="External"/><Relationship Id="rId67" Type="http://schemas.openxmlformats.org/officeDocument/2006/relationships/hyperlink" Target="http://fr.wikipedia.org/wiki/Magister" TargetMode="External"/><Relationship Id="rId68" Type="http://schemas.openxmlformats.org/officeDocument/2006/relationships/hyperlink" Target="http://fr.wikipedia.org/wiki/Lambert_d'Ardres" TargetMode="External"/><Relationship Id="rId69" Type="http://schemas.openxmlformats.org/officeDocument/2006/relationships/hyperlink" Target="http://fr.wikipedia.org/wiki/Chevalerie%23cite_note-3" TargetMode="External"/><Relationship Id="rId204" Type="http://schemas.openxmlformats.org/officeDocument/2006/relationships/hyperlink" Target="http://fr.wikipedia.org/wiki/Chevalerie%23cite_note-8" TargetMode="External"/><Relationship Id="rId130" Type="http://schemas.openxmlformats.org/officeDocument/2006/relationships/hyperlink" Target="http://fr.wikipedia.org/wiki/Chevaliers_paysans_de_l'an_mil_au_lac_de_Paladru" TargetMode="External"/><Relationship Id="rId131" Type="http://schemas.openxmlformats.org/officeDocument/2006/relationships/hyperlink" Target="http://fr.wikipedia.org/wiki/Allemagne" TargetMode="External"/><Relationship Id="rId132" Type="http://schemas.openxmlformats.org/officeDocument/2006/relationships/hyperlink" Target="http://fr.wikipedia.org/wiki/Chevalerie%23cite_note-6" TargetMode="External"/><Relationship Id="rId133" Type="http://schemas.openxmlformats.org/officeDocument/2006/relationships/hyperlink" Target="http://fr.wikipedia.org/wiki/Heaume" TargetMode="External"/><Relationship Id="rId134" Type="http://schemas.openxmlformats.org/officeDocument/2006/relationships/hyperlink" Target="http://fr.wikipedia.org/wiki/Haubert" TargetMode="External"/><Relationship Id="rId135" Type="http://schemas.openxmlformats.org/officeDocument/2006/relationships/hyperlink" Target="http://fr.wikipedia.org/wiki/Hectare" TargetMode="External"/><Relationship Id="rId136" Type="http://schemas.openxmlformats.org/officeDocument/2006/relationships/hyperlink" Target="http://fr.wikipedia.org/wiki/Chevalerie%23cite_note-7" TargetMode="External"/><Relationship Id="rId137" Type="http://schemas.openxmlformats.org/officeDocument/2006/relationships/hyperlink" Target="http://fr.wikipedia.org/w/index.php?title=Chevalerie&amp;action=edit&amp;section=9" TargetMode="External"/><Relationship Id="rId138" Type="http://schemas.openxmlformats.org/officeDocument/2006/relationships/hyperlink" Target="http://fr.wikipedia.org/wiki/Adoubement" TargetMode="External"/><Relationship Id="rId139" Type="http://schemas.openxmlformats.org/officeDocument/2006/relationships/hyperlink" Target="http://fr.wikipedia.org/wiki/Page_(serviteur)" TargetMode="External"/><Relationship Id="rId170" Type="http://schemas.openxmlformats.org/officeDocument/2006/relationships/hyperlink" Target="http://fr.wikipedia.org/wiki/Sagesse" TargetMode="External"/><Relationship Id="rId171" Type="http://schemas.openxmlformats.org/officeDocument/2006/relationships/hyperlink" Target="http://fr.wiktionary.org/wiki/prouesse" TargetMode="External"/><Relationship Id="rId172" Type="http://schemas.openxmlformats.org/officeDocument/2006/relationships/hyperlink" Target="http://fr.wiktionary.org/wiki/g%C3%A9n%C3%A9rosit%C3%A9" TargetMode="External"/><Relationship Id="rId30" Type="http://schemas.openxmlformats.org/officeDocument/2006/relationships/hyperlink" Target="http://fr.wikipedia.org/wiki/Coutume_(droit)" TargetMode="External"/><Relationship Id="rId31" Type="http://schemas.openxmlformats.org/officeDocument/2006/relationships/hyperlink" Target="http://fr.wikipedia.org/w/index.php?title=Papia&amp;action=edit&amp;redlink=1" TargetMode="External"/><Relationship Id="rId32" Type="http://schemas.openxmlformats.org/officeDocument/2006/relationships/hyperlink" Target="http://fr.wikipedia.org/wiki/Ch%C3%A2teau" TargetMode="External"/><Relationship Id="rId33" Type="http://schemas.openxmlformats.org/officeDocument/2006/relationships/hyperlink" Target="http://fr.wikipedia.org/wiki/1029" TargetMode="External"/><Relationship Id="rId34" Type="http://schemas.openxmlformats.org/officeDocument/2006/relationships/hyperlink" Target="http://fr.wikipedia.org/w/index.php?title=Chevalerie&amp;action=edit&amp;section=3" TargetMode="External"/><Relationship Id="rId35" Type="http://schemas.openxmlformats.org/officeDocument/2006/relationships/hyperlink" Target="http://fr.wikipedia.org/wiki/Francs" TargetMode="External"/><Relationship Id="rId36" Type="http://schemas.openxmlformats.org/officeDocument/2006/relationships/hyperlink" Target="http://fr.wikipedia.org/wiki/Pouvoir_royal" TargetMode="External"/><Relationship Id="rId37" Type="http://schemas.openxmlformats.org/officeDocument/2006/relationships/hyperlink" Target="http://fr.wikipedia.org/wiki/Groupe_social" TargetMode="External"/><Relationship Id="rId38" Type="http://schemas.openxmlformats.org/officeDocument/2006/relationships/hyperlink" Target="http://fr.wikipedia.org/wiki/Id%C3%A9ologie" TargetMode="External"/><Relationship Id="rId39" Type="http://schemas.openxmlformats.org/officeDocument/2006/relationships/hyperlink" Target="http://fr.wikipedia.org/wiki/Chevalerie%23cite_note-qs-1" TargetMode="External"/><Relationship Id="rId173" Type="http://schemas.openxmlformats.org/officeDocument/2006/relationships/hyperlink" Target="http://fr.wiktionary.org/wiki/fid%C3%A9lit%C3%A9" TargetMode="External"/><Relationship Id="rId174" Type="http://schemas.openxmlformats.org/officeDocument/2006/relationships/hyperlink" Target="http://fr.wikipedia.org/wiki/Suzerain" TargetMode="External"/><Relationship Id="rId175" Type="http://schemas.openxmlformats.org/officeDocument/2006/relationships/hyperlink" Target="http://fr.wikipedia.org/wiki/Jean_sans_Terre" TargetMode="External"/><Relationship Id="rId176" Type="http://schemas.openxmlformats.org/officeDocument/2006/relationships/hyperlink" Target="http://fr.wikipedia.org/wiki/Philippe_Auguste" TargetMode="External"/><Relationship Id="rId177" Type="http://schemas.openxmlformats.org/officeDocument/2006/relationships/hyperlink" Target="http://fr.wikipedia.org/wiki/Grande_Charte" TargetMode="External"/><Relationship Id="rId178" Type="http://schemas.openxmlformats.org/officeDocument/2006/relationships/hyperlink" Target="http://fr.wikipedia.org/wiki/1215" TargetMode="External"/><Relationship Id="rId179" Type="http://schemas.openxmlformats.org/officeDocument/2006/relationships/hyperlink" Target="http://fr.wikipedia.org/wiki/Maison_cap%C3%A9tienne_de_Valois" TargetMode="External"/><Relationship Id="rId70" Type="http://schemas.openxmlformats.org/officeDocument/2006/relationships/hyperlink" Target="http://fr.wikipedia.org/wiki/Gervais_de_Tilbury" TargetMode="External"/><Relationship Id="rId71" Type="http://schemas.openxmlformats.org/officeDocument/2006/relationships/hyperlink" Target="http://fr.wikipedia.org/wiki/Chevalerie%23cite_note-4" TargetMode="External"/><Relationship Id="rId72" Type="http://schemas.openxmlformats.org/officeDocument/2006/relationships/hyperlink" Target="http://fr.wikipedia.org/wiki/Militaire" TargetMode="External"/><Relationship Id="rId73" Type="http://schemas.openxmlformats.org/officeDocument/2006/relationships/hyperlink" Target="http://fr.wikipedia.org/wiki/Champ_de_bataille" TargetMode="External"/><Relationship Id="rId74" Type="http://schemas.openxmlformats.org/officeDocument/2006/relationships/hyperlink" Target="http://fr.wikipedia.org/wiki/France" TargetMode="External"/><Relationship Id="rId75" Type="http://schemas.openxmlformats.org/officeDocument/2006/relationships/hyperlink" Target="http://fr.wikipedia.org/wiki/%C3%89lite" TargetMode="External"/><Relationship Id="rId76" Type="http://schemas.openxmlformats.org/officeDocument/2006/relationships/hyperlink" Target="http://fr.wikipedia.org/wiki/Arm%C3%A9e" TargetMode="External"/><Relationship Id="rId77" Type="http://schemas.openxmlformats.org/officeDocument/2006/relationships/hyperlink" Target="http://fr.wikipedia.org/wiki/Bataille" TargetMode="External"/><Relationship Id="rId78" Type="http://schemas.openxmlformats.org/officeDocument/2006/relationships/hyperlink" Target="http://fr.wikipedia.org/wiki/Bataille_de_Bouvines" TargetMode="External"/><Relationship Id="rId79" Type="http://schemas.openxmlformats.org/officeDocument/2006/relationships/hyperlink" Target="http://fr.wikipedia.org/wiki/27_juillet" TargetMode="External"/><Relationship Id="rId1" Type="http://schemas.openxmlformats.org/officeDocument/2006/relationships/notesMaster" Target="../notesMasters/notesMaster1.xml"/><Relationship Id="rId2" Type="http://schemas.openxmlformats.org/officeDocument/2006/relationships/slide" Target="../slides/slide53.xml"/><Relationship Id="rId3" Type="http://schemas.openxmlformats.org/officeDocument/2006/relationships/hyperlink" Target="http://fr.wikipedia.org/w/index.php?title=Chevalerie&amp;action=edit&amp;section=1" TargetMode="External"/><Relationship Id="rId4" Type="http://schemas.openxmlformats.org/officeDocument/2006/relationships/hyperlink" Target="http://fr.wikipedia.org/wiki/XIIe_si%C3%A8cle" TargetMode="External"/><Relationship Id="rId100" Type="http://schemas.openxmlformats.org/officeDocument/2006/relationships/hyperlink" Target="http://fr.wikipedia.org/wiki/Musulmans" TargetMode="External"/><Relationship Id="rId101" Type="http://schemas.openxmlformats.org/officeDocument/2006/relationships/hyperlink" Target="http://fr.wikipedia.org/wiki/J%C3%A9rusalem" TargetMode="External"/><Relationship Id="rId102" Type="http://schemas.openxmlformats.org/officeDocument/2006/relationships/hyperlink" Target="http://fr.wikipedia.org/w/index.php?title=Chevalerie&amp;action=edit&amp;section=6" TargetMode="External"/><Relationship Id="rId103" Type="http://schemas.openxmlformats.org/officeDocument/2006/relationships/hyperlink" Target="http://fr.wikipedia.org/wiki/Dilemme" TargetMode="External"/><Relationship Id="rId104" Type="http://schemas.openxmlformats.org/officeDocument/2006/relationships/hyperlink" Target="http://fr.wikipedia.org/wiki/Bohort" TargetMode="External"/><Relationship Id="rId105" Type="http://schemas.openxmlformats.org/officeDocument/2006/relationships/hyperlink" Target="http://fr.wikipedia.org/wiki/Lionel_(l%C3%A9gende_arthurienne)" TargetMode="External"/><Relationship Id="rId106" Type="http://schemas.openxmlformats.org/officeDocument/2006/relationships/hyperlink" Target="http://fr.wikipedia.org/wiki/Occident_chr%C3%A9tien" TargetMode="External"/><Relationship Id="rId107" Type="http://schemas.openxmlformats.org/officeDocument/2006/relationships/hyperlink" Target="http://fr.wikipedia.org/wiki/%C3%89crivain" TargetMode="External"/><Relationship Id="rId108" Type="http://schemas.openxmlformats.org/officeDocument/2006/relationships/hyperlink" Target="http://fr.wikipedia.org/wiki/Po%C3%A8te" TargetMode="External"/><Relationship Id="rId109" Type="http://schemas.openxmlformats.org/officeDocument/2006/relationships/hyperlink" Target="http://fr.wikipedia.org/wiki/Guillaume_le_Mar%C3%A9chal" TargetMode="External"/><Relationship Id="rId5" Type="http://schemas.openxmlformats.org/officeDocument/2006/relationships/hyperlink" Target="http://fr.wikipedia.org/wiki/XIIIe_si%C3%A8cle" TargetMode="External"/><Relationship Id="rId6" Type="http://schemas.openxmlformats.org/officeDocument/2006/relationships/hyperlink" Target="http://fr.wikipedia.org/wiki/Cavalerie" TargetMode="External"/><Relationship Id="rId7" Type="http://schemas.openxmlformats.org/officeDocument/2006/relationships/hyperlink" Target="http://fr.wikipedia.org/wiki/Piquier" TargetMode="External"/><Relationship Id="rId8" Type="http://schemas.openxmlformats.org/officeDocument/2006/relationships/hyperlink" Target="http://fr.wikipedia.org/wiki/Bataille_de_Courtrai_(1302)" TargetMode="External"/><Relationship Id="rId9" Type="http://schemas.openxmlformats.org/officeDocument/2006/relationships/hyperlink" Target="http://fr.wikipedia.org/wiki/Bataille_de_Cr%C3%A9cy" TargetMode="External"/><Relationship Id="rId140" Type="http://schemas.openxmlformats.org/officeDocument/2006/relationships/hyperlink" Target="http://fr.wikipedia.org/wiki/%C3%89cuyer" TargetMode="External"/><Relationship Id="rId141" Type="http://schemas.openxmlformats.org/officeDocument/2006/relationships/hyperlink" Target="http://fr.wikipedia.org/wiki/Serment_du_Chevalier"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fr.wikipedia.org/wiki/Philosophe" TargetMode="External"/><Relationship Id="rId4" Type="http://schemas.openxmlformats.org/officeDocument/2006/relationships/hyperlink" Target="http://fr.wikipedia.org/wiki/Po%C3%A8te" TargetMode="External"/><Relationship Id="rId5" Type="http://schemas.openxmlformats.org/officeDocument/2006/relationships/hyperlink" Target="http://fr.wikipedia.org/wiki/Th%C3%A9ologie" TargetMode="External"/><Relationship Id="rId6" Type="http://schemas.openxmlformats.org/officeDocument/2006/relationships/hyperlink" Target="http://fr.wikipedia.org/wiki/Missionnaire_(chr%C3%A9tien)" TargetMode="External"/><Relationship Id="rId7" Type="http://schemas.openxmlformats.org/officeDocument/2006/relationships/hyperlink" Target="http://fr.wikipedia.org/wiki/Royaume_de_Majorque" TargetMode="External"/><Relationship Id="rId8" Type="http://schemas.openxmlformats.org/officeDocument/2006/relationships/hyperlink" Target="http://fr.wikipedia.org/wiki/1232" TargetMode="External"/><Relationship Id="rId9" Type="http://schemas.openxmlformats.org/officeDocument/2006/relationships/hyperlink" Target="http://fr.wikipedia.org/wiki/Majorque" TargetMode="External"/><Relationship Id="rId10" Type="http://schemas.openxmlformats.org/officeDocument/2006/relationships/hyperlink" Target="http://fr.wikipedia.org/wiki/1315" TargetMode="External"/><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20" Type="http://schemas.openxmlformats.org/officeDocument/2006/relationships/hyperlink" Target="http://fr.wikipedia.org/wiki/Don_(offrande)" TargetMode="External"/><Relationship Id="rId21" Type="http://schemas.openxmlformats.org/officeDocument/2006/relationships/hyperlink" Target="http://fr.wikipedia.org/wiki/Commanderie" TargetMode="External"/><Relationship Id="rId22" Type="http://schemas.openxmlformats.org/officeDocument/2006/relationships/hyperlink" Target="http://fr.wikipedia.org/wiki/Roi" TargetMode="External"/><Relationship Id="rId23" Type="http://schemas.openxmlformats.org/officeDocument/2006/relationships/hyperlink" Target="http://fr.wikipedia.org/wiki/Tr%C3%A9sor" TargetMode="External"/><Relationship Id="rId24" Type="http://schemas.openxmlformats.org/officeDocument/2006/relationships/hyperlink" Target="http://fr.wikipedia.org/wiki/Terre_sainte" TargetMode="External"/><Relationship Id="rId25" Type="http://schemas.openxmlformats.org/officeDocument/2006/relationships/hyperlink" Target="http://fr.wikipedia.org/wiki/1291" TargetMode="External"/><Relationship Id="rId26" Type="http://schemas.openxmlformats.org/officeDocument/2006/relationships/hyperlink" Target="http://fr.wikipedia.org/wiki/Papaut%C3%A9" TargetMode="External"/><Relationship Id="rId27" Type="http://schemas.openxmlformats.org/officeDocument/2006/relationships/hyperlink" Target="http://fr.wikipedia.org/wiki/Philippe_IV_de_France" TargetMode="External"/><Relationship Id="rId28" Type="http://schemas.openxmlformats.org/officeDocument/2006/relationships/hyperlink" Target="http://fr.wikipedia.org/wiki/Pape" TargetMode="External"/><Relationship Id="rId29" Type="http://schemas.openxmlformats.org/officeDocument/2006/relationships/hyperlink" Target="http://fr.wikipedia.org/wiki/Cl%C3%A9ment_V" TargetMode="External"/><Relationship Id="rId1" Type="http://schemas.openxmlformats.org/officeDocument/2006/relationships/notesMaster" Target="../notesMasters/notesMaster1.xml"/><Relationship Id="rId2" Type="http://schemas.openxmlformats.org/officeDocument/2006/relationships/slide" Target="../slides/slide55.xml"/><Relationship Id="rId3" Type="http://schemas.openxmlformats.org/officeDocument/2006/relationships/hyperlink" Target="http://fr.wikipedia.org/wiki/Ordre_militaire" TargetMode="External"/><Relationship Id="rId4" Type="http://schemas.openxmlformats.org/officeDocument/2006/relationships/hyperlink" Target="http://fr.wikipedia.org/wiki/Chevalerie" TargetMode="External"/><Relationship Id="rId5" Type="http://schemas.openxmlformats.org/officeDocument/2006/relationships/hyperlink" Target="http://fr.wikipedia.org/wiki/Christianisme" TargetMode="External"/><Relationship Id="rId30" Type="http://schemas.openxmlformats.org/officeDocument/2006/relationships/hyperlink" Target="http://fr.wikipedia.org/wiki/13_mars" TargetMode="External"/><Relationship Id="rId31" Type="http://schemas.openxmlformats.org/officeDocument/2006/relationships/hyperlink" Target="http://fr.wikipedia.org/wiki/Mars_(mois)" TargetMode="External"/><Relationship Id="rId32" Type="http://schemas.openxmlformats.org/officeDocument/2006/relationships/hyperlink" Target="http://fr.wikipedia.org/wiki/1312" TargetMode="External"/><Relationship Id="rId9" Type="http://schemas.openxmlformats.org/officeDocument/2006/relationships/hyperlink" Target="http://fr.wikipedia.org/wiki/1129" TargetMode="External"/><Relationship Id="rId6" Type="http://schemas.openxmlformats.org/officeDocument/2006/relationships/hyperlink" Target="http://fr.wikipedia.org/wiki/Moyen_%C3%82ge" TargetMode="External"/><Relationship Id="rId7" Type="http://schemas.openxmlformats.org/officeDocument/2006/relationships/hyperlink" Target="http://fr.wikipedia.org/wiki/13_janvier" TargetMode="External"/><Relationship Id="rId8" Type="http://schemas.openxmlformats.org/officeDocument/2006/relationships/hyperlink" Target="http://fr.wikipedia.org/wiki/Janvier" TargetMode="External"/><Relationship Id="rId33" Type="http://schemas.openxmlformats.org/officeDocument/2006/relationships/hyperlink" Target="http://fr.wikipedia.org/wiki/Ordre_du_Temple%23cite_note-DemurgerDate2-2" TargetMode="External"/><Relationship Id="rId34" Type="http://schemas.openxmlformats.org/officeDocument/2006/relationships/hyperlink" Target="http://fr.wikipedia.org/wiki/Proc%C3%A8s" TargetMode="External"/><Relationship Id="rId35" Type="http://schemas.openxmlformats.org/officeDocument/2006/relationships/hyperlink" Target="http://fr.wikipedia.org/wiki/H%C3%A9r%C3%A9sie" TargetMode="External"/><Relationship Id="rId36" Type="http://schemas.openxmlformats.org/officeDocument/2006/relationships/hyperlink" Target="http://fr.wikipedia.org/wiki/L%C3%A9gendes_au_sujet_des_Templiers" TargetMode="External"/><Relationship Id="rId10" Type="http://schemas.openxmlformats.org/officeDocument/2006/relationships/hyperlink" Target="http://fr.wikipedia.org/wiki/Ordre_du_Temple%23cite_note-DemurgerDate-1" TargetMode="External"/><Relationship Id="rId11" Type="http://schemas.openxmlformats.org/officeDocument/2006/relationships/hyperlink" Target="http://fr.wikipedia.org/wiki/Milice" TargetMode="External"/><Relationship Id="rId12" Type="http://schemas.openxmlformats.org/officeDocument/2006/relationships/hyperlink" Target="http://fr.wikipedia.org/wiki/XIIe_si%C3%A8cle" TargetMode="External"/><Relationship Id="rId13" Type="http://schemas.openxmlformats.org/officeDocument/2006/relationships/hyperlink" Target="http://fr.wikipedia.org/wiki/XIIIe_si%C3%A8cle" TargetMode="External"/><Relationship Id="rId14" Type="http://schemas.openxmlformats.org/officeDocument/2006/relationships/hyperlink" Target="http://fr.wikipedia.org/wiki/P%C3%A8lerinage" TargetMode="External"/><Relationship Id="rId15" Type="http://schemas.openxmlformats.org/officeDocument/2006/relationships/hyperlink" Target="http://fr.wikipedia.org/wiki/J%C3%A9rusalem" TargetMode="External"/><Relationship Id="rId16" Type="http://schemas.openxmlformats.org/officeDocument/2006/relationships/hyperlink" Target="http://fr.wikipedia.org/wiki/Guerre_sainte" TargetMode="External"/><Relationship Id="rId17" Type="http://schemas.openxmlformats.org/officeDocument/2006/relationships/hyperlink" Target="http://fr.wikipedia.org/wiki/Croisades" TargetMode="External"/><Relationship Id="rId18" Type="http://schemas.openxmlformats.org/officeDocument/2006/relationships/hyperlink" Target="http://fr.wikipedia.org/wiki/Reconqu%C3%AAte" TargetMode="External"/><Relationship Id="rId19" Type="http://schemas.openxmlformats.org/officeDocument/2006/relationships/hyperlink" Target="http://fr.wikipedia.org/wiki/Europe"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fr.wikipedia.org/wiki/Cotte_de_mailles%23cite_note-Bref_historique_de_la_cotte_de_mailles-1" TargetMode="External"/><Relationship Id="rId4" Type="http://schemas.openxmlformats.org/officeDocument/2006/relationships/hyperlink" Target="http://fr.wikipedia.org/wiki/Camail" TargetMode="External"/><Relationship Id="rId5" Type="http://schemas.openxmlformats.org/officeDocument/2006/relationships/hyperlink" Target="http://fr.wikipedia.org/wiki/Cerveli%C3%A8re" TargetMode="External"/><Relationship Id="rId6" Type="http://schemas.openxmlformats.org/officeDocument/2006/relationships/hyperlink" Target="http://fr.wikipedia.org/w/index.php?title=Mitons&amp;action=edit&amp;redlink=1" TargetMode="External"/><Relationship Id="rId7" Type="http://schemas.openxmlformats.org/officeDocument/2006/relationships/hyperlink" Target="http://fr.wikipedia.org/wiki/Haubert" TargetMode="External"/><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4.xml.rels><?xml version="1.0" encoding="UTF-8" standalone="yes"?>
<Relationships xmlns="http://schemas.openxmlformats.org/package/2006/relationships"><Relationship Id="rId11" Type="http://schemas.openxmlformats.org/officeDocument/2006/relationships/hyperlink" Target="http://fr.wikipedia.org/wiki/Tol%C3%A8de" TargetMode="External"/><Relationship Id="rId12" Type="http://schemas.openxmlformats.org/officeDocument/2006/relationships/hyperlink" Target="http://fr.wikipedia.org/wiki/Acier_de_Damas" TargetMode="External"/><Relationship Id="rId13" Type="http://schemas.openxmlformats.org/officeDocument/2006/relationships/hyperlink" Target="http://fr.wikipedia.org/wiki/Structure_de_la_lame_du_sabre_japonais" TargetMode="External"/><Relationship Id="rId14" Type="http://schemas.openxmlformats.org/officeDocument/2006/relationships/hyperlink" Target="http://fr.wikipedia.org/wiki/Espadon_(arme)" TargetMode="External"/><Relationship Id="rId1" Type="http://schemas.openxmlformats.org/officeDocument/2006/relationships/notesMaster" Target="../notesMasters/notesMaster1.xml"/><Relationship Id="rId2" Type="http://schemas.openxmlformats.org/officeDocument/2006/relationships/slide" Target="../slides/slide65.xml"/><Relationship Id="rId3" Type="http://schemas.openxmlformats.org/officeDocument/2006/relationships/hyperlink" Target="http://fr.wikipedia.org/wiki/Scandinavie" TargetMode="External"/><Relationship Id="rId4" Type="http://schemas.openxmlformats.org/officeDocument/2006/relationships/hyperlink" Target="http://fr.wikipedia.org/wiki/Jutland" TargetMode="External"/><Relationship Id="rId5" Type="http://schemas.openxmlformats.org/officeDocument/2006/relationships/hyperlink" Target="http://fr.wikipedia.org/wiki/Moyen_%C3%82ge" TargetMode="External"/><Relationship Id="rId6" Type="http://schemas.openxmlformats.org/officeDocument/2006/relationships/hyperlink" Target="http://fr.wikipedia.org/wiki/M%C3%A9rovingiens" TargetMode="External"/><Relationship Id="rId7" Type="http://schemas.openxmlformats.org/officeDocument/2006/relationships/hyperlink" Target="http://fr.wikipedia.org/wiki/Aide:Citation_n%C3%A9cessaire" TargetMode="External"/><Relationship Id="rId8" Type="http://schemas.openxmlformats.org/officeDocument/2006/relationships/hyperlink" Target="http://fr.wikipedia.org/wiki/Acier" TargetMode="External"/><Relationship Id="rId9" Type="http://schemas.openxmlformats.org/officeDocument/2006/relationships/hyperlink" Target="http://fr.wikipedia.org/wiki/Fer" TargetMode="External"/><Relationship Id="rId10" Type="http://schemas.openxmlformats.org/officeDocument/2006/relationships/hyperlink" Target="http://fr.wikipedia.org/wiki/C%C3%A9mentation"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fr.wikipedia.org/wiki/Edmund_Blair_Leighton" TargetMode="External"/><Relationship Id="rId4" Type="http://schemas.openxmlformats.org/officeDocument/2006/relationships/hyperlink" Target="http://fr.wikipedia.org/wiki/%C3%89tendard_(banni%C3%A8re)" TargetMode="External"/><Relationship Id="rId5" Type="http://schemas.openxmlformats.org/officeDocument/2006/relationships/hyperlink" Target="http://fr.wikipedia.org/wiki/Guerre" TargetMode="External"/><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fr.wikipedia.org/wiki/Codex_Manesse" TargetMode="External"/><Relationship Id="rId4" Type="http://schemas.openxmlformats.org/officeDocument/2006/relationships/hyperlink" Target="http://fr.wikipedia.org/wiki/1320" TargetMode="External"/><Relationship Id="rId5" Type="http://schemas.openxmlformats.org/officeDocument/2006/relationships/hyperlink" Target="http://www.dailymotion.com/video/x2xhy0_engagement-a-la-lance_creation" TargetMode="External"/><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xml.rels><?xml version="1.0" encoding="UTF-8" standalone="yes"?>
<Relationships xmlns="http://schemas.openxmlformats.org/package/2006/relationships"><Relationship Id="rId20" Type="http://schemas.openxmlformats.org/officeDocument/2006/relationships/hyperlink" Target="http://fr.wikipedia.org/wiki/Reconqu%C3%AAte" TargetMode="External"/><Relationship Id="rId21" Type="http://schemas.openxmlformats.org/officeDocument/2006/relationships/hyperlink" Target="http://fr.wikipedia.org/wiki/2_janvier" TargetMode="External"/><Relationship Id="rId22" Type="http://schemas.openxmlformats.org/officeDocument/2006/relationships/hyperlink" Target="http://fr.wikipedia.org/wiki/Grenade_(Espagne)" TargetMode="External"/><Relationship Id="rId23" Type="http://schemas.openxmlformats.org/officeDocument/2006/relationships/hyperlink" Target="http://fr.wikipedia.org/wiki/12_octobre" TargetMode="External"/><Relationship Id="rId24" Type="http://schemas.openxmlformats.org/officeDocument/2006/relationships/hyperlink" Target="http://fr.wikipedia.org/wiki/Octobre" TargetMode="External"/><Relationship Id="rId25" Type="http://schemas.openxmlformats.org/officeDocument/2006/relationships/hyperlink" Target="http://fr.wikipedia.org/wiki/Christophe_Colomb" TargetMode="External"/><Relationship Id="rId26" Type="http://schemas.openxmlformats.org/officeDocument/2006/relationships/hyperlink" Target="http://fr.wikipedia.org/wiki/Bahamas" TargetMode="External"/><Relationship Id="rId27" Type="http://schemas.openxmlformats.org/officeDocument/2006/relationships/hyperlink" Target="http://fr.wikipedia.org/wiki/Guanahani" TargetMode="External"/><Relationship Id="rId28" Type="http://schemas.openxmlformats.org/officeDocument/2006/relationships/hyperlink" Target="http://fr.wikipedia.org/wiki/San_Salvador_(Bahamas)" TargetMode="External"/><Relationship Id="rId29" Type="http://schemas.openxmlformats.org/officeDocument/2006/relationships/hyperlink" Target="http://fr.wikipedia.org/wiki/France" TargetMode="External"/><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fr.wikipedia.org/wiki/Fin_du_Moyen_%C3%82ge" TargetMode="External"/><Relationship Id="rId4" Type="http://schemas.openxmlformats.org/officeDocument/2006/relationships/hyperlink" Target="http://fr.wikipedia.org/wiki/1450" TargetMode="External"/><Relationship Id="rId5" Type="http://schemas.openxmlformats.org/officeDocument/2006/relationships/hyperlink" Target="http://fr.wikipedia.org/wiki/1500" TargetMode="External"/><Relationship Id="rId30" Type="http://schemas.openxmlformats.org/officeDocument/2006/relationships/hyperlink" Target="http://fr.wikipedia.org/wiki/Angleterre" TargetMode="External"/><Relationship Id="rId31" Type="http://schemas.openxmlformats.org/officeDocument/2006/relationships/hyperlink" Target="http://fr.wikipedia.org/wiki/3_novembre" TargetMode="External"/><Relationship Id="rId32" Type="http://schemas.openxmlformats.org/officeDocument/2006/relationships/hyperlink" Target="http://fr.wikipedia.org/wiki/Trait%C3%A9_d'%C3%89taples" TargetMode="External"/><Relationship Id="rId9" Type="http://schemas.openxmlformats.org/officeDocument/2006/relationships/hyperlink" Target="http://fr.wikipedia.org/wiki/Ottomans" TargetMode="External"/><Relationship Id="rId6" Type="http://schemas.openxmlformats.org/officeDocument/2006/relationships/hyperlink" Target="http://fr.wikipedia.org/wiki/1453" TargetMode="External"/><Relationship Id="rId7" Type="http://schemas.openxmlformats.org/officeDocument/2006/relationships/hyperlink" Target="http://fr.wikipedia.org/wiki/Chute_de_Constantinople" TargetMode="External"/><Relationship Id="rId8" Type="http://schemas.openxmlformats.org/officeDocument/2006/relationships/hyperlink" Target="http://fr.wikipedia.org/wiki/Empire_byzantin" TargetMode="External"/><Relationship Id="rId33" Type="http://schemas.openxmlformats.org/officeDocument/2006/relationships/hyperlink" Target="http://fr.wikipedia.org/wiki/Guerres_d'Italie" TargetMode="External"/><Relationship Id="rId34" Type="http://schemas.openxmlformats.org/officeDocument/2006/relationships/hyperlink" Target="http://fr.wikiversity.org/w/index.php?title=Introduction_%C3%A0_l'histoire_m%C3%A9di%C3%A9vale/Introduction&amp;action=edit&amp;section=9" TargetMode="External"/><Relationship Id="rId35" Type="http://schemas.openxmlformats.org/officeDocument/2006/relationships/hyperlink" Target="http://fr.wikiversity.org/w/index.php?title=Introduction_%C3%A0_l'histoire_m%C3%A9di%C3%A9vale/Introduction&amp;action=edit&amp;section=10" TargetMode="External"/><Relationship Id="rId10" Type="http://schemas.openxmlformats.org/officeDocument/2006/relationships/hyperlink" Target="http://fr.wikipedia.org/wiki/Guerre_de_Cent_Ans" TargetMode="External"/><Relationship Id="rId11" Type="http://schemas.openxmlformats.org/officeDocument/2006/relationships/hyperlink" Target="http://fr.wikipedia.org/wiki/Bataille_de_Castillon" TargetMode="External"/><Relationship Id="rId12" Type="http://schemas.openxmlformats.org/officeDocument/2006/relationships/hyperlink" Target="http://fr.wikipedia.org/wiki/Johannes_Gutenberg" TargetMode="External"/><Relationship Id="rId13" Type="http://schemas.openxmlformats.org/officeDocument/2006/relationships/hyperlink" Target="http://fr.wikipedia.org/wiki/Xylographie" TargetMode="External"/><Relationship Id="rId14" Type="http://schemas.openxmlformats.org/officeDocument/2006/relationships/hyperlink" Target="http://fr.wikipedia.org/wiki/Bible_de_Gutenberg" TargetMode="External"/><Relationship Id="rId15" Type="http://schemas.openxmlformats.org/officeDocument/2006/relationships/hyperlink" Target="http://fr.wikipedia.org/wiki/Caract%C3%A8re_(typographie)" TargetMode="External"/><Relationship Id="rId16" Type="http://schemas.openxmlformats.org/officeDocument/2006/relationships/hyperlink" Target="http://fr.wikipedia.org/wiki/Cor%C3%A9e" TargetMode="External"/><Relationship Id="rId17" Type="http://schemas.openxmlformats.org/officeDocument/2006/relationships/hyperlink" Target="http://fr.wikipedia.org/wiki/Moyen_%C3%82ge%23cite_note-13" TargetMode="External"/><Relationship Id="rId18" Type="http://schemas.openxmlformats.org/officeDocument/2006/relationships/hyperlink" Target="http://fr.wikipedia.org/wiki/Civilisation_chinoise" TargetMode="External"/><Relationship Id="rId19" Type="http://schemas.openxmlformats.org/officeDocument/2006/relationships/hyperlink" Target="http://fr.wikipedia.org/wiki/1492" TargetMode="Externa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outien67.free.fr/histoire/pages/moyen_age/moyen_age.htm" TargetMode="External"/><Relationship Id="rId4" Type="http://schemas.openxmlformats.org/officeDocument/2006/relationships/hyperlink" Target="http://www.youtube.com/watch?v=Tf-0ktTzjTE&amp;feature=watch-vrec" TargetMode="External"/><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 Id="rId3" Type="http://schemas.openxmlformats.org/officeDocument/2006/relationships/hyperlink" Target="http://commons.wikimedia.org/wiki/Francisco_de_Goya_y_Lucientes" TargetMode="External"/></Relationships>
</file>

<file path=ppt/notesSlides/_rels/notesSlide52.xml.rels><?xml version="1.0" encoding="UTF-8" standalone="yes"?>
<Relationships xmlns="http://schemas.openxmlformats.org/package/2006/relationships"><Relationship Id="rId20" Type="http://schemas.openxmlformats.org/officeDocument/2006/relationships/hyperlink" Target="http://fr.wikipedia.org/wiki/Incarnation_(christianisme)" TargetMode="External"/><Relationship Id="rId21" Type="http://schemas.openxmlformats.org/officeDocument/2006/relationships/hyperlink" Target="http://fr.wikipedia.org/wiki/Dualisme_(religion)" TargetMode="External"/><Relationship Id="rId22" Type="http://schemas.openxmlformats.org/officeDocument/2006/relationships/hyperlink" Target="http://fr.wikipedia.org/wiki/H%C3%A9r%C3%A9sie" TargetMode="External"/><Relationship Id="rId23" Type="http://schemas.openxmlformats.org/officeDocument/2006/relationships/hyperlink" Target="http://fr.wikipedia.org/wiki/%C3%89glise_catholique_romaine" TargetMode="External"/><Relationship Id="rId24" Type="http://schemas.openxmlformats.org/officeDocument/2006/relationships/hyperlink" Target="http://fr.wikipedia.org/wiki/Saint_Augustin" TargetMode="External"/><Relationship Id="rId25" Type="http://schemas.openxmlformats.org/officeDocument/2006/relationships/hyperlink" Target="http://fr.wikipedia.org/wiki/Catharisme%23cite_note-2" TargetMode="External"/><Relationship Id="rId26" Type="http://schemas.openxmlformats.org/officeDocument/2006/relationships/hyperlink" Target="http://fr.wikipedia.org/wiki/Catharisme%23cite_note-3" TargetMode="External"/><Relationship Id="rId27" Type="http://schemas.openxmlformats.org/officeDocument/2006/relationships/hyperlink" Target="http://fr.wikipedia.org/wiki/Pr%C3%A9dication" TargetMode="External"/><Relationship Id="rId28" Type="http://schemas.openxmlformats.org/officeDocument/2006/relationships/hyperlink" Target="http://fr.wikipedia.org/wiki/Occitanie" TargetMode="External"/><Relationship Id="rId29" Type="http://schemas.openxmlformats.org/officeDocument/2006/relationships/hyperlink" Target="http://fr.wikipedia.org/wiki/Comt%C3%A9_de_Toulouse" TargetMode="External"/><Relationship Id="rId1" Type="http://schemas.openxmlformats.org/officeDocument/2006/relationships/notesMaster" Target="../notesMasters/notesMaster1.xml"/><Relationship Id="rId2" Type="http://schemas.openxmlformats.org/officeDocument/2006/relationships/slide" Target="../slides/slide73.xml"/><Relationship Id="rId3" Type="http://schemas.openxmlformats.org/officeDocument/2006/relationships/hyperlink" Target="http://fr.wikipedia.org/wiki/Carcassonne" TargetMode="External"/><Relationship Id="rId4" Type="http://schemas.openxmlformats.org/officeDocument/2006/relationships/hyperlink" Target="http://fr.wikipedia.org/wiki/1209" TargetMode="External"/><Relationship Id="rId5" Type="http://schemas.openxmlformats.org/officeDocument/2006/relationships/hyperlink" Target="http://fr.wikipedia.org/wiki/Croisades" TargetMode="External"/><Relationship Id="rId30" Type="http://schemas.openxmlformats.org/officeDocument/2006/relationships/hyperlink" Target="http://fr.wikipedia.org/wiki/Trencavel" TargetMode="External"/><Relationship Id="rId31" Type="http://schemas.openxmlformats.org/officeDocument/2006/relationships/hyperlink" Target="http://fr.wikipedia.org/wiki/1208" TargetMode="External"/><Relationship Id="rId32" Type="http://schemas.openxmlformats.org/officeDocument/2006/relationships/hyperlink" Target="http://fr.wikipedia.org/wiki/Croisade_des_Albigeois" TargetMode="External"/><Relationship Id="rId9" Type="http://schemas.openxmlformats.org/officeDocument/2006/relationships/hyperlink" Target="http://fr.wikipedia.org/wiki/Paradis" TargetMode="External"/><Relationship Id="rId6" Type="http://schemas.openxmlformats.org/officeDocument/2006/relationships/hyperlink" Target="http://fr.wikipedia.org/wiki/Simon_IV_de_Montfort" TargetMode="External"/><Relationship Id="rId7" Type="http://schemas.openxmlformats.org/officeDocument/2006/relationships/hyperlink" Target="http://fr.wikipedia.org/wiki/Paulicianisme" TargetMode="External"/><Relationship Id="rId8" Type="http://schemas.openxmlformats.org/officeDocument/2006/relationships/hyperlink" Target="http://fr.wikipedia.org/wiki/Catharisme%23cite_note-1" TargetMode="External"/><Relationship Id="rId33" Type="http://schemas.openxmlformats.org/officeDocument/2006/relationships/hyperlink" Target="http://fr.wikipedia.org/wiki/IVe_concile_du_Latran" TargetMode="External"/><Relationship Id="rId34" Type="http://schemas.openxmlformats.org/officeDocument/2006/relationships/hyperlink" Target="http://fr.wikipedia.org/wiki/1215" TargetMode="External"/><Relationship Id="rId35" Type="http://schemas.openxmlformats.org/officeDocument/2006/relationships/hyperlink" Target="http://fr.wikipedia.org/wiki/Inquisition" TargetMode="External"/><Relationship Id="rId10" Type="http://schemas.openxmlformats.org/officeDocument/2006/relationships/hyperlink" Target="http://fr.wikipedia.org/wiki/Anges" TargetMode="External"/><Relationship Id="rId11" Type="http://schemas.openxmlformats.org/officeDocument/2006/relationships/hyperlink" Target="http://fr.wikipedia.org/wiki/M%C3%A9tempsycose" TargetMode="External"/><Relationship Id="rId12" Type="http://schemas.openxmlformats.org/officeDocument/2006/relationships/hyperlink" Target="http://fr.wikipedia.org/wiki/R%C3%A9incarnation" TargetMode="External"/><Relationship Id="rId13" Type="http://schemas.openxmlformats.org/officeDocument/2006/relationships/hyperlink" Target="http://fr.wikipedia.org/wiki/Bapt%C3%AAme" TargetMode="External"/><Relationship Id="rId14" Type="http://schemas.openxmlformats.org/officeDocument/2006/relationships/hyperlink" Target="http://fr.wikipedia.org/wiki/Consolament" TargetMode="External"/><Relationship Id="rId15" Type="http://schemas.openxmlformats.org/officeDocument/2006/relationships/hyperlink" Target="http://fr.wikipedia.org/wiki/%C3%82me" TargetMode="External"/><Relationship Id="rId16" Type="http://schemas.openxmlformats.org/officeDocument/2006/relationships/hyperlink" Target="http://fr.wikipedia.org/wiki/Ancien_Testament" TargetMode="External"/><Relationship Id="rId17" Type="http://schemas.openxmlformats.org/officeDocument/2006/relationships/hyperlink" Target="http://fr.wikipedia.org/wiki/Nouveau_Testament" TargetMode="External"/><Relationship Id="rId18" Type="http://schemas.openxmlformats.org/officeDocument/2006/relationships/hyperlink" Target="http://fr.wikipedia.org/wiki/Marcionisme" TargetMode="External"/><Relationship Id="rId19" Type="http://schemas.openxmlformats.org/officeDocument/2006/relationships/hyperlink" Target="http://fr.wikipedia.org/wiki/J%C3%A9sus-Christ" TargetMode="External"/></Relationships>
</file>

<file path=ppt/notesSlides/_rels/notesSlide53.xml.rels><?xml version="1.0" encoding="UTF-8" standalone="yes"?>
<Relationships xmlns="http://schemas.openxmlformats.org/package/2006/relationships"><Relationship Id="rId9" Type="http://schemas.openxmlformats.org/officeDocument/2006/relationships/hyperlink" Target="http://fr.wikipedia.org/wiki/1229" TargetMode="External"/><Relationship Id="rId20" Type="http://schemas.openxmlformats.org/officeDocument/2006/relationships/hyperlink" Target="http://fr.wikipedia.org/wiki/Albi" TargetMode="External"/><Relationship Id="rId21" Type="http://schemas.openxmlformats.org/officeDocument/2006/relationships/hyperlink" Target="http://fr.wikipedia.org/wiki/Alphonse_de_Poitiers" TargetMode="External"/><Relationship Id="rId22" Type="http://schemas.openxmlformats.org/officeDocument/2006/relationships/hyperlink" Target="http://fr.wikipedia.org/wiki/Louis_IX_de_France" TargetMode="External"/><Relationship Id="rId23" Type="http://schemas.openxmlformats.org/officeDocument/2006/relationships/hyperlink" Target="http://fr.wikipedia.org/wiki/Royaume_d'Aragon" TargetMode="External"/><Relationship Id="rId24" Type="http://schemas.openxmlformats.org/officeDocument/2006/relationships/hyperlink" Target="http://fr.wikipedia.org/wiki/Liste_des_rois_de_France" TargetMode="External"/><Relationship Id="rId25" Type="http://schemas.openxmlformats.org/officeDocument/2006/relationships/hyperlink" Target="http://fr.wikipedia.org/wiki/Lombardie" TargetMode="External"/><Relationship Id="rId26" Type="http://schemas.openxmlformats.org/officeDocument/2006/relationships/hyperlink" Target="http://fr.wikipedia.org/wiki/Ordre_des_Pr%C3%AAcheurs" TargetMode="External"/><Relationship Id="rId27" Type="http://schemas.openxmlformats.org/officeDocument/2006/relationships/hyperlink" Target="http://fr.wikipedia.org/wiki/Inquisition_m%C3%A9di%C3%A9vale" TargetMode="External"/><Relationship Id="rId28" Type="http://schemas.openxmlformats.org/officeDocument/2006/relationships/hyperlink" Target="http://fr.wikipedia.org/wiki/Mod%C3%A8le:R%C3%A9f%C3%A9rence_souhait%C3%A9e/Explication" TargetMode="External"/><Relationship Id="rId10" Type="http://schemas.openxmlformats.org/officeDocument/2006/relationships/hyperlink" Target="http://fr.wikipedia.org/wiki/Croisade" TargetMode="External"/><Relationship Id="rId11" Type="http://schemas.openxmlformats.org/officeDocument/2006/relationships/hyperlink" Target="http://fr.wikipedia.org/wiki/H%C3%A9r%C3%A9sie" TargetMode="External"/><Relationship Id="rId12" Type="http://schemas.openxmlformats.org/officeDocument/2006/relationships/hyperlink" Target="http://fr.wikipedia.org/wiki/Catharisme" TargetMode="External"/><Relationship Id="rId13" Type="http://schemas.openxmlformats.org/officeDocument/2006/relationships/hyperlink" Target="http://fr.wikipedia.org/wiki/%C3%89glise_vaudoise" TargetMode="External"/><Relationship Id="rId14" Type="http://schemas.openxmlformats.org/officeDocument/2006/relationships/hyperlink" Target="http://fr.wikipedia.org/wiki/Languedoc" TargetMode="External"/><Relationship Id="rId15" Type="http://schemas.openxmlformats.org/officeDocument/2006/relationships/hyperlink" Target="http://fr.wikipedia.org/wiki/Liste_des_comtes_de_Toulouse" TargetMode="External"/><Relationship Id="rId16" Type="http://schemas.openxmlformats.org/officeDocument/2006/relationships/hyperlink" Target="http://fr.wikipedia.org/wiki/Maison_Trencavel" TargetMode="External"/><Relationship Id="rId17" Type="http://schemas.openxmlformats.org/officeDocument/2006/relationships/hyperlink" Target="http://fr.wikipedia.org/wiki/Raymond_VI_de_Toulouse" TargetMode="External"/><Relationship Id="rId18" Type="http://schemas.openxmlformats.org/officeDocument/2006/relationships/hyperlink" Target="http://fr.wikipedia.org/wiki/Simon_IV_de_Montfort" TargetMode="External"/><Relationship Id="rId19" Type="http://schemas.openxmlformats.org/officeDocument/2006/relationships/hyperlink" Target="http://fr.wikipedia.org/wiki/Amaury_VI_de_Montfort" TargetMode="External"/><Relationship Id="rId1" Type="http://schemas.openxmlformats.org/officeDocument/2006/relationships/notesMaster" Target="../notesMasters/notesMaster1.xml"/><Relationship Id="rId2" Type="http://schemas.openxmlformats.org/officeDocument/2006/relationships/slide" Target="../slides/slide74.xml"/><Relationship Id="rId3" Type="http://schemas.openxmlformats.org/officeDocument/2006/relationships/hyperlink" Target="http://fr.wikipedia.org/wiki/Portugais" TargetMode="External"/><Relationship Id="rId4" Type="http://schemas.openxmlformats.org/officeDocument/2006/relationships/hyperlink" Target="http://fr.wikipedia.org/wiki/Latin" TargetMode="External"/><Relationship Id="rId5" Type="http://schemas.openxmlformats.org/officeDocument/2006/relationships/hyperlink" Target="http://fr.wikipedia.org/wiki/Acte_de_foi" TargetMode="External"/><Relationship Id="rId6" Type="http://schemas.openxmlformats.org/officeDocument/2006/relationships/hyperlink" Target="http://fr.wikipedia.org/wiki/Inquisition" TargetMode="External"/><Relationship Id="rId7" Type="http://schemas.openxmlformats.org/officeDocument/2006/relationships/hyperlink" Target="http://fr.wikipedia.org/wiki/Relaps" TargetMode="External"/><Relationship Id="rId8" Type="http://schemas.openxmlformats.org/officeDocument/2006/relationships/hyperlink" Target="http://fr.wikipedia.org/wiki/1208" TargetMode="Externa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 Id="rId3" Type="http://schemas.openxmlformats.org/officeDocument/2006/relationships/hyperlink" Target="http://www.histoire-france.net/moyen/vie-quotidienne.html"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fr.wikipedia.org/w/index.php?title=Femmes_au_Moyen_%C3%82ge&amp;action=edit&amp;section=6" TargetMode="External"/><Relationship Id="rId4" Type="http://schemas.openxmlformats.org/officeDocument/2006/relationships/hyperlink" Target="http://fr.wikipedia.org/w/index.php?title=Femmes_au_Moyen_%C3%82ge&amp;action=edit&amp;section=7" TargetMode="External"/><Relationship Id="rId5" Type="http://schemas.openxmlformats.org/officeDocument/2006/relationships/hyperlink" Target="http://fr.wikipedia.org/wiki/Femmes_au_Moyen_%C3%82ge%23cite_note-2" TargetMode="External"/><Relationship Id="rId6" Type="http://schemas.openxmlformats.org/officeDocument/2006/relationships/hyperlink" Target="http://blog.photoderma.ca/histoire-de-la-beaute/la-beaute-au-moyen-age.html" TargetMode="External"/><Relationship Id="rId7" Type="http://schemas.openxmlformats.org/officeDocument/2006/relationships/hyperlink" Target="http://blog.photoderma.ca/histoire-de-la-beaute/la-beaute-au-moyen-age.html%23respond" TargetMode="External"/><Relationship Id="rId8" Type="http://schemas.openxmlformats.org/officeDocument/2006/relationships/hyperlink" Target="http://www.facebook.com/sharer/sharer.php?t=La+beaut%C3%A9+au+Moyen-%C3%A2ge&amp;u=http://blog.photoderma.ca/histoire-de-la-beaute/la-beaute-au-moyen-age.html" TargetMode="External"/><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9.xml.rels><?xml version="1.0" encoding="UTF-8" standalone="yes"?>
<Relationships xmlns="http://schemas.openxmlformats.org/package/2006/relationships"><Relationship Id="rId11" Type="http://schemas.openxmlformats.org/officeDocument/2006/relationships/hyperlink" Target="http://fr.wikipedia.org/wiki/Femmes_au_Moyen_%C3%82ge%23cite_note-11" TargetMode="External"/><Relationship Id="rId12" Type="http://schemas.openxmlformats.org/officeDocument/2006/relationships/hyperlink" Target="http://fr.wikipedia.org/wiki/Femmes_au_Moyen_%C3%82ge%23cite_note-12" TargetMode="External"/><Relationship Id="rId1" Type="http://schemas.openxmlformats.org/officeDocument/2006/relationships/notesMaster" Target="../notesMasters/notesMaster1.xml"/><Relationship Id="rId2" Type="http://schemas.openxmlformats.org/officeDocument/2006/relationships/slide" Target="../slides/slide82.xml"/><Relationship Id="rId3" Type="http://schemas.openxmlformats.org/officeDocument/2006/relationships/hyperlink" Target="http://fr.wikipedia.org/w/index.php?title=Femmes_au_Moyen_%C3%82ge&amp;action=edit&amp;section=9" TargetMode="External"/><Relationship Id="rId4" Type="http://schemas.openxmlformats.org/officeDocument/2006/relationships/hyperlink" Target="http://fr.wikipedia.org/w/index.php?title=Femmes_au_Moyen_%C3%82ge&amp;action=edit&amp;section=10" TargetMode="External"/><Relationship Id="rId5" Type="http://schemas.openxmlformats.org/officeDocument/2006/relationships/hyperlink" Target="http://fr.wikipedia.org/wiki/Femmes_au_Moyen_%C3%82ge%23cite_note-6" TargetMode="External"/><Relationship Id="rId6" Type="http://schemas.openxmlformats.org/officeDocument/2006/relationships/hyperlink" Target="http://fr.wikipedia.org/wiki/Femmes_au_Moyen_%C3%82ge%23cite_note-7" TargetMode="External"/><Relationship Id="rId7" Type="http://schemas.openxmlformats.org/officeDocument/2006/relationships/hyperlink" Target="http://fr.wikipedia.org/wiki/Femmes_au_Moyen_%C3%82ge%23cite_note-8" TargetMode="External"/><Relationship Id="rId8" Type="http://schemas.openxmlformats.org/officeDocument/2006/relationships/hyperlink" Target="http://fr.wikipedia.org/wiki/Femmes_au_Moyen_%C3%82ge%23cite_note-9" TargetMode="External"/><Relationship Id="rId9" Type="http://schemas.openxmlformats.org/officeDocument/2006/relationships/hyperlink" Target="http://fr.wikipedia.org/wiki/Femmes_au_Moyen_%C3%82ge%23cite_note-10" TargetMode="External"/><Relationship Id="rId10" Type="http://schemas.openxmlformats.org/officeDocument/2006/relationships/hyperlink" Target="http://fr.wikipedia.org/w/index.php?title=Femmes_au_Moyen_%C3%82ge&amp;action=edit&amp;section=11"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fr.wikipedia.org/wiki/Jean-Auguste-Dominique_Ingres" TargetMode="External"/><Relationship Id="rId4" Type="http://schemas.openxmlformats.org/officeDocument/2006/relationships/hyperlink" Target="http://fr.wikipedia.org/wiki/Mus%C3%A9e_des_beaux-arts_d'Angers" TargetMode="External"/><Relationship Id="rId5" Type="http://schemas.openxmlformats.org/officeDocument/2006/relationships/hyperlink" Target="http://fr.wikipedia.org/wiki/Angers" TargetMode="External"/><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fr.wikipedia.org/w/index.php?title=Mati%C3%A8re_de_Bretagne&amp;action=edit&amp;section=4" TargetMode="External"/><Relationship Id="rId4" Type="http://schemas.openxmlformats.org/officeDocument/2006/relationships/hyperlink" Target="http://fr.wikipedia.org/wiki/Aub%C3%A9ron" TargetMode="External"/><Relationship Id="rId5" Type="http://schemas.openxmlformats.org/officeDocument/2006/relationships/hyperlink" Target="http://fr.wikipedia.org/wiki/Jules_C%C3%A9sar" TargetMode="External"/><Relationship Id="rId6" Type="http://schemas.openxmlformats.org/officeDocument/2006/relationships/hyperlink" Target="http://fr.wikipedia.org/wiki/Morgane" TargetMode="External"/><Relationship Id="rId7" Type="http://schemas.openxmlformats.org/officeDocument/2006/relationships/hyperlink" Target="http://fr.wikipedia.org/wiki/Mati%C3%A8re_de_Bretagne%23cite_note-4" TargetMode="External"/><Relationship Id="rId8" Type="http://schemas.openxmlformats.org/officeDocument/2006/relationships/hyperlink" Target="http://fr.wikipedia.org/wiki/Mati%C3%A8re_de_Bretagne%23cite_note-5" TargetMode="External"/><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9.xml.rels><?xml version="1.0" encoding="UTF-8" standalone="yes"?>
<Relationships xmlns="http://schemas.openxmlformats.org/package/2006/relationships"><Relationship Id="rId9" Type="http://schemas.openxmlformats.org/officeDocument/2006/relationships/hyperlink" Target="http://fr.wikipedia.org/wiki/Cycle_arthurien" TargetMode="External"/><Relationship Id="rId20" Type="http://schemas.openxmlformats.org/officeDocument/2006/relationships/hyperlink" Target="http://fr.wikipedia.org/wiki/Anglais" TargetMode="External"/><Relationship Id="rId10" Type="http://schemas.openxmlformats.org/officeDocument/2006/relationships/hyperlink" Target="http://fr.wikipedia.org/wiki/Celtes" TargetMode="External"/><Relationship Id="rId11" Type="http://schemas.openxmlformats.org/officeDocument/2006/relationships/hyperlink" Target="http://fr.wikipedia.org/wiki/Carolingiens" TargetMode="External"/><Relationship Id="rId12" Type="http://schemas.openxmlformats.org/officeDocument/2006/relationships/hyperlink" Target="http://fr.wikipedia.org/wiki/Mati%C3%A8re_de_France" TargetMode="External"/><Relationship Id="rId13" Type="http://schemas.openxmlformats.org/officeDocument/2006/relationships/hyperlink" Target="http://fr.wikipedia.org/wiki/Mati%C3%A8re_de_Rome" TargetMode="External"/><Relationship Id="rId14" Type="http://schemas.openxmlformats.org/officeDocument/2006/relationships/hyperlink" Target="http://fr.wikipedia.org/wiki/Grande-Bretagne" TargetMode="External"/><Relationship Id="rId15" Type="http://schemas.openxmlformats.org/officeDocument/2006/relationships/hyperlink" Target="http://fr.wikipedia.org/wiki/Histoire_de_l'Angleterre_anglo-saxonne" TargetMode="External"/><Relationship Id="rId16" Type="http://schemas.openxmlformats.org/officeDocument/2006/relationships/hyperlink" Target="http://fr.wikipedia.org/wiki/Albion" TargetMode="External"/><Relationship Id="rId17" Type="http://schemas.openxmlformats.org/officeDocument/2006/relationships/hyperlink" Target="http://fr.wikipedia.org/wiki/Britannia" TargetMode="External"/><Relationship Id="rId18" Type="http://schemas.openxmlformats.org/officeDocument/2006/relationships/hyperlink" Target="http://fr.wikipedia.org/wiki/Bretons_insulaires" TargetMode="External"/><Relationship Id="rId19" Type="http://schemas.openxmlformats.org/officeDocument/2006/relationships/hyperlink" Target="http://fr.wikipedia.org/wiki/Bretagne_(province_romaine)" TargetMode="External"/><Relationship Id="rId1" Type="http://schemas.openxmlformats.org/officeDocument/2006/relationships/notesMaster" Target="../notesMasters/notesMaster1.xml"/><Relationship Id="rId2" Type="http://schemas.openxmlformats.org/officeDocument/2006/relationships/slide" Target="../slides/slide98.xml"/><Relationship Id="rId3" Type="http://schemas.openxmlformats.org/officeDocument/2006/relationships/hyperlink" Target="http://fr.wikipedia.org/w/index.php?title=%C3%8Ele_de_Bretagne&amp;redirect=no" TargetMode="External"/><Relationship Id="rId4" Type="http://schemas.openxmlformats.org/officeDocument/2006/relationships/hyperlink" Target="http://fr.wikipedia.org/wiki/%C3%8Ele_de_Bretagne%23mw-head" TargetMode="External"/><Relationship Id="rId5" Type="http://schemas.openxmlformats.org/officeDocument/2006/relationships/hyperlink" Target="http://fr.wikipedia.org/wiki/%C3%8Ele_de_Bretagne%23p-search" TargetMode="External"/><Relationship Id="rId6" Type="http://schemas.openxmlformats.org/officeDocument/2006/relationships/hyperlink" Target="http://fr.wikipedia.org/wiki/Moyen_%C3%82ge" TargetMode="External"/><Relationship Id="rId7" Type="http://schemas.openxmlformats.org/officeDocument/2006/relationships/hyperlink" Target="http://fr.wikipedia.org/wiki/%C3%8Ele_de_Bretagne" TargetMode="External"/><Relationship Id="rId8" Type="http://schemas.openxmlformats.org/officeDocument/2006/relationships/hyperlink" Target="http://fr.wikipedia.org/wiki/Bretagn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70.xml.rels><?xml version="1.0" encoding="UTF-8" standalone="yes"?>
<Relationships xmlns="http://schemas.openxmlformats.org/package/2006/relationships"><Relationship Id="rId9" Type="http://schemas.openxmlformats.org/officeDocument/2006/relationships/hyperlink" Target="http://fr.wikipedia.org/wiki/Ambrons" TargetMode="External"/><Relationship Id="rId20" Type="http://schemas.openxmlformats.org/officeDocument/2006/relationships/hyperlink" Target="http://fr.wikipedia.org/wiki/Helv%C3%A9tie" TargetMode="External"/><Relationship Id="rId21" Type="http://schemas.openxmlformats.org/officeDocument/2006/relationships/hyperlink" Target="http://fr.wikipedia.org/wiki/%C3%89duens" TargetMode="External"/><Relationship Id="rId22" Type="http://schemas.openxmlformats.org/officeDocument/2006/relationships/hyperlink" Target="http://fr.wikipedia.org/wiki/Arverne" TargetMode="External"/><Relationship Id="rId23" Type="http://schemas.openxmlformats.org/officeDocument/2006/relationships/hyperlink" Target="http://fr.wikipedia.org/wiki/Bituriges" TargetMode="External"/><Relationship Id="rId10" Type="http://schemas.openxmlformats.org/officeDocument/2006/relationships/hyperlink" Target="http://fr.wikipedia.org/wiki/Tigurins" TargetMode="External"/><Relationship Id="rId11" Type="http://schemas.openxmlformats.org/officeDocument/2006/relationships/hyperlink" Target="http://fr.wikipedia.org/wiki/Tugh%C3%A8nes" TargetMode="External"/><Relationship Id="rId12" Type="http://schemas.openxmlformats.org/officeDocument/2006/relationships/hyperlink" Target="http://fr.wikipedia.org/wiki/Latobices" TargetMode="External"/><Relationship Id="rId13" Type="http://schemas.openxmlformats.org/officeDocument/2006/relationships/hyperlink" Target="http://fr.wikipedia.org/wiki/Tulinges" TargetMode="External"/><Relationship Id="rId14" Type="http://schemas.openxmlformats.org/officeDocument/2006/relationships/hyperlink" Target="http://fr.wikipedia.org/wiki/Rauraques" TargetMode="External"/><Relationship Id="rId15" Type="http://schemas.openxmlformats.org/officeDocument/2006/relationships/hyperlink" Target="http://fr.wikipedia.org/wiki/Bo%C3%AFens" TargetMode="External"/><Relationship Id="rId16" Type="http://schemas.openxmlformats.org/officeDocument/2006/relationships/hyperlink" Target="http://fr.wikipedia.org/wiki/Gaule_transalpine" TargetMode="External"/><Relationship Id="rId17" Type="http://schemas.openxmlformats.org/officeDocument/2006/relationships/hyperlink" Target="http://fr.wikipedia.org/wiki/-58" TargetMode="External"/><Relationship Id="rId18" Type="http://schemas.openxmlformats.org/officeDocument/2006/relationships/hyperlink" Target="http://fr.wikipedia.org/wiki/Massif_du_Jura" TargetMode="External"/><Relationship Id="rId19" Type="http://schemas.openxmlformats.org/officeDocument/2006/relationships/hyperlink" Target="http://fr.wikipedia.org/wiki/Jules_C%C3%A9sar" TargetMode="External"/><Relationship Id="rId1" Type="http://schemas.openxmlformats.org/officeDocument/2006/relationships/notesMaster" Target="../notesMasters/notesMaster1.xml"/><Relationship Id="rId2" Type="http://schemas.openxmlformats.org/officeDocument/2006/relationships/slide" Target="../slides/slide100.xml"/><Relationship Id="rId3" Type="http://schemas.openxmlformats.org/officeDocument/2006/relationships/hyperlink" Target="http://fr.wikipedia.org/wiki/Wurtemberg" TargetMode="External"/><Relationship Id="rId4" Type="http://schemas.openxmlformats.org/officeDocument/2006/relationships/hyperlink" Target="http://fr.wikipedia.org/wiki/Su%C3%A8ves" TargetMode="External"/><Relationship Id="rId5" Type="http://schemas.openxmlformats.org/officeDocument/2006/relationships/hyperlink" Target="http://fr.wikipedia.org/wiki/Germanie" TargetMode="External"/><Relationship Id="rId6" Type="http://schemas.openxmlformats.org/officeDocument/2006/relationships/hyperlink" Target="http://fr.wikipedia.org/wiki/Ier_si%C3%A8cle_av._J.-C." TargetMode="External"/><Relationship Id="rId7" Type="http://schemas.openxmlformats.org/officeDocument/2006/relationships/hyperlink" Target="http://fr.wikipedia.org/wiki/Pagus" TargetMode="External"/><Relationship Id="rId8" Type="http://schemas.openxmlformats.org/officeDocument/2006/relationships/hyperlink" Target="http://fr.wikipedia.org/wiki/Verbig%C3%A8nes" TargetMode="Externa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72.xml.rels><?xml version="1.0" encoding="UTF-8" standalone="yes"?>
<Relationships xmlns="http://schemas.openxmlformats.org/package/2006/relationships"><Relationship Id="rId9" Type="http://schemas.openxmlformats.org/officeDocument/2006/relationships/hyperlink" Target="http://fr.wikipedia.org/wiki/Xavier_de_Langlais" TargetMode="External"/><Relationship Id="rId20" Type="http://schemas.openxmlformats.org/officeDocument/2006/relationships/hyperlink" Target="http://fr.wikipedia.org/wiki/Mordred" TargetMode="External"/><Relationship Id="rId21" Type="http://schemas.openxmlformats.org/officeDocument/2006/relationships/hyperlink" Target="http://fr.wikipedia.org/wiki/Galaad_(l%C3%A9gende_arthurienne)" TargetMode="External"/><Relationship Id="rId22" Type="http://schemas.openxmlformats.org/officeDocument/2006/relationships/hyperlink" Target="http://fr.wikipedia.org/wiki/Perceval" TargetMode="External"/><Relationship Id="rId23" Type="http://schemas.openxmlformats.org/officeDocument/2006/relationships/hyperlink" Target="http://fr.wikipedia.org/wiki/Christianisme" TargetMode="External"/><Relationship Id="rId24" Type="http://schemas.openxmlformats.org/officeDocument/2006/relationships/hyperlink" Target="http://fr.wikipedia.org/wiki/P%C3%A9ch%C3%A9" TargetMode="External"/><Relationship Id="rId25" Type="http://schemas.openxmlformats.org/officeDocument/2006/relationships/hyperlink" Target="http://fr.wikipedia.org/wiki/Saint_Graal" TargetMode="External"/><Relationship Id="rId26" Type="http://schemas.openxmlformats.org/officeDocument/2006/relationships/hyperlink" Target="http://fr.wikipedia.org/wiki/Gueni%C3%A8vre" TargetMode="External"/><Relationship Id="rId27" Type="http://schemas.openxmlformats.org/officeDocument/2006/relationships/hyperlink" Target="http://fr.wikipedia.org/wiki/Tristan_(cycle_arthurien)" TargetMode="External"/><Relationship Id="rId28" Type="http://schemas.openxmlformats.org/officeDocument/2006/relationships/hyperlink" Target="http://fr.wikipedia.org/wiki/Iseult" TargetMode="External"/><Relationship Id="rId29" Type="http://schemas.openxmlformats.org/officeDocument/2006/relationships/hyperlink" Target="http://fr.wikipedia.org/wiki/Amour_courtois" TargetMode="External"/><Relationship Id="rId30" Type="http://schemas.openxmlformats.org/officeDocument/2006/relationships/hyperlink" Target="http://fr.wikipedia.org/wiki/L%C3%A9gende_arthurienne%23cite_note-2" TargetMode="External"/><Relationship Id="rId31" Type="http://schemas.openxmlformats.org/officeDocument/2006/relationships/hyperlink" Target="http://fr.wikipedia.org/wiki/Mythologie_celtique" TargetMode="External"/><Relationship Id="rId32" Type="http://schemas.openxmlformats.org/officeDocument/2006/relationships/hyperlink" Target="http://fr.wikipedia.org/wiki/XXe_si%C3%A8cle" TargetMode="External"/><Relationship Id="rId10" Type="http://schemas.openxmlformats.org/officeDocument/2006/relationships/hyperlink" Target="http://fr.wikipedia.org/wiki/Royaume_de_l%E2%80%99%C3%AEle_de_Bretagne" TargetMode="External"/><Relationship Id="rId11" Type="http://schemas.openxmlformats.org/officeDocument/2006/relationships/hyperlink" Target="http://fr.wikipedia.org/wiki/L%C3%A9gende_arthurienne%23cite_note-1" TargetMode="External"/><Relationship Id="rId12" Type="http://schemas.openxmlformats.org/officeDocument/2006/relationships/hyperlink" Target="http://fr.wikipedia.org/wiki/Bretagne" TargetMode="External"/><Relationship Id="rId13" Type="http://schemas.openxmlformats.org/officeDocument/2006/relationships/hyperlink" Target="http://fr.wikipedia.org/wiki/Ve_si%C3%A8cle" TargetMode="External"/><Relationship Id="rId14" Type="http://schemas.openxmlformats.org/officeDocument/2006/relationships/hyperlink" Target="http://fr.wikipedia.org/wiki/VIe_si%C3%A8cle" TargetMode="External"/><Relationship Id="rId15" Type="http://schemas.openxmlformats.org/officeDocument/2006/relationships/hyperlink" Target="http://fr.wikipedia.org/wiki/Empire_romain_d'Occident" TargetMode="External"/><Relationship Id="rId16" Type="http://schemas.openxmlformats.org/officeDocument/2006/relationships/hyperlink" Target="http://fr.wikipedia.org/wiki/XIIe_si%C3%A8cle" TargetMode="External"/><Relationship Id="rId17" Type="http://schemas.openxmlformats.org/officeDocument/2006/relationships/hyperlink" Target="http://fr.wikipedia.org/wiki/Camelot" TargetMode="External"/><Relationship Id="rId18" Type="http://schemas.openxmlformats.org/officeDocument/2006/relationships/hyperlink" Target="http://fr.wikipedia.org/wiki/Utopie" TargetMode="External"/><Relationship Id="rId19" Type="http://schemas.openxmlformats.org/officeDocument/2006/relationships/hyperlink" Target="http://fr.wikipedia.org/wiki/Lancelot_du_Lac" TargetMode="External"/><Relationship Id="rId1" Type="http://schemas.openxmlformats.org/officeDocument/2006/relationships/notesMaster" Target="../notesMasters/notesMaster1.xml"/><Relationship Id="rId2" Type="http://schemas.openxmlformats.org/officeDocument/2006/relationships/slide" Target="../slides/slide102.xml"/><Relationship Id="rId3" Type="http://schemas.openxmlformats.org/officeDocument/2006/relationships/hyperlink" Target="http://expositions.bnf.fr/arthur/visite/album.htm" TargetMode="External"/><Relationship Id="rId4" Type="http://schemas.openxmlformats.org/officeDocument/2006/relationships/hyperlink" Target="http://fr.wikipedia.org/wiki/Moyen_%C3%82ge" TargetMode="External"/><Relationship Id="rId5" Type="http://schemas.openxmlformats.org/officeDocument/2006/relationships/hyperlink" Target="http://fr.wikipedia.org/wiki/Roi_Arthur" TargetMode="External"/><Relationship Id="rId6" Type="http://schemas.openxmlformats.org/officeDocument/2006/relationships/hyperlink" Target="http://fr.wikipedia.org/wiki/Graal" TargetMode="External"/><Relationship Id="rId7" Type="http://schemas.openxmlformats.org/officeDocument/2006/relationships/hyperlink" Target="http://fr.wikipedia.org/wiki/Mati%C3%A8re_de_Bretagne" TargetMode="External"/><Relationship Id="rId8" Type="http://schemas.openxmlformats.org/officeDocument/2006/relationships/hyperlink" Target="http://fr.wikipedia.org/wiki/Chr%C3%A9tien_de_Troyes" TargetMode="External"/></Relationships>
</file>

<file path=ppt/notesSlides/_rels/notesSlide73.xml.rels><?xml version="1.0" encoding="UTF-8" standalone="yes"?>
<Relationships xmlns="http://schemas.openxmlformats.org/package/2006/relationships"><Relationship Id="rId11" Type="http://schemas.openxmlformats.org/officeDocument/2006/relationships/hyperlink" Target="http://fr.wikipedia.org/wiki/Royaume_de_Bretagne" TargetMode="External"/><Relationship Id="rId12" Type="http://schemas.openxmlformats.org/officeDocument/2006/relationships/hyperlink" Target="http://fr.wikipedia.org/wiki/Merlin_(magicien)" TargetMode="External"/><Relationship Id="rId13" Type="http://schemas.openxmlformats.org/officeDocument/2006/relationships/hyperlink" Target="http://fr.wikipedia.org/wiki/Logres" TargetMode="External"/><Relationship Id="rId14" Type="http://schemas.openxmlformats.org/officeDocument/2006/relationships/hyperlink" Target="http://fr.wikipedia.org/wiki/Terence_Hanbury_White" TargetMode="External"/><Relationship Id="rId15" Type="http://schemas.openxmlformats.org/officeDocument/2006/relationships/hyperlink" Target="http://fr.wikipedia.org/wiki/Merlin_l'enchanteur_(film,_1963)" TargetMode="External"/><Relationship Id="rId1" Type="http://schemas.openxmlformats.org/officeDocument/2006/relationships/notesMaster" Target="../notesMasters/notesMaster1.xml"/><Relationship Id="rId2" Type="http://schemas.openxmlformats.org/officeDocument/2006/relationships/slide" Target="../slides/slide103.xml"/><Relationship Id="rId3" Type="http://schemas.openxmlformats.org/officeDocument/2006/relationships/hyperlink" Target="http://fr.wikipedia.org/wiki/Roi_Arthur" TargetMode="External"/><Relationship Id="rId4" Type="http://schemas.openxmlformats.org/officeDocument/2006/relationships/hyperlink" Target="http://fr.wikipedia.org/wiki/Royaume_de_l'%C3%AEle_de_Bretagne" TargetMode="External"/><Relationship Id="rId5" Type="http://schemas.openxmlformats.org/officeDocument/2006/relationships/hyperlink" Target="http://fr.wikipedia.org/wiki/L%C3%A9gende_arthurienne" TargetMode="External"/><Relationship Id="rId6" Type="http://schemas.openxmlformats.org/officeDocument/2006/relationships/hyperlink" Target="http://fr.wikipedia.org/wiki/Mati%C3%A8re_de_Bretagne" TargetMode="External"/><Relationship Id="rId7" Type="http://schemas.openxmlformats.org/officeDocument/2006/relationships/hyperlink" Target="http://fr.wikipedia.org/wiki/Moyen_%C3%82ge" TargetMode="External"/><Relationship Id="rId8" Type="http://schemas.openxmlformats.org/officeDocument/2006/relationships/hyperlink" Target="http://fr.wikipedia.org/w/index.php?title=Excalibur&amp;action=edit&amp;section=3" TargetMode="External"/><Relationship Id="rId9" Type="http://schemas.openxmlformats.org/officeDocument/2006/relationships/hyperlink" Target="http://fr.wikipedia.org/wiki/Robert_de_Boron" TargetMode="External"/><Relationship Id="rId10" Type="http://schemas.openxmlformats.org/officeDocument/2006/relationships/hyperlink" Target="http://fr.wikipedia.org/wiki/XIIe_si%C3%A8cle"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en.wikipedia.org/wiki/Gustave_Dor%C3%A9" TargetMode="External"/><Relationship Id="rId4" Type="http://schemas.openxmlformats.org/officeDocument/2006/relationships/hyperlink" Target="http://en.wikipedia.org/wiki/Alfred_Tennyson,_1st_Baron_Tennyson" TargetMode="External"/><Relationship Id="rId5" Type="http://schemas.openxmlformats.org/officeDocument/2006/relationships/hyperlink" Target="http://en.wikipedia.org/wiki/Idylls_of_the_King" TargetMode="External"/><Relationship Id="rId6" Type="http://schemas.openxmlformats.org/officeDocument/2006/relationships/hyperlink" Target="http://fr.wikipedia.org/wiki/Bleiz" TargetMode="External"/><Relationship Id="rId7" Type="http://schemas.openxmlformats.org/officeDocument/2006/relationships/hyperlink" Target="http://fr.wikipedia.org/wiki/Merlin_(magicien)%23cite_note-1" TargetMode="External"/><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76.xml.rels><?xml version="1.0" encoding="UTF-8" standalone="yes"?>
<Relationships xmlns="http://schemas.openxmlformats.org/package/2006/relationships"><Relationship Id="rId11" Type="http://schemas.openxmlformats.org/officeDocument/2006/relationships/hyperlink" Target="http://fr.wikipedia.org/wiki/Lancelot-Graal" TargetMode="External"/><Relationship Id="rId12" Type="http://schemas.openxmlformats.org/officeDocument/2006/relationships/hyperlink" Target="http://fr.wikipedia.org/wiki/Ygraine" TargetMode="External"/><Relationship Id="rId13" Type="http://schemas.openxmlformats.org/officeDocument/2006/relationships/hyperlink" Target="http://fr.wikipedia.org/wiki/Gorlois" TargetMode="External"/><Relationship Id="rId14" Type="http://schemas.openxmlformats.org/officeDocument/2006/relationships/hyperlink" Target="http://fr.wikipedia.org/wiki/%C3%89laine_(s%C5%93ur_d'Arthur)" TargetMode="External"/><Relationship Id="rId15" Type="http://schemas.openxmlformats.org/officeDocument/2006/relationships/hyperlink" Target="http://fr.wikipedia.org/wiki/Morgause" TargetMode="External"/><Relationship Id="rId16" Type="http://schemas.openxmlformats.org/officeDocument/2006/relationships/hyperlink" Target="http://fr.wikipedia.org/wiki/Urien" TargetMode="External"/><Relationship Id="rId17" Type="http://schemas.openxmlformats.org/officeDocument/2006/relationships/hyperlink" Target="http://fr.wikipedia.org/wiki/Gorre" TargetMode="External"/><Relationship Id="rId18" Type="http://schemas.openxmlformats.org/officeDocument/2006/relationships/hyperlink" Target="http://fr.wikipedia.org/wiki/Yvain" TargetMode="External"/><Relationship Id="rId19" Type="http://schemas.openxmlformats.org/officeDocument/2006/relationships/hyperlink" Target="http://fr.wikipedia.org/wiki/Merlin_(magicien)" TargetMode="External"/><Relationship Id="rId1" Type="http://schemas.openxmlformats.org/officeDocument/2006/relationships/notesMaster" Target="../notesMasters/notesMaster1.xml"/><Relationship Id="rId2" Type="http://schemas.openxmlformats.org/officeDocument/2006/relationships/slide" Target="../slides/slide106.xml"/><Relationship Id="rId3" Type="http://schemas.openxmlformats.org/officeDocument/2006/relationships/hyperlink" Target="http://fr.wikipedia.org/wiki/L%C3%A9gende_arthurienne" TargetMode="External"/><Relationship Id="rId4" Type="http://schemas.openxmlformats.org/officeDocument/2006/relationships/hyperlink" Target="http://fr.wikipedia.org/wiki/Roi_Arthur" TargetMode="External"/><Relationship Id="rId5" Type="http://schemas.openxmlformats.org/officeDocument/2006/relationships/hyperlink" Target="http://fr.wikipedia.org/wiki/Gueni%C3%A8vre" TargetMode="External"/><Relationship Id="rId6" Type="http://schemas.openxmlformats.org/officeDocument/2006/relationships/hyperlink" Target="http://fr.wikipedia.org/wiki/Chevaliers_de_la_Table_ronde" TargetMode="External"/><Relationship Id="rId7" Type="http://schemas.openxmlformats.org/officeDocument/2006/relationships/hyperlink" Target="http://fr.wikipedia.org/wiki/Geoffroy_de_Monmouth" TargetMode="External"/><Relationship Id="rId8" Type="http://schemas.openxmlformats.org/officeDocument/2006/relationships/hyperlink" Target="http://fr.wikipedia.org/wiki/Avalon" TargetMode="External"/><Relationship Id="rId9" Type="http://schemas.openxmlformats.org/officeDocument/2006/relationships/hyperlink" Target="http://fr.wikipedia.org/wiki/Bataille_de_Camlann" TargetMode="External"/><Relationship Id="rId10" Type="http://schemas.openxmlformats.org/officeDocument/2006/relationships/hyperlink" Target="http://fr.wikipedia.org/wiki/Chr%C3%A9tien_de_Troyes" TargetMode="Externa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fr.wikipedia.org/wiki/L%C3%A9gende_arthurienne" TargetMode="External"/><Relationship Id="rId4" Type="http://schemas.openxmlformats.org/officeDocument/2006/relationships/hyperlink" Target="https://fr.wikipedia.org/wiki/Excalibur" TargetMode="External"/><Relationship Id="rId5" Type="http://schemas.openxmlformats.org/officeDocument/2006/relationships/hyperlink" Target="https://fr.wikipedia.org/wiki/Merlin_(magicien)" TargetMode="External"/><Relationship Id="rId6" Type="http://schemas.openxmlformats.org/officeDocument/2006/relationships/hyperlink" Target="https://fr.wikipedia.org/wiki/Roi_Arthur" TargetMode="External"/><Relationship Id="rId7" Type="http://schemas.openxmlformats.org/officeDocument/2006/relationships/hyperlink" Target="https://fr.wikipedia.org/wiki/Avalon" TargetMode="External"/><Relationship Id="rId8" Type="http://schemas.openxmlformats.org/officeDocument/2006/relationships/hyperlink" Target="https://fr.wikipedia.org/wiki/Bataille_de_Camlann" TargetMode="External"/><Relationship Id="rId9" Type="http://schemas.openxmlformats.org/officeDocument/2006/relationships/hyperlink" Target="https://fr.wikipedia.org/wiki/Lancelot_du_Lac" TargetMode="External"/><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9.xml.rels><?xml version="1.0" encoding="UTF-8" standalone="yes"?>
<Relationships xmlns="http://schemas.openxmlformats.org/package/2006/relationships"><Relationship Id="rId3" Type="http://schemas.openxmlformats.org/officeDocument/2006/relationships/hyperlink" Target="http://matricien.org/patriarcat/mythologie/tristan-et-iseult/" TargetMode="External"/><Relationship Id="rId4" Type="http://schemas.openxmlformats.org/officeDocument/2006/relationships/hyperlink" Target="http://matricien.org/geo-hist-matriarcat/afrique/egypte/" TargetMode="External"/><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8.xml.rels><?xml version="1.0" encoding="UTF-8" standalone="yes"?>
<Relationships xmlns="http://schemas.openxmlformats.org/package/2006/relationships"><Relationship Id="rId20" Type="http://schemas.openxmlformats.org/officeDocument/2006/relationships/hyperlink" Target="http://fr.wikipedia.org/wiki/Reconqu%C3%AAte" TargetMode="External"/><Relationship Id="rId21" Type="http://schemas.openxmlformats.org/officeDocument/2006/relationships/hyperlink" Target="http://fr.wikipedia.org/wiki/2_janvier" TargetMode="External"/><Relationship Id="rId22" Type="http://schemas.openxmlformats.org/officeDocument/2006/relationships/hyperlink" Target="http://fr.wikipedia.org/wiki/Grenade_(Espagne)" TargetMode="External"/><Relationship Id="rId23" Type="http://schemas.openxmlformats.org/officeDocument/2006/relationships/hyperlink" Target="http://fr.wikipedia.org/wiki/12_octobre" TargetMode="External"/><Relationship Id="rId24" Type="http://schemas.openxmlformats.org/officeDocument/2006/relationships/hyperlink" Target="http://fr.wikipedia.org/wiki/Octobre" TargetMode="External"/><Relationship Id="rId25" Type="http://schemas.openxmlformats.org/officeDocument/2006/relationships/hyperlink" Target="http://fr.wikipedia.org/wiki/Christophe_Colomb" TargetMode="External"/><Relationship Id="rId26" Type="http://schemas.openxmlformats.org/officeDocument/2006/relationships/hyperlink" Target="http://fr.wikipedia.org/wiki/Bahamas" TargetMode="External"/><Relationship Id="rId27" Type="http://schemas.openxmlformats.org/officeDocument/2006/relationships/hyperlink" Target="http://fr.wikipedia.org/wiki/Guanahani" TargetMode="External"/><Relationship Id="rId28" Type="http://schemas.openxmlformats.org/officeDocument/2006/relationships/hyperlink" Target="http://fr.wikipedia.org/wiki/San_Salvador_(Bahamas)" TargetMode="External"/><Relationship Id="rId29" Type="http://schemas.openxmlformats.org/officeDocument/2006/relationships/hyperlink" Target="http://fr.wikipedia.org/wiki/France" TargetMode="External"/><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fr.wikipedia.org/wiki/Fin_du_Moyen_%C3%82ge" TargetMode="External"/><Relationship Id="rId4" Type="http://schemas.openxmlformats.org/officeDocument/2006/relationships/hyperlink" Target="http://fr.wikipedia.org/wiki/1450" TargetMode="External"/><Relationship Id="rId5" Type="http://schemas.openxmlformats.org/officeDocument/2006/relationships/hyperlink" Target="http://fr.wikipedia.org/wiki/1500" TargetMode="External"/><Relationship Id="rId30" Type="http://schemas.openxmlformats.org/officeDocument/2006/relationships/hyperlink" Target="http://fr.wikipedia.org/wiki/Angleterre" TargetMode="External"/><Relationship Id="rId31" Type="http://schemas.openxmlformats.org/officeDocument/2006/relationships/hyperlink" Target="http://fr.wikipedia.org/wiki/3_novembre" TargetMode="External"/><Relationship Id="rId32" Type="http://schemas.openxmlformats.org/officeDocument/2006/relationships/hyperlink" Target="http://fr.wikipedia.org/wiki/Trait%C3%A9_d'%C3%89taples" TargetMode="External"/><Relationship Id="rId9" Type="http://schemas.openxmlformats.org/officeDocument/2006/relationships/hyperlink" Target="http://fr.wikipedia.org/wiki/Ottomans" TargetMode="External"/><Relationship Id="rId6" Type="http://schemas.openxmlformats.org/officeDocument/2006/relationships/hyperlink" Target="http://fr.wikipedia.org/wiki/1453" TargetMode="External"/><Relationship Id="rId7" Type="http://schemas.openxmlformats.org/officeDocument/2006/relationships/hyperlink" Target="http://fr.wikipedia.org/wiki/Chute_de_Constantinople" TargetMode="External"/><Relationship Id="rId8" Type="http://schemas.openxmlformats.org/officeDocument/2006/relationships/hyperlink" Target="http://fr.wikipedia.org/wiki/Empire_byzantin" TargetMode="External"/><Relationship Id="rId33" Type="http://schemas.openxmlformats.org/officeDocument/2006/relationships/hyperlink" Target="http://fr.wikipedia.org/wiki/Guerres_d'Italie" TargetMode="External"/><Relationship Id="rId10" Type="http://schemas.openxmlformats.org/officeDocument/2006/relationships/hyperlink" Target="http://fr.wikipedia.org/wiki/Guerre_de_Cent_Ans" TargetMode="External"/><Relationship Id="rId11" Type="http://schemas.openxmlformats.org/officeDocument/2006/relationships/hyperlink" Target="http://fr.wikipedia.org/wiki/Bataille_de_Castillon" TargetMode="External"/><Relationship Id="rId12" Type="http://schemas.openxmlformats.org/officeDocument/2006/relationships/hyperlink" Target="http://fr.wikipedia.org/wiki/Johannes_Gutenberg" TargetMode="External"/><Relationship Id="rId13" Type="http://schemas.openxmlformats.org/officeDocument/2006/relationships/hyperlink" Target="http://fr.wikipedia.org/wiki/Xylographie" TargetMode="External"/><Relationship Id="rId14" Type="http://schemas.openxmlformats.org/officeDocument/2006/relationships/hyperlink" Target="http://fr.wikipedia.org/wiki/Bible_de_Gutenberg" TargetMode="External"/><Relationship Id="rId15" Type="http://schemas.openxmlformats.org/officeDocument/2006/relationships/hyperlink" Target="http://fr.wikipedia.org/wiki/Caract%C3%A8re_(typographie)" TargetMode="External"/><Relationship Id="rId16" Type="http://schemas.openxmlformats.org/officeDocument/2006/relationships/hyperlink" Target="http://fr.wikipedia.org/wiki/Cor%C3%A9e" TargetMode="External"/><Relationship Id="rId17" Type="http://schemas.openxmlformats.org/officeDocument/2006/relationships/hyperlink" Target="http://fr.wikipedia.org/wiki/Moyen_%C3%82ge%23cite_note-13" TargetMode="External"/><Relationship Id="rId18" Type="http://schemas.openxmlformats.org/officeDocument/2006/relationships/hyperlink" Target="http://fr.wikipedia.org/wiki/Civilisation_chinoise" TargetMode="External"/><Relationship Id="rId19" Type="http://schemas.openxmlformats.org/officeDocument/2006/relationships/hyperlink" Target="http://fr.wikipedia.org/wiki/1492" TargetMode="Externa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fr.wikipedia.org/wiki/Celtes" TargetMode="External"/><Relationship Id="rId4" Type="http://schemas.openxmlformats.org/officeDocument/2006/relationships/hyperlink" Target="http://fr.wikipedia.org/wiki/Irlande_(%C3%AEle)" TargetMode="External"/><Relationship Id="rId5" Type="http://schemas.openxmlformats.org/officeDocument/2006/relationships/hyperlink" Target="http://fr.wikipedia.org/wiki/Medb" TargetMode="External"/><Relationship Id="rId6" Type="http://schemas.openxmlformats.org/officeDocument/2006/relationships/hyperlink" Target="http://fr.wikipedia.org/wiki/Druide" TargetMode="External"/><Relationship Id="rId7" Type="http://schemas.openxmlformats.org/officeDocument/2006/relationships/hyperlink" Target="http://fr.wikipedia.org/wiki/Gallisenae" TargetMode="External"/><Relationship Id="rId8" Type="http://schemas.openxmlformats.org/officeDocument/2006/relationships/hyperlink" Target="http://fr.wikipedia.org/wiki/Vate" TargetMode="External"/><Relationship Id="rId9" Type="http://schemas.openxmlformats.org/officeDocument/2006/relationships/hyperlink" Target="http://fr.wikipedia.org/wiki/Mythe" TargetMode="External"/><Relationship Id="rId10" Type="http://schemas.openxmlformats.org/officeDocument/2006/relationships/hyperlink" Target="http://fr.wikipedia.org/wiki/L%C3%A9gende" TargetMode="External"/><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81.xml.rels><?xml version="1.0" encoding="UTF-8" standalone="yes"?>
<Relationships xmlns="http://schemas.openxmlformats.org/package/2006/relationships"><Relationship Id="rId13" Type="http://schemas.openxmlformats.org/officeDocument/2006/relationships/hyperlink" Target="http://fr.wikipedia.org/wiki/Psychanalyse" TargetMode="External"/><Relationship Id="rId14" Type="http://schemas.openxmlformats.org/officeDocument/2006/relationships/hyperlink" Target="http://fr.wikipedia.org/w/index.php?title=Images_de_la_femme_en_Occident&amp;action=edit&amp;section=2" TargetMode="External"/><Relationship Id="rId15" Type="http://schemas.openxmlformats.org/officeDocument/2006/relationships/hyperlink" Target="http://fr.wikipedia.org/w/index.php?title=Images_de_la_femme_en_Occident&amp;action=edit&amp;section=3" TargetMode="External"/><Relationship Id="rId16" Type="http://schemas.openxmlformats.org/officeDocument/2006/relationships/hyperlink" Target="http://fr.wikipedia.org/wiki/Patriarcat_(sociologie)" TargetMode="External"/><Relationship Id="rId17" Type="http://schemas.openxmlformats.org/officeDocument/2006/relationships/hyperlink" Target="http://fr.wikipedia.org/wiki/Gyn%C3%A9c%C3%A9e" TargetMode="External"/><Relationship Id="rId18" Type="http://schemas.openxmlformats.org/officeDocument/2006/relationships/hyperlink" Target="http://fr.wikipedia.org/wiki/Nymphe_grecque" TargetMode="External"/><Relationship Id="rId19" Type="http://schemas.openxmlformats.org/officeDocument/2006/relationships/hyperlink" Target="http://fr.wikipedia.org/wiki/Ondine" TargetMode="External"/><Relationship Id="rId50" Type="http://schemas.openxmlformats.org/officeDocument/2006/relationships/hyperlink" Target="http://fr.wikipedia.org/wiki/Vierge_Marie" TargetMode="External"/><Relationship Id="rId51" Type="http://schemas.openxmlformats.org/officeDocument/2006/relationships/hyperlink" Target="http://fr.wikipedia.org/wiki/Simonetta_Vespucci" TargetMode="External"/><Relationship Id="rId52" Type="http://schemas.openxmlformats.org/officeDocument/2006/relationships/hyperlink" Target="http://fr.wikipedia.org/wiki/Francfort-sur-le-Main" TargetMode="External"/><Relationship Id="rId53" Type="http://schemas.openxmlformats.org/officeDocument/2006/relationships/hyperlink" Target="http://fr.wikipedia.org/wiki/Hermine" TargetMode="External"/><Relationship Id="rId54" Type="http://schemas.openxmlformats.org/officeDocument/2006/relationships/hyperlink" Target="http://fr.wikipedia.org/wiki/L%C3%A9onard_de_Vinci" TargetMode="External"/><Relationship Id="rId40" Type="http://schemas.openxmlformats.org/officeDocument/2006/relationships/hyperlink" Target="http://fr.wikipedia.org/wiki/P%C3%A9ch%C3%A9_originel" TargetMode="External"/><Relationship Id="rId41" Type="http://schemas.openxmlformats.org/officeDocument/2006/relationships/hyperlink" Target="http://fr.wikipedia.org/wiki/Adult%C3%A8re" TargetMode="External"/><Relationship Id="rId42" Type="http://schemas.openxmlformats.org/officeDocument/2006/relationships/hyperlink" Target="http://fr.wikipedia.org/wiki/Soci%C3%A9tal" TargetMode="External"/><Relationship Id="rId43" Type="http://schemas.openxmlformats.org/officeDocument/2006/relationships/hyperlink" Target="http://fr.wikipedia.org/wiki/Fatima" TargetMode="External"/><Relationship Id="rId44" Type="http://schemas.openxmlformats.org/officeDocument/2006/relationships/hyperlink" Target="http://fr.wikipedia.org/wiki/Mariologie" TargetMode="External"/><Relationship Id="rId45" Type="http://schemas.openxmlformats.org/officeDocument/2006/relationships/hyperlink" Target="http://fr.wikipedia.org/w/index.php?title=Images_de_la_femme_en_Occident&amp;action=edit&amp;section=7" TargetMode="External"/><Relationship Id="rId46" Type="http://schemas.openxmlformats.org/officeDocument/2006/relationships/hyperlink" Target="http://fr.wikipedia.org/wiki/Le_Printemps_(Botticelli)" TargetMode="External"/><Relationship Id="rId47" Type="http://schemas.openxmlformats.org/officeDocument/2006/relationships/hyperlink" Target="http://fr.wikipedia.org/wiki/Sandro_Botticelli" TargetMode="External"/><Relationship Id="rId48" Type="http://schemas.openxmlformats.org/officeDocument/2006/relationships/hyperlink" Target="http://fr.wikipedia.org/wiki/Botticelli" TargetMode="External"/><Relationship Id="rId49" Type="http://schemas.openxmlformats.org/officeDocument/2006/relationships/hyperlink" Target="http://fr.wikipedia.org/wiki/V%C3%A9nus_(mythologie)" TargetMode="External"/><Relationship Id="rId1" Type="http://schemas.openxmlformats.org/officeDocument/2006/relationships/notesMaster" Target="../notesMasters/notesMaster1.xml"/><Relationship Id="rId2" Type="http://schemas.openxmlformats.org/officeDocument/2006/relationships/slide" Target="../slides/slide111.xml"/><Relationship Id="rId3" Type="http://schemas.openxmlformats.org/officeDocument/2006/relationships/hyperlink" Target="http://fr.wikipedia.org/wiki/Images_de_la_femme_en_Occident" TargetMode="External"/><Relationship Id="rId4" Type="http://schemas.openxmlformats.org/officeDocument/2006/relationships/hyperlink" Target="http://fr.wikipedia.org/w/index.php?title=Images_de_la_femme_en_Occident&amp;action=edit&amp;section=1" TargetMode="External"/><Relationship Id="rId5" Type="http://schemas.openxmlformats.org/officeDocument/2006/relationships/hyperlink" Target="http://fr.wikipedia.org/wiki/Pal%C3%A9olithique_sup%C3%A9rieur" TargetMode="External"/><Relationship Id="rId6" Type="http://schemas.openxmlformats.org/officeDocument/2006/relationships/hyperlink" Target="http://fr.wikipedia.org/wiki/V%C3%A9nus_pal%C3%A9olithiques" TargetMode="External"/><Relationship Id="rId7" Type="http://schemas.openxmlformats.org/officeDocument/2006/relationships/hyperlink" Target="http://fr.wikipedia.org/wiki/Gravettien" TargetMode="External"/><Relationship Id="rId8" Type="http://schemas.openxmlformats.org/officeDocument/2006/relationships/hyperlink" Target="http://fr.wikipedia.org/wiki/V%C3%A9nus_de_Willendorf" TargetMode="External"/><Relationship Id="rId9" Type="http://schemas.openxmlformats.org/officeDocument/2006/relationships/hyperlink" Target="http://fr.wikipedia.org/wiki/V%C3%A9nus_de_Lespugue" TargetMode="External"/><Relationship Id="rId30" Type="http://schemas.openxmlformats.org/officeDocument/2006/relationships/hyperlink" Target="http://fr.wikipedia.org/wiki/Vate" TargetMode="External"/><Relationship Id="rId31" Type="http://schemas.openxmlformats.org/officeDocument/2006/relationships/hyperlink" Target="http://fr.wikipedia.org/wiki/Mythe" TargetMode="External"/><Relationship Id="rId32" Type="http://schemas.openxmlformats.org/officeDocument/2006/relationships/hyperlink" Target="http://fr.wikipedia.org/wiki/L%C3%A9gende" TargetMode="External"/><Relationship Id="rId33" Type="http://schemas.openxmlformats.org/officeDocument/2006/relationships/hyperlink" Target="http://fr.wikipedia.org/w/index.php?title=Images_de_la_femme_en_Occident&amp;action=edit&amp;section=5" TargetMode="External"/><Relationship Id="rId34" Type="http://schemas.openxmlformats.org/officeDocument/2006/relationships/hyperlink" Target="http://fr.wikipedia.org/wiki/%C3%88ve" TargetMode="External"/><Relationship Id="rId35" Type="http://schemas.openxmlformats.org/officeDocument/2006/relationships/hyperlink" Target="http://fr.wikipedia.org/w/index.php?title=Images_de_la_femme_en_Occident&amp;action=edit&amp;section=6" TargetMode="External"/><Relationship Id="rId36" Type="http://schemas.openxmlformats.org/officeDocument/2006/relationships/hyperlink" Target="http://fr.wikipedia.org/wiki/Occident_chr%C3%A9tien_m%C3%A9di%C3%A9val" TargetMode="External"/><Relationship Id="rId37" Type="http://schemas.openxmlformats.org/officeDocument/2006/relationships/hyperlink" Target="http://fr.wikipedia.org/wiki/Images_de_la_femme_en_Occident%23cite_note-0" TargetMode="External"/><Relationship Id="rId38" Type="http://schemas.openxmlformats.org/officeDocument/2006/relationships/hyperlink" Target="http://fr.wikipedia.org/wiki/Virginit%C3%A9" TargetMode="External"/><Relationship Id="rId39" Type="http://schemas.openxmlformats.org/officeDocument/2006/relationships/hyperlink" Target="http://fr.wikipedia.org/wiki/Vierge_Marie%23Cultes" TargetMode="External"/><Relationship Id="rId20" Type="http://schemas.openxmlformats.org/officeDocument/2006/relationships/hyperlink" Target="http://fr.wikipedia.org/wiki/P%C3%A9n%C3%A9lope" TargetMode="External"/><Relationship Id="rId21" Type="http://schemas.openxmlformats.org/officeDocument/2006/relationships/hyperlink" Target="http://fr.wikipedia.org/wiki/Victoire_de_Samothrace" TargetMode="External"/><Relationship Id="rId22" Type="http://schemas.openxmlformats.org/officeDocument/2006/relationships/hyperlink" Target="http://fr.wikipedia.org/wiki/Satyre" TargetMode="External"/><Relationship Id="rId23" Type="http://schemas.openxmlformats.org/officeDocument/2006/relationships/hyperlink" Target="http://fr.wikipedia.org/wiki/Viol" TargetMode="External"/><Relationship Id="rId24" Type="http://schemas.openxmlformats.org/officeDocument/2006/relationships/hyperlink" Target="http://fr.wikipedia.org/w/index.php?title=Images_de_la_femme_en_Occident&amp;action=edit&amp;section=4" TargetMode="External"/><Relationship Id="rId25" Type="http://schemas.openxmlformats.org/officeDocument/2006/relationships/hyperlink" Target="http://fr.wikipedia.org/wiki/Celtes" TargetMode="External"/><Relationship Id="rId26" Type="http://schemas.openxmlformats.org/officeDocument/2006/relationships/hyperlink" Target="http://fr.wikipedia.org/wiki/Irlande_(%C3%AEle)" TargetMode="External"/><Relationship Id="rId27" Type="http://schemas.openxmlformats.org/officeDocument/2006/relationships/hyperlink" Target="http://fr.wikipedia.org/wiki/Medb" TargetMode="External"/><Relationship Id="rId28" Type="http://schemas.openxmlformats.org/officeDocument/2006/relationships/hyperlink" Target="http://fr.wikipedia.org/wiki/Druide" TargetMode="External"/><Relationship Id="rId29" Type="http://schemas.openxmlformats.org/officeDocument/2006/relationships/hyperlink" Target="http://fr.wikipedia.org/wiki/Gallisenae" TargetMode="External"/><Relationship Id="rId10" Type="http://schemas.openxmlformats.org/officeDocument/2006/relationships/hyperlink" Target="http://fr.wikipedia.org/wiki/D%C3%A9esse-M%C3%A8re" TargetMode="External"/><Relationship Id="rId11" Type="http://schemas.openxmlformats.org/officeDocument/2006/relationships/hyperlink" Target="http://fr.wikipedia.org/wiki/N%C3%A9olithique" TargetMode="External"/><Relationship Id="rId12" Type="http://schemas.openxmlformats.org/officeDocument/2006/relationships/hyperlink" Target="http://fr.wikipedia.org/wiki/All%C3%A9gorie_de_la_caverne" TargetMode="Externa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 Id="rId3" Type="http://schemas.openxmlformats.org/officeDocument/2006/relationships/hyperlink" Target="http://www.m6.fr/serie-kaamelott/sondage/programmez-vos-soirees-kaamelott-694.html%23ixzz2C33xTQT8" TargetMode="Externa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www.etudes-litteraires.com/cortois.php" TargetMode="External"/><Relationship Id="rId4" Type="http://schemas.openxmlformats.org/officeDocument/2006/relationships/hyperlink" Target="http://www.etudes-litteraires.com/tristan-et-yseut.php%23ixzz2CtURO1T2" TargetMode="External"/><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88.xml.rels><?xml version="1.0" encoding="UTF-8" standalone="yes"?>
<Relationships xmlns="http://schemas.openxmlformats.org/package/2006/relationships"><Relationship Id="rId3" Type="http://schemas.openxmlformats.org/officeDocument/2006/relationships/hyperlink" Target="http://fr.wikipedia.org/wiki/Fran%C3%A7ais" TargetMode="External"/><Relationship Id="rId4" Type="http://schemas.openxmlformats.org/officeDocument/2006/relationships/hyperlink" Target="http://fr.wikipedia.org/wiki/If_(botanique)" TargetMode="External"/><Relationship Id="rId5" Type="http://schemas.openxmlformats.org/officeDocument/2006/relationships/hyperlink" Target="http://fr.wikipedia.org/wiki/Ch%C3%AAne" TargetMode="External"/><Relationship Id="rId6" Type="http://schemas.openxmlformats.org/officeDocument/2006/relationships/hyperlink" Target="http://fr.wikipedia.org/wiki/%C3%89rable" TargetMode="External"/><Relationship Id="rId7" Type="http://schemas.openxmlformats.org/officeDocument/2006/relationships/hyperlink" Target="http://fr.wikipedia.org/wiki/Aulne" TargetMode="External"/><Relationship Id="rId8" Type="http://schemas.openxmlformats.org/officeDocument/2006/relationships/hyperlink" Target="http://fr.wikipedia.org/wiki/Ardoise" TargetMode="External"/><Relationship Id="rId9" Type="http://schemas.openxmlformats.org/officeDocument/2006/relationships/hyperlink" Target="http://fr.wikipedia.org/wiki/Gaulois_(peuples)%23cite_note-18" TargetMode="External"/><Relationship Id="rId10" Type="http://schemas.openxmlformats.org/officeDocument/2006/relationships/hyperlink" Target="http://fr.wikipedia.org/wiki/Gaulois_(peuples)%23cite_note-19" TargetMode="External"/><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5.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7.xml"/><Relationship Id="rId3" Type="http://schemas.openxmlformats.org/officeDocument/2006/relationships/hyperlink" Target="http://expositions.bnf.fr/arthur/v/41/index.htm" TargetMode="Externa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 Id="rId3" Type="http://schemas.openxmlformats.org/officeDocument/2006/relationships/hyperlink" Target="http://fr.wikipedia.org/wiki/Henri_VIII_d'Angleterre" TargetMode="Externa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2.xml"/><Relationship Id="rId3" Type="http://schemas.openxmlformats.org/officeDocument/2006/relationships/hyperlink" Target="http://www.la-gruyere.ch/fr/culture-patrimoine/contes-legendes/au-pays-des-legendes-de-la-gruyere.html" TargetMode="Externa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Shape 371"/>
          <p:cNvSpPr>
            <a:spLocks noGrp="1" noRot="1" noChangeAspect="1"/>
          </p:cNvSpPr>
          <p:nvPr>
            <p:ph type="sldImg"/>
          </p:nvPr>
        </p:nvSpPr>
        <p:spPr>
          <a:prstGeom prst="rect">
            <a:avLst/>
          </a:prstGeom>
        </p:spPr>
        <p:txBody>
          <a:bodyPr/>
          <a:lstStyle/>
          <a:p>
            <a:endParaRPr/>
          </a:p>
        </p:txBody>
      </p:sp>
      <p:sp>
        <p:nvSpPr>
          <p:cNvPr id="372" name="Shape 372"/>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Le terme « Moyen Âge » fut pour la première fois utilisé par les </a:t>
            </a:r>
            <a:r>
              <a:rPr sz="1300" u="sng">
                <a:solidFill>
                  <a:srgbClr val="295EB7"/>
                </a:solidFill>
                <a:hlinkClick r:id="rId3"/>
              </a:rPr>
              <a:t>humanistes</a:t>
            </a:r>
            <a:r>
              <a:rPr sz="1300"/>
              <a:t>. En </a:t>
            </a:r>
            <a:r>
              <a:rPr sz="1300" u="sng">
                <a:solidFill>
                  <a:srgbClr val="295EB7"/>
                </a:solidFill>
                <a:hlinkClick r:id="rId4"/>
              </a:rPr>
              <a:t>1469</a:t>
            </a:r>
            <a:r>
              <a:rPr sz="1300"/>
              <a:t>, cette expression figure en latin : </a:t>
            </a:r>
            <a:r>
              <a:rPr sz="1300" i="1"/>
              <a:t>media tempestas</a:t>
            </a:r>
            <a:r>
              <a:rPr sz="1300"/>
              <a:t>, dans la correspondance de Giovanni Andrea dei Bussi (Johannes Andrea Bussi (de Buxis)</a:t>
            </a:r>
            <a:r>
              <a:rPr sz="1000" u="sng">
                <a:solidFill>
                  <a:srgbClr val="295EB7"/>
                </a:solidFill>
                <a:hlinkClick r:id="rId5"/>
              </a:rPr>
              <a:t>2</a:t>
            </a:r>
            <a:r>
              <a:rPr sz="1300"/>
              <a:t>, évêque d'</a:t>
            </a:r>
            <a:r>
              <a:rPr sz="1300" u="sng">
                <a:solidFill>
                  <a:srgbClr val="295EB7"/>
                </a:solidFill>
                <a:hlinkClick r:id="rId6"/>
              </a:rPr>
              <a:t>Aléria</a:t>
            </a:r>
            <a:r>
              <a:rPr sz="1300"/>
              <a:t>, premier bibliothécaire du Vatican et secrétaire du cardinal </a:t>
            </a:r>
            <a:r>
              <a:rPr sz="1300" u="sng">
                <a:solidFill>
                  <a:srgbClr val="295EB7"/>
                </a:solidFill>
                <a:hlinkClick r:id="rId7"/>
              </a:rPr>
              <a:t>Nicolas de Cues</a:t>
            </a:r>
            <a:r>
              <a:rPr sz="1300"/>
              <a:t>. </a:t>
            </a:r>
            <a:r>
              <a:rPr sz="1300" u="sng">
                <a:solidFill>
                  <a:srgbClr val="295EB7"/>
                </a:solidFill>
                <a:hlinkClick r:id="rId8"/>
              </a:rPr>
              <a:t>Flavio Biondo</a:t>
            </a:r>
            <a:r>
              <a:rPr sz="1300"/>
              <a:t> de </a:t>
            </a:r>
            <a:r>
              <a:rPr sz="1300" u="sng">
                <a:solidFill>
                  <a:srgbClr val="295EB7"/>
                </a:solidFill>
                <a:hlinkClick r:id="rId9"/>
              </a:rPr>
              <a:t>Forlì</a:t>
            </a:r>
            <a:r>
              <a:rPr sz="1300"/>
              <a:t> le mentionne de même dans son ouvrage publié à Venise en </a:t>
            </a:r>
            <a:r>
              <a:rPr sz="1300" u="sng">
                <a:solidFill>
                  <a:srgbClr val="295EB7"/>
                </a:solidFill>
                <a:hlinkClick r:id="rId10"/>
              </a:rPr>
              <a:t>1483</a:t>
            </a:r>
            <a:r>
              <a:rPr sz="1300"/>
              <a:t> : </a:t>
            </a:r>
            <a:r>
              <a:rPr sz="1300" i="1"/>
              <a:t>Historiarum ab inclinatione Romanorum Imperii decades</a:t>
            </a:r>
            <a:r>
              <a:rPr sz="1000" u="sng">
                <a:solidFill>
                  <a:srgbClr val="295EB7"/>
                </a:solidFill>
                <a:hlinkClick r:id="rId11"/>
              </a:rPr>
              <a:t>3</a:t>
            </a:r>
            <a:r>
              <a:rPr sz="1300"/>
              <a:t> (« Décennies historiques depuis le déclin de l’</a:t>
            </a:r>
            <a:r>
              <a:rPr sz="1300" u="sng">
                <a:solidFill>
                  <a:srgbClr val="295EB7"/>
                </a:solidFill>
                <a:hlinkClick r:id="rId12"/>
              </a:rPr>
              <a:t>Empire romain</a:t>
            </a:r>
            <a:r>
              <a:rPr sz="1300"/>
              <a:t> »).</a:t>
            </a:r>
          </a:p>
          <a:p>
            <a:pPr defTabSz="457200">
              <a:lnSpc>
                <a:spcPts val="3400"/>
              </a:lnSpc>
              <a:spcBef>
                <a:spcPts val="600"/>
              </a:spcBef>
              <a:defRPr sz="1200">
                <a:latin typeface="Helvetica"/>
                <a:ea typeface="Helvetica"/>
                <a:cs typeface="Helvetica"/>
                <a:sym typeface="Helvetica"/>
              </a:defRPr>
            </a:pPr>
            <a:r>
              <a:rPr sz="1300"/>
              <a:t>Au </a:t>
            </a:r>
            <a:r>
              <a:rPr sz="1300" u="sng">
                <a:solidFill>
                  <a:srgbClr val="295EB7"/>
                </a:solidFill>
                <a:hlinkClick r:id="rId13"/>
              </a:rPr>
              <a:t>xvii</a:t>
            </a:r>
            <a:r>
              <a:rPr sz="1100" u="sng" baseline="31999">
                <a:solidFill>
                  <a:srgbClr val="295EB7"/>
                </a:solidFill>
                <a:hlinkClick r:id="rId13"/>
              </a:rPr>
              <a:t>e</a:t>
            </a:r>
            <a:r>
              <a:rPr sz="1300" u="sng">
                <a:solidFill>
                  <a:srgbClr val="295EB7"/>
                </a:solidFill>
                <a:hlinkClick r:id="rId13"/>
              </a:rPr>
              <a:t> siècle</a:t>
            </a:r>
            <a:r>
              <a:rPr sz="1300"/>
              <a:t>, </a:t>
            </a:r>
            <a:r>
              <a:rPr sz="1300" u="sng">
                <a:solidFill>
                  <a:srgbClr val="295EB7"/>
                </a:solidFill>
                <a:hlinkClick r:id="rId14"/>
              </a:rPr>
              <a:t>Christoph Keller</a:t>
            </a:r>
            <a:r>
              <a:rPr sz="1300"/>
              <a:t>, </a:t>
            </a:r>
            <a:r>
              <a:rPr sz="1300" u="sng">
                <a:solidFill>
                  <a:srgbClr val="295EB7"/>
                </a:solidFill>
                <a:hlinkClick r:id="rId15"/>
              </a:rPr>
              <a:t>philologue</a:t>
            </a:r>
            <a:r>
              <a:rPr sz="1300"/>
              <a:t> allemand mieux connu sous le nom latinisé de Cellarius, reprend l'expression de « grand Âge » pour sa chronologie tripartite de l'histoire afin de marquer l'époque s'écoulant du </a:t>
            </a:r>
            <a:r>
              <a:rPr sz="1300" u="sng">
                <a:solidFill>
                  <a:srgbClr val="295EB7"/>
                </a:solidFill>
                <a:hlinkClick r:id="rId16"/>
              </a:rPr>
              <a:t>iv</a:t>
            </a:r>
            <a:r>
              <a:rPr sz="1100" u="sng" baseline="31999">
                <a:solidFill>
                  <a:srgbClr val="295EB7"/>
                </a:solidFill>
                <a:hlinkClick r:id="rId16"/>
              </a:rPr>
              <a:t>e</a:t>
            </a:r>
            <a:r>
              <a:rPr sz="1300"/>
              <a:t> au </a:t>
            </a:r>
            <a:r>
              <a:rPr sz="1300" u="sng">
                <a:solidFill>
                  <a:srgbClr val="295EB7"/>
                </a:solidFill>
                <a:hlinkClick r:id="rId17"/>
              </a:rPr>
              <a:t>xv</a:t>
            </a:r>
            <a:r>
              <a:rPr sz="1100" u="sng" baseline="31999">
                <a:solidFill>
                  <a:srgbClr val="295EB7"/>
                </a:solidFill>
                <a:hlinkClick r:id="rId17"/>
              </a:rPr>
              <a:t>e</a:t>
            </a:r>
            <a:r>
              <a:rPr sz="1300" u="sng">
                <a:solidFill>
                  <a:srgbClr val="295EB7"/>
                </a:solidFill>
                <a:hlinkClick r:id="rId17"/>
              </a:rPr>
              <a:t> siècles</a:t>
            </a:r>
            <a:r>
              <a:rPr sz="1000" u="sng">
                <a:solidFill>
                  <a:srgbClr val="295EB7"/>
                </a:solidFill>
                <a:hlinkClick r:id="rId18"/>
              </a:rPr>
              <a:t>4</a:t>
            </a:r>
            <a:r>
              <a:rPr sz="1300"/>
              <a:t>. Le Moyen Âge est ainsi défini par opposition à la </a:t>
            </a:r>
            <a:r>
              <a:rPr sz="1300" u="sng">
                <a:solidFill>
                  <a:srgbClr val="295EB7"/>
                </a:solidFill>
                <a:hlinkClick r:id="rId19"/>
              </a:rPr>
              <a:t>Renaissance</a:t>
            </a:r>
            <a:r>
              <a:rPr sz="1300"/>
              <a:t> qui l'aurait suivi. Compte tenu de la « diète </a:t>
            </a:r>
            <a:r>
              <a:rPr sz="1300" u="sng">
                <a:solidFill>
                  <a:srgbClr val="295EB7"/>
                </a:solidFill>
                <a:hlinkClick r:id="rId20"/>
              </a:rPr>
              <a:t>documentaire</a:t>
            </a:r>
            <a:r>
              <a:rPr sz="1300"/>
              <a:t> » à laquelle ils sont confrontés pour cette période (du moins dans la </a:t>
            </a:r>
            <a:r>
              <a:rPr sz="1300" u="sng">
                <a:solidFill>
                  <a:srgbClr val="295EB7"/>
                </a:solidFill>
                <a:hlinkClick r:id="rId21"/>
              </a:rPr>
              <a:t>partie nord-ouest de l’Europe</a:t>
            </a:r>
            <a:r>
              <a:rPr sz="1300"/>
              <a:t>), les savants utilisent souvent ce terme en mauvaise part et jugent l’époque « obscure » ou « gothique », la qualifiant parfois d’« </a:t>
            </a:r>
            <a:r>
              <a:rPr sz="1300" u="sng">
                <a:solidFill>
                  <a:srgbClr val="295EB7"/>
                </a:solidFill>
                <a:hlinkClick r:id="rId22"/>
              </a:rPr>
              <a:t>Âge sombre</a:t>
            </a:r>
            <a:r>
              <a:rPr sz="1300"/>
              <a:t> ». Il faut attendre le </a:t>
            </a:r>
            <a:r>
              <a:rPr sz="1300" u="sng">
                <a:solidFill>
                  <a:srgbClr val="295EB7"/>
                </a:solidFill>
                <a:hlinkClick r:id="rId23"/>
              </a:rPr>
              <a:t>xviii</a:t>
            </a:r>
            <a:r>
              <a:rPr sz="1100" u="sng" baseline="31999">
                <a:solidFill>
                  <a:srgbClr val="295EB7"/>
                </a:solidFill>
                <a:hlinkClick r:id="rId23"/>
              </a:rPr>
              <a:t>e</a:t>
            </a:r>
            <a:r>
              <a:rPr sz="1300" u="sng">
                <a:solidFill>
                  <a:srgbClr val="295EB7"/>
                </a:solidFill>
                <a:hlinkClick r:id="rId23"/>
              </a:rPr>
              <a:t> siècle</a:t>
            </a:r>
            <a:r>
              <a:rPr sz="1300"/>
              <a:t> et les écrits d'</a:t>
            </a:r>
            <a:r>
              <a:rPr sz="1300" u="sng">
                <a:solidFill>
                  <a:srgbClr val="295EB7"/>
                </a:solidFill>
                <a:hlinkClick r:id="rId24"/>
              </a:rPr>
              <a:t>Herder</a:t>
            </a:r>
            <a:r>
              <a:rPr sz="1300"/>
              <a:t>, de </a:t>
            </a:r>
            <a:r>
              <a:rPr sz="1300" u="sng">
                <a:solidFill>
                  <a:srgbClr val="295EB7"/>
                </a:solidFill>
                <a:hlinkClick r:id="rId25"/>
              </a:rPr>
              <a:t>Joseph de Maistre</a:t>
            </a:r>
            <a:r>
              <a:rPr sz="1300"/>
              <a:t> ou d'</a:t>
            </a:r>
            <a:r>
              <a:rPr sz="1300" u="sng">
                <a:solidFill>
                  <a:srgbClr val="295EB7"/>
                </a:solidFill>
                <a:hlinkClick r:id="rId26"/>
              </a:rPr>
              <a:t>Edmund Burke</a:t>
            </a:r>
            <a:r>
              <a:rPr sz="1300"/>
              <a:t> pour que l'époque reçoive un traitement historiographique plus équitable</a:t>
            </a:r>
            <a:r>
              <a:rPr sz="1000" u="sng">
                <a:solidFill>
                  <a:srgbClr val="295EB7"/>
                </a:solidFill>
                <a:hlinkClick r:id="rId27"/>
              </a:rPr>
              <a:t>5</a:t>
            </a:r>
            <a:r>
              <a:rPr sz="1300"/>
              <a:t>.</a:t>
            </a:r>
          </a:p>
          <a:p>
            <a:pPr defTabSz="457200">
              <a:lnSpc>
                <a:spcPts val="3400"/>
              </a:lnSpc>
              <a:spcBef>
                <a:spcPts val="600"/>
              </a:spcBef>
              <a:defRPr sz="1200">
                <a:latin typeface="Helvetica"/>
                <a:ea typeface="Helvetica"/>
                <a:cs typeface="Helvetica"/>
                <a:sym typeface="Helvetica"/>
              </a:defRPr>
            </a:pPr>
            <a:r>
              <a:rPr sz="1300"/>
              <a:t>En </a:t>
            </a:r>
            <a:r>
              <a:rPr sz="1300" u="sng">
                <a:solidFill>
                  <a:srgbClr val="295EB7"/>
                </a:solidFill>
                <a:hlinkClick r:id="rId28"/>
              </a:rPr>
              <a:t>français</a:t>
            </a:r>
            <a:r>
              <a:rPr sz="1300"/>
              <a:t>, l'adjectif correspondant à « Moyen Âge » est « médiéval ». « Moyenâgeux », vieilli, est quant à lui généralement la marque d’une connotation péjorative (« une ambiance médiévale », « une ambiance moyenâgeuse »). L'histoire du Moyen Âge, en tant que discipline, se nomme aussi « histoire médiévale ». Un historien qui étudie le Moyen Âge est appelé « </a:t>
            </a:r>
            <a:r>
              <a:rPr sz="1300" u="sng">
                <a:solidFill>
                  <a:srgbClr val="295EB7"/>
                </a:solidFill>
                <a:hlinkClick r:id="rId29"/>
              </a:rPr>
              <a:t>médiéviste</a:t>
            </a:r>
            <a:r>
              <a:rPr sz="1300"/>
              <a:t> ». Cependant, l’expression « Moyen Âge », qui vient de l’expression latine </a:t>
            </a:r>
            <a:r>
              <a:rPr sz="1300" i="1"/>
              <a:t>medium ævum</a:t>
            </a:r>
            <a:r>
              <a:rPr sz="1300"/>
              <a:t> signifiant « âge intermédiaire » ou « âge moyen » d'un homme, ne veut chronologiquement rien dire par elle-même, mais représente un âge intermédiaire entre différentes époques, différents courants artistiques.</a:t>
            </a:r>
          </a:p>
          <a:p>
            <a:pPr defTabSz="457200">
              <a:lnSpc>
                <a:spcPts val="3400"/>
              </a:lnSpc>
              <a:spcBef>
                <a:spcPts val="600"/>
              </a:spcBef>
              <a:defRPr sz="1200">
                <a:latin typeface="Helvetica"/>
                <a:ea typeface="Helvetica"/>
                <a:cs typeface="Helvetica"/>
                <a:sym typeface="Helvetica"/>
              </a:defRPr>
            </a:pPr>
            <a:r>
              <a:rPr sz="1300"/>
              <a:t>L’</a:t>
            </a:r>
            <a:r>
              <a:rPr sz="1300" u="sng">
                <a:solidFill>
                  <a:srgbClr val="295EB7"/>
                </a:solidFill>
                <a:hlinkClick r:id="rId30"/>
              </a:rPr>
              <a:t>historiographie</a:t>
            </a:r>
            <a:r>
              <a:rPr sz="1300"/>
              <a:t> contemporaine a plutôt tendance à considérer la </a:t>
            </a:r>
            <a:r>
              <a:rPr sz="1300" u="sng">
                <a:solidFill>
                  <a:srgbClr val="295EB7"/>
                </a:solidFill>
                <a:hlinkClick r:id="rId19"/>
              </a:rPr>
              <a:t>Renaissance</a:t>
            </a:r>
            <a:r>
              <a:rPr sz="1300"/>
              <a:t> comme une période de transition entre époque médiévale et </a:t>
            </a:r>
            <a:r>
              <a:rPr sz="1300" u="sng">
                <a:solidFill>
                  <a:srgbClr val="295EB7"/>
                </a:solidFill>
                <a:hlinkClick r:id="rId31"/>
              </a:rPr>
              <a:t>époque moderne</a:t>
            </a:r>
            <a:r>
              <a:rPr sz="1300"/>
              <a:t>, aux limites chronologiques assez floues (plus ou moins entre </a:t>
            </a:r>
            <a:r>
              <a:rPr sz="1300" u="sng">
                <a:solidFill>
                  <a:srgbClr val="295EB7"/>
                </a:solidFill>
                <a:hlinkClick r:id="rId32"/>
              </a:rPr>
              <a:t>1420</a:t>
            </a:r>
            <a:r>
              <a:rPr sz="1300"/>
              <a:t> et </a:t>
            </a:r>
            <a:r>
              <a:rPr sz="1300" u="sng">
                <a:solidFill>
                  <a:srgbClr val="295EB7"/>
                </a:solidFill>
                <a:hlinkClick r:id="rId33"/>
              </a:rPr>
              <a:t>1630</a:t>
            </a:r>
            <a:r>
              <a:rPr sz="1300"/>
              <a:t>). On peut donc parler d’une période médiévale de la Renaissance.</a:t>
            </a:r>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L'expression apparaît dans le sens actuel avec les Humanistes.</a:t>
            </a:r>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a:t>Pétrarque</a:t>
            </a:r>
          </a:p>
          <a:p>
            <a:pPr defTabSz="457200">
              <a:lnSpc>
                <a:spcPts val="3400"/>
              </a:lnSpc>
              <a:spcBef>
                <a:spcPts val="600"/>
              </a:spcBef>
              <a:defRPr sz="1200">
                <a:latin typeface="Helvetica"/>
                <a:ea typeface="Helvetica"/>
                <a:cs typeface="Helvetica"/>
                <a:sym typeface="Helvetica"/>
              </a:defRPr>
            </a:pPr>
            <a:r>
              <a:rPr sz="1300"/>
              <a:t>Ainsi Pétrarque évoque un âge de ténèbres (</a:t>
            </a:r>
            <a:r>
              <a:rPr sz="1300" i="1"/>
              <a:t>tenebrae</a:t>
            </a:r>
            <a:r>
              <a:rPr sz="1300"/>
              <a:t>) qui commencerait à la suite de la fin de l'Empire Romain d'Occident et se finirait à son époque avec la redécouverte des Anciens. Époque qui serait marqué par une décadence culturelle. Giovanni Andrea dei Bussi (évêque d'Aleria en Corse puis bibliothécaire pontifical) évoque une </a:t>
            </a:r>
            <a:r>
              <a:rPr sz="1300" i="1"/>
              <a:t>media tempestes</a:t>
            </a:r>
            <a:r>
              <a:rPr sz="1300"/>
              <a:t>(avec un jeu de mot sur </a:t>
            </a:r>
            <a:r>
              <a:rPr sz="1300" i="1"/>
              <a:t>tempestes</a:t>
            </a:r>
            <a:r>
              <a:rPr sz="1300"/>
              <a:t> qui signifie à la fois "tempêtes" et "ère"</a:t>
            </a:r>
            <a:r>
              <a:rPr sz="1100" u="sng">
                <a:solidFill>
                  <a:srgbClr val="295EB7"/>
                </a:solidFill>
                <a:hlinkClick r:id="rId34"/>
              </a:rPr>
              <a:t>[2]</a:t>
            </a:r>
            <a:r>
              <a:rPr sz="1300"/>
              <a:t>) dans son </a:t>
            </a:r>
            <a:r>
              <a:rPr sz="1300" i="1"/>
              <a:t>Eloge de Nicolas de Cues</a:t>
            </a:r>
            <a:r>
              <a:rPr sz="1300"/>
              <a:t> (1469)</a:t>
            </a:r>
            <a:r>
              <a:rPr sz="1100" u="sng">
                <a:solidFill>
                  <a:srgbClr val="295EB7"/>
                </a:solidFill>
                <a:hlinkClick r:id="rId35"/>
              </a:rPr>
              <a:t>[3]</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 name="Shape 440"/>
          <p:cNvSpPr>
            <a:spLocks noGrp="1" noRot="1" noChangeAspect="1"/>
          </p:cNvSpPr>
          <p:nvPr>
            <p:ph type="sldImg"/>
          </p:nvPr>
        </p:nvSpPr>
        <p:spPr>
          <a:prstGeom prst="rect">
            <a:avLst/>
          </a:prstGeom>
        </p:spPr>
        <p:txBody>
          <a:bodyPr/>
          <a:lstStyle/>
          <a:p>
            <a:endParaRPr/>
          </a:p>
        </p:txBody>
      </p:sp>
      <p:sp>
        <p:nvSpPr>
          <p:cNvPr id="441" name="Shape 441"/>
          <p:cNvSpPr>
            <a:spLocks noGrp="1"/>
          </p:cNvSpPr>
          <p:nvPr>
            <p:ph type="body" sz="quarter" idx="1"/>
          </p:nvPr>
        </p:nvSpPr>
        <p:spPr>
          <a:prstGeom prst="rect">
            <a:avLst/>
          </a:prstGeom>
        </p:spPr>
        <p:txBody>
          <a:bodyPr/>
          <a:lstStyle/>
          <a:p>
            <a:pPr defTabSz="457200">
              <a:spcBef>
                <a:spcPts val="1100"/>
              </a:spcBef>
              <a:defRPr sz="1200">
                <a:latin typeface="Helvetica"/>
                <a:ea typeface="Helvetica"/>
                <a:cs typeface="Helvetica"/>
                <a:sym typeface="Helvetica"/>
              </a:defRPr>
            </a:pPr>
            <a:r>
              <a:rPr sz="1100" b="1">
                <a:latin typeface="Verdana"/>
                <a:ea typeface="Verdana"/>
                <a:cs typeface="Verdana"/>
                <a:sym typeface="Verdana"/>
              </a:rPr>
              <a:t>Abatiale de Romainmôtier</a:t>
            </a:r>
            <a:endParaRPr sz="1100" i="1">
              <a:latin typeface="Verdana"/>
              <a:ea typeface="Verdana"/>
              <a:cs typeface="Verdana"/>
              <a:sym typeface="Verdana"/>
            </a:endParaRPr>
          </a:p>
          <a:p>
            <a:pPr defTabSz="457200">
              <a:spcBef>
                <a:spcPts val="1100"/>
              </a:spcBef>
              <a:defRPr sz="1200">
                <a:latin typeface="Helvetica"/>
                <a:ea typeface="Helvetica"/>
                <a:cs typeface="Helvetica"/>
                <a:sym typeface="Helvetica"/>
              </a:defRPr>
            </a:pPr>
            <a:endParaRPr sz="1100" i="1">
              <a:latin typeface="Verdana"/>
              <a:ea typeface="Verdana"/>
              <a:cs typeface="Verdana"/>
              <a:sym typeface="Verdana"/>
            </a:endParaRPr>
          </a:p>
          <a:p>
            <a:pPr defTabSz="457200">
              <a:spcBef>
                <a:spcPts val="1100"/>
              </a:spcBef>
              <a:defRPr sz="1200">
                <a:latin typeface="Helvetica"/>
                <a:ea typeface="Helvetica"/>
                <a:cs typeface="Helvetica"/>
                <a:sym typeface="Helvetica"/>
              </a:defRPr>
            </a:pPr>
            <a:r>
              <a:rPr sz="1100" i="1">
                <a:latin typeface="Verdana"/>
                <a:ea typeface="Verdana"/>
                <a:cs typeface="Verdana"/>
                <a:sym typeface="Verdana"/>
              </a:rPr>
              <a:t>L’église de Romainmôtier, au cœur du bourg médiéval magnifiquement préservé, a été le premier des prieurés clunisiens en territoire suisse et reste l’une des rares grandes églises des débuts de l’art roman encore presque intacte.</a:t>
            </a:r>
            <a:br>
              <a:rPr sz="1100" i="1">
                <a:latin typeface="Verdana"/>
                <a:ea typeface="Verdana"/>
                <a:cs typeface="Verdana"/>
                <a:sym typeface="Verdana"/>
              </a:rPr>
            </a:br>
            <a:r>
              <a:rPr sz="1100" i="1">
                <a:latin typeface="Verdana"/>
                <a:ea typeface="Verdana"/>
                <a:cs typeface="Verdana"/>
                <a:sym typeface="Verdana"/>
              </a:rPr>
              <a:t/>
            </a:r>
            <a:br>
              <a:rPr sz="1100" i="1">
                <a:latin typeface="Verdana"/>
                <a:ea typeface="Verdana"/>
                <a:cs typeface="Verdana"/>
                <a:sym typeface="Verdana"/>
              </a:rPr>
            </a:br>
            <a:r>
              <a:rPr sz="1100">
                <a:latin typeface="Verdana"/>
                <a:ea typeface="Verdana"/>
                <a:cs typeface="Verdana"/>
                <a:sym typeface="Verdana"/>
              </a:rPr>
              <a:t>Fondé vers 450 apr. J.-C., le couvent est donné en 928-929 à Cluny; il restera prospère durant cinq siècles, avant d’être supprimé en 1536, à l’introduction de la Réforme. L’église est ensuite consacrée au culte protestant.</a:t>
            </a:r>
            <a:br>
              <a:rPr sz="1100">
                <a:latin typeface="Verdana"/>
                <a:ea typeface="Verdana"/>
                <a:cs typeface="Verdana"/>
                <a:sym typeface="Verdana"/>
              </a:rPr>
            </a:br>
            <a:endParaRPr sz="1100">
              <a:latin typeface="Verdana"/>
              <a:ea typeface="Verdana"/>
              <a:cs typeface="Verdana"/>
              <a:sym typeface="Verdana"/>
            </a:endParaRPr>
          </a:p>
          <a:p>
            <a:pPr defTabSz="457200">
              <a:spcBef>
                <a:spcPts val="1100"/>
              </a:spcBef>
              <a:defRPr sz="1200">
                <a:latin typeface="Helvetica"/>
                <a:ea typeface="Helvetica"/>
                <a:cs typeface="Helvetica"/>
                <a:sym typeface="Helvetica"/>
              </a:defRPr>
            </a:pPr>
            <a:r>
              <a:rPr sz="1100">
                <a:latin typeface="Verdana"/>
                <a:ea typeface="Verdana"/>
                <a:cs typeface="Verdana"/>
                <a:sym typeface="Verdana"/>
              </a:rPr>
              <a:t>Les fouilles menées par étapes entre 1986 et 2002 ont montré que l'église romane actuelle, érigée au 11e siècle, réplique réduite de Cluny II, succède à plusieurs églises, dont la première remonte à la fondation du monastère au milieu du 5e siècle.</a:t>
            </a:r>
            <a:br>
              <a:rPr sz="1100">
                <a:latin typeface="Verdana"/>
                <a:ea typeface="Verdana"/>
                <a:cs typeface="Verdana"/>
                <a:sym typeface="Verdana"/>
              </a:rPr>
            </a:br>
            <a:r>
              <a:rPr sz="1100">
                <a:latin typeface="Verdana"/>
                <a:ea typeface="Verdana"/>
                <a:cs typeface="Verdana"/>
                <a:sym typeface="Verdana"/>
              </a:rPr>
              <a:t>Les plans de ces étapes sont visibles dans le sol de la nef et du fond du chœur.</a:t>
            </a:r>
            <a:br>
              <a:rPr sz="1100">
                <a:latin typeface="Verdana"/>
                <a:ea typeface="Verdana"/>
                <a:cs typeface="Verdana"/>
                <a:sym typeface="Verdana"/>
              </a:rPr>
            </a:br>
            <a:r>
              <a:rPr sz="1100">
                <a:latin typeface="Verdana"/>
                <a:ea typeface="Verdana"/>
                <a:cs typeface="Verdana"/>
                <a:sym typeface="Verdana"/>
              </a:rPr>
              <a:t>A noter également la nouvelle présentation de l'ambon sculpté daté du 8e siècle, le plus complet de Suisse.</a:t>
            </a:r>
            <a:br>
              <a:rPr sz="1100">
                <a:latin typeface="Verdana"/>
                <a:ea typeface="Verdana"/>
                <a:cs typeface="Verdana"/>
                <a:sym typeface="Verdana"/>
              </a:rPr>
            </a:br>
            <a:r>
              <a:rPr sz="1100">
                <a:latin typeface="Verdana"/>
                <a:ea typeface="Verdana"/>
                <a:cs typeface="Verdana"/>
                <a:sym typeface="Verdana"/>
              </a:rPr>
              <a:t>Le périmètre des anciens cloîtres a été réaménagé en parcours archéologique. Les pelouses et plantations mises en place en 2001 différencient les espaces ouverts de l'intérieur des bâtiments, invitant les visiteurs à circuler selon l'ancienne disposition des lieux.</a:t>
            </a:r>
            <a:br>
              <a:rPr sz="1100">
                <a:latin typeface="Verdana"/>
                <a:ea typeface="Verdana"/>
                <a:cs typeface="Verdana"/>
                <a:sym typeface="Verdana"/>
              </a:rPr>
            </a:br>
            <a:r>
              <a:rPr sz="1100">
                <a:latin typeface="Verdana"/>
                <a:ea typeface="Verdana"/>
                <a:cs typeface="Verdana"/>
                <a:sym typeface="Verdana"/>
              </a:rPr>
              <a:t>Le monastère était entouré d'une enceinte fortifiée, encore partiellement conservée. En face de l’église, on peut en voir la tour de l’Horloge du 14e siècle, ainsi que l'ancienne porte qui protégeait les bâtiments conventuels.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Shape 448"/>
          <p:cNvSpPr>
            <a:spLocks noGrp="1" noRot="1" noChangeAspect="1"/>
          </p:cNvSpPr>
          <p:nvPr>
            <p:ph type="sldImg"/>
          </p:nvPr>
        </p:nvSpPr>
        <p:spPr>
          <a:prstGeom prst="rect">
            <a:avLst/>
          </a:prstGeom>
        </p:spPr>
        <p:txBody>
          <a:bodyPr/>
          <a:lstStyle/>
          <a:p>
            <a:endParaRPr/>
          </a:p>
        </p:txBody>
      </p:sp>
      <p:sp>
        <p:nvSpPr>
          <p:cNvPr id="449" name="Shape 449"/>
          <p:cNvSpPr>
            <a:spLocks noGrp="1"/>
          </p:cNvSpPr>
          <p:nvPr>
            <p:ph type="body" sz="quarter" idx="1"/>
          </p:nvPr>
        </p:nvSpPr>
        <p:spPr>
          <a:prstGeom prst="rect">
            <a:avLst/>
          </a:prstGeom>
        </p:spPr>
        <p:txBody>
          <a:bodyPr/>
          <a:lstStyle>
            <a:lvl1pPr defTabSz="457200">
              <a:lnSpc>
                <a:spcPts val="3100"/>
              </a:lnSpc>
              <a:defRPr sz="1400" b="1">
                <a:latin typeface="Helvetica"/>
                <a:ea typeface="Helvetica"/>
                <a:cs typeface="Helvetica"/>
                <a:sym typeface="Helvetica"/>
              </a:defRPr>
            </a:lvl1pPr>
          </a:lstStyle>
          <a:p>
            <a:r>
              <a:t>Eglise romane de Saint-Sulpice									Chevet de St. Kunibert (Cologne)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Shape 453"/>
          <p:cNvSpPr>
            <a:spLocks noGrp="1" noRot="1" noChangeAspect="1"/>
          </p:cNvSpPr>
          <p:nvPr>
            <p:ph type="sldImg"/>
          </p:nvPr>
        </p:nvSpPr>
        <p:spPr>
          <a:prstGeom prst="rect">
            <a:avLst/>
          </a:prstGeom>
        </p:spPr>
        <p:txBody>
          <a:bodyPr/>
          <a:lstStyle/>
          <a:p>
            <a:endParaRPr/>
          </a:p>
        </p:txBody>
      </p:sp>
      <p:sp>
        <p:nvSpPr>
          <p:cNvPr id="454" name="Shape 454"/>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Château qui a inspiré La Belle au bois dormant et Walt Disney, en bavière, construit au 19e inspiré en partie d’un style roman tardif.</a:t>
            </a:r>
          </a:p>
          <a:p>
            <a:pPr defTabSz="457200">
              <a:lnSpc>
                <a:spcPts val="3400"/>
              </a:lnSpc>
              <a:spcBef>
                <a:spcPts val="600"/>
              </a:spcBef>
              <a:defRPr sz="1200">
                <a:latin typeface="Helvetica"/>
                <a:ea typeface="Helvetica"/>
                <a:cs typeface="Helvetica"/>
                <a:sym typeface="Helvetica"/>
              </a:defRPr>
            </a:pPr>
            <a:r>
              <a:rPr sz="1300"/>
              <a:t>Le </a:t>
            </a:r>
            <a:r>
              <a:rPr sz="1300" b="1"/>
              <a:t>château de Neuschwanstein</a:t>
            </a:r>
            <a:r>
              <a:rPr sz="1300"/>
              <a:t> (/</a:t>
            </a:r>
            <a:r>
              <a:rPr sz="1300" u="sng">
                <a:solidFill>
                  <a:srgbClr val="295EB7"/>
                </a:solidFill>
                <a:hlinkClick r:id="rId3"/>
              </a:rPr>
              <a:t>nɔʏˈʃvaːnʃtaɪn</a:t>
            </a:r>
            <a:r>
              <a:rPr sz="1300"/>
              <a:t>/ </a:t>
            </a:r>
            <a:r>
              <a:rPr sz="1100" baseline="31999"/>
              <a:t> </a:t>
            </a:r>
            <a:r>
              <a:rPr sz="900" u="sng">
                <a:solidFill>
                  <a:srgbClr val="295EB7"/>
                </a:solidFill>
                <a:hlinkClick r:id="rId4"/>
              </a:rPr>
              <a:t>Écouter</a:t>
            </a:r>
            <a:r>
              <a:rPr sz="1300"/>
              <a:t>) est un château </a:t>
            </a:r>
            <a:r>
              <a:rPr sz="1300" u="sng">
                <a:solidFill>
                  <a:srgbClr val="295EB7"/>
                </a:solidFill>
                <a:hlinkClick r:id="rId5"/>
              </a:rPr>
              <a:t>allemand</a:t>
            </a:r>
            <a:r>
              <a:rPr sz="1300"/>
              <a:t>, dressé sur un éperon rocheux haut de 200 mètres, situé près de </a:t>
            </a:r>
            <a:r>
              <a:rPr sz="1300" u="sng">
                <a:solidFill>
                  <a:srgbClr val="295EB7"/>
                </a:solidFill>
                <a:hlinkClick r:id="rId6"/>
              </a:rPr>
              <a:t>Füssen</a:t>
            </a:r>
            <a:r>
              <a:rPr sz="1300"/>
              <a:t> dans l'</a:t>
            </a:r>
            <a:r>
              <a:rPr sz="1300" u="sng">
                <a:solidFill>
                  <a:srgbClr val="295EB7"/>
                </a:solidFill>
                <a:hlinkClick r:id="rId7"/>
              </a:rPr>
              <a:t>Allgäu</a:t>
            </a:r>
            <a:r>
              <a:rPr sz="1300"/>
              <a:t>. </a:t>
            </a:r>
            <a:r>
              <a:rPr sz="1300" u="sng">
                <a:solidFill>
                  <a:srgbClr val="295EB7"/>
                </a:solidFill>
                <a:hlinkClick r:id="rId8"/>
              </a:rPr>
              <a:t>Louis II de Bavière</a:t>
            </a:r>
            <a:r>
              <a:rPr sz="1300"/>
              <a:t> l'a fait construire au </a:t>
            </a:r>
            <a:r>
              <a:rPr sz="1300" u="sng">
                <a:solidFill>
                  <a:srgbClr val="295EB7"/>
                </a:solidFill>
                <a:hlinkClick r:id="rId9"/>
              </a:rPr>
              <a:t>xix</a:t>
            </a:r>
            <a:r>
              <a:rPr sz="1100" u="sng" baseline="31999">
                <a:solidFill>
                  <a:srgbClr val="295EB7"/>
                </a:solidFill>
                <a:hlinkClick r:id="rId9"/>
              </a:rPr>
              <a:t>e</a:t>
            </a:r>
            <a:r>
              <a:rPr sz="1300" u="sng">
                <a:solidFill>
                  <a:srgbClr val="295EB7"/>
                </a:solidFill>
                <a:hlinkClick r:id="rId9"/>
              </a:rPr>
              <a:t> siècle</a:t>
            </a:r>
            <a:r>
              <a:rPr sz="1300"/>
              <a:t>. C'est aujourd'hui le château le plus célèbre d'</a:t>
            </a:r>
            <a:r>
              <a:rPr sz="1300" u="sng">
                <a:solidFill>
                  <a:srgbClr val="295EB7"/>
                </a:solidFill>
                <a:hlinkClick r:id="rId5"/>
              </a:rPr>
              <a:t>Allemagne</a:t>
            </a:r>
            <a:r>
              <a:rPr sz="1300"/>
              <a:t>, visité chaque année par des millions de touristes.</a:t>
            </a:r>
          </a:p>
          <a:p>
            <a:pPr defTabSz="457200">
              <a:lnSpc>
                <a:spcPts val="4100"/>
              </a:lnSpc>
              <a:spcBef>
                <a:spcPts val="1100"/>
              </a:spcBef>
              <a:defRPr sz="1200">
                <a:latin typeface="Helvetica"/>
                <a:ea typeface="Helvetica"/>
                <a:cs typeface="Helvetica"/>
                <a:sym typeface="Helvetica"/>
              </a:defRPr>
            </a:pPr>
            <a:r>
              <a:rPr sz="1900"/>
              <a:t>Architecture</a:t>
            </a:r>
            <a:r>
              <a:rPr sz="1000"/>
              <a:t>[</a:t>
            </a:r>
            <a:r>
              <a:rPr sz="1000" u="sng">
                <a:solidFill>
                  <a:srgbClr val="295EB7"/>
                </a:solidFill>
                <a:hlinkClick r:id="rId10"/>
              </a:rPr>
              <a:t>modifier</a:t>
            </a:r>
            <a:r>
              <a:rPr sz="1000"/>
              <a:t>]</a:t>
            </a:r>
            <a:endParaRPr sz="1900"/>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a:t>Plan du château. La chapelle prévue dans le plan initial est marquée en jaune</a:t>
            </a:r>
          </a:p>
          <a:p>
            <a:pPr defTabSz="457200">
              <a:lnSpc>
                <a:spcPts val="3400"/>
              </a:lnSpc>
              <a:spcBef>
                <a:spcPts val="600"/>
              </a:spcBef>
              <a:defRPr sz="1200">
                <a:latin typeface="Helvetica"/>
                <a:ea typeface="Helvetica"/>
                <a:cs typeface="Helvetica"/>
                <a:sym typeface="Helvetica"/>
              </a:defRPr>
            </a:pPr>
            <a:r>
              <a:rPr sz="1300"/>
              <a:t>Le château de Neuschwanstein est construit en grande partie dans le style roman tardif du début du </a:t>
            </a:r>
            <a:r>
              <a:rPr sz="1300" u="sng">
                <a:solidFill>
                  <a:srgbClr val="295EB7"/>
                </a:solidFill>
                <a:hlinkClick r:id="rId11"/>
              </a:rPr>
              <a:t>xiii</a:t>
            </a:r>
            <a:r>
              <a:rPr sz="1100" u="sng" baseline="31999">
                <a:solidFill>
                  <a:srgbClr val="295EB7"/>
                </a:solidFill>
                <a:hlinkClick r:id="rId11"/>
              </a:rPr>
              <a:t>e</a:t>
            </a:r>
            <a:r>
              <a:rPr sz="1300" u="sng">
                <a:solidFill>
                  <a:srgbClr val="295EB7"/>
                </a:solidFill>
                <a:hlinkClick r:id="rId11"/>
              </a:rPr>
              <a:t> siècle</a:t>
            </a:r>
            <a:r>
              <a:rPr sz="1300"/>
              <a:t>. On le remarque dans la construction du bâtiment dans son ensemble aussi bien que dans son ornementation : portails en plein cintre, les arcades des fenêtres et des tours, la position des colonnes et des baies vitrées et des pinacles. Les salles d'habitation du roi et les salles d'apparat des troisième et quatrième étages étaient plus ou moins achevées en 1886. Les chambres du deuxième étage sont toujours en briques nues et ne sont pas visitées. Des éléments </a:t>
            </a:r>
            <a:r>
              <a:rPr sz="1300" u="sng">
                <a:solidFill>
                  <a:srgbClr val="295EB7"/>
                </a:solidFill>
                <a:hlinkClick r:id="rId12"/>
              </a:rPr>
              <a:t>néo-gothiques</a:t>
            </a:r>
            <a:r>
              <a:rPr sz="1300"/>
              <a:t> et </a:t>
            </a:r>
            <a:r>
              <a:rPr sz="1300" u="sng">
                <a:solidFill>
                  <a:srgbClr val="295EB7"/>
                </a:solidFill>
                <a:hlinkClick r:id="rId13"/>
              </a:rPr>
              <a:t>néo-byzantins</a:t>
            </a:r>
            <a:r>
              <a:rPr sz="1300"/>
              <a:t> (la salle du trône) sont également présents. À ce titre, le château est un exemple d'</a:t>
            </a:r>
            <a:r>
              <a:rPr sz="1300" u="sng">
                <a:solidFill>
                  <a:srgbClr val="295EB7"/>
                </a:solidFill>
                <a:hlinkClick r:id="rId14"/>
              </a:rPr>
              <a:t>architecture éclectique</a:t>
            </a:r>
            <a:r>
              <a:rPr sz="1300"/>
              <a:t> de l'époque </a:t>
            </a:r>
            <a:r>
              <a:rPr sz="1300" u="sng">
                <a:solidFill>
                  <a:srgbClr val="295EB7"/>
                </a:solidFill>
                <a:hlinkClick r:id="rId15"/>
              </a:rPr>
              <a:t>romantique</a:t>
            </a:r>
            <a:r>
              <a:rPr sz="1300"/>
              <a:t>. C'est aussi l'exemple typique d'</a:t>
            </a:r>
            <a:r>
              <a:rPr sz="1300" u="sng">
                <a:solidFill>
                  <a:srgbClr val="295EB7"/>
                </a:solidFill>
                <a:hlinkClick r:id="rId16"/>
              </a:rPr>
              <a:t>historicisme</a:t>
            </a:r>
            <a:r>
              <a:rPr sz="1300"/>
              <a:t> en architecture.</a:t>
            </a:r>
          </a:p>
          <a:p>
            <a:pPr defTabSz="457200">
              <a:lnSpc>
                <a:spcPts val="3300"/>
              </a:lnSpc>
              <a:spcBef>
                <a:spcPts val="600"/>
              </a:spcBef>
              <a:defRPr sz="1200">
                <a:latin typeface="Helvetica"/>
                <a:ea typeface="Helvetica"/>
                <a:cs typeface="Helvetica"/>
                <a:sym typeface="Helvetica"/>
              </a:defRPr>
            </a:pPr>
            <a:endParaRPr sz="1300"/>
          </a:p>
          <a:p>
            <a:pPr defTabSz="457200">
              <a:lnSpc>
                <a:spcPts val="2600"/>
              </a:lnSpc>
              <a:defRPr sz="1200">
                <a:latin typeface="Helvetica"/>
                <a:ea typeface="Helvetica"/>
                <a:cs typeface="Helvetica"/>
                <a:sym typeface="Helvetica"/>
              </a:defRPr>
            </a:pPr>
            <a:r>
              <a:rPr b="1" baseline="31999"/>
              <a:t>Nom local</a:t>
            </a:r>
          </a:p>
          <a:p>
            <a:pPr defTabSz="457200">
              <a:lnSpc>
                <a:spcPts val="2600"/>
              </a:lnSpc>
              <a:defRPr sz="1200">
                <a:latin typeface="Helvetica"/>
                <a:ea typeface="Helvetica"/>
                <a:cs typeface="Helvetica"/>
                <a:sym typeface="Helvetica"/>
              </a:defRPr>
            </a:pPr>
            <a:r>
              <a:rPr b="1"/>
              <a:t>Schloss Neuschwanstein</a:t>
            </a:r>
          </a:p>
          <a:p>
            <a:pPr defTabSz="457200">
              <a:lnSpc>
                <a:spcPts val="2600"/>
              </a:lnSpc>
              <a:defRPr sz="1200">
                <a:latin typeface="Helvetica"/>
                <a:ea typeface="Helvetica"/>
                <a:cs typeface="Helvetica"/>
                <a:sym typeface="Helvetica"/>
              </a:defRPr>
            </a:pPr>
            <a:r>
              <a:rPr b="1" baseline="31999"/>
              <a:t>Période ou style</a:t>
            </a:r>
          </a:p>
          <a:p>
            <a:pPr defTabSz="457200">
              <a:lnSpc>
                <a:spcPts val="2600"/>
              </a:lnSpc>
              <a:defRPr sz="1200">
                <a:latin typeface="Helvetica"/>
                <a:ea typeface="Helvetica"/>
                <a:cs typeface="Helvetica"/>
                <a:sym typeface="Helvetica"/>
              </a:defRPr>
            </a:pPr>
            <a:r>
              <a:rPr u="sng">
                <a:solidFill>
                  <a:srgbClr val="295EB7"/>
                </a:solidFill>
                <a:hlinkClick r:id="rId17"/>
              </a:rPr>
              <a:t>Néogothique</a:t>
            </a:r>
          </a:p>
          <a:p>
            <a:pPr defTabSz="457200">
              <a:lnSpc>
                <a:spcPts val="2600"/>
              </a:lnSpc>
              <a:defRPr sz="1200">
                <a:latin typeface="Helvetica"/>
                <a:ea typeface="Helvetica"/>
                <a:cs typeface="Helvetica"/>
                <a:sym typeface="Helvetica"/>
              </a:defRPr>
            </a:pPr>
            <a:r>
              <a:rPr b="1" baseline="31999"/>
              <a:t>Type</a:t>
            </a:r>
          </a:p>
          <a:p>
            <a:pPr defTabSz="457200">
              <a:lnSpc>
                <a:spcPts val="2600"/>
              </a:lnSpc>
              <a:defRPr sz="1200">
                <a:latin typeface="Helvetica"/>
                <a:ea typeface="Helvetica"/>
                <a:cs typeface="Helvetica"/>
                <a:sym typeface="Helvetica"/>
              </a:defRPr>
            </a:pPr>
            <a:r>
              <a:t>« Villa royale »</a:t>
            </a:r>
          </a:p>
          <a:p>
            <a:pPr defTabSz="457200">
              <a:lnSpc>
                <a:spcPts val="2600"/>
              </a:lnSpc>
              <a:defRPr sz="1200">
                <a:latin typeface="Helvetica"/>
                <a:ea typeface="Helvetica"/>
                <a:cs typeface="Helvetica"/>
                <a:sym typeface="Helvetica"/>
              </a:defRPr>
            </a:pPr>
            <a:r>
              <a:rPr b="1" baseline="31999"/>
              <a:t>Architecte</a:t>
            </a:r>
          </a:p>
          <a:p>
            <a:pPr defTabSz="457200">
              <a:lnSpc>
                <a:spcPts val="2600"/>
              </a:lnSpc>
              <a:defRPr sz="1200">
                <a:latin typeface="Helvetica"/>
                <a:ea typeface="Helvetica"/>
                <a:cs typeface="Helvetica"/>
                <a:sym typeface="Helvetica"/>
              </a:defRPr>
            </a:pPr>
            <a:r>
              <a:rPr u="sng">
                <a:solidFill>
                  <a:srgbClr val="295EB7"/>
                </a:solidFill>
                <a:hlinkClick r:id="rId18"/>
              </a:rPr>
              <a:t>Christian Jank</a:t>
            </a:r>
            <a:r>
              <a:t>, </a:t>
            </a:r>
            <a:r>
              <a:rPr u="sng">
                <a:solidFill>
                  <a:srgbClr val="295EB7"/>
                </a:solidFill>
                <a:hlinkClick r:id="rId19"/>
              </a:rPr>
              <a:t>Eduard Riedel</a:t>
            </a:r>
            <a:r>
              <a:t>, </a:t>
            </a:r>
            <a:r>
              <a:rPr u="sng">
                <a:solidFill>
                  <a:srgbClr val="295EB7"/>
                </a:solidFill>
                <a:hlinkClick r:id="rId20"/>
              </a:rPr>
              <a:t>Georg von Dollmann</a:t>
            </a:r>
          </a:p>
          <a:p>
            <a:pPr defTabSz="457200">
              <a:lnSpc>
                <a:spcPts val="2600"/>
              </a:lnSpc>
              <a:defRPr sz="1200">
                <a:latin typeface="Helvetica"/>
                <a:ea typeface="Helvetica"/>
                <a:cs typeface="Helvetica"/>
                <a:sym typeface="Helvetica"/>
              </a:defRPr>
            </a:pPr>
            <a:r>
              <a:rPr b="1" baseline="31999"/>
              <a:t>Début construction</a:t>
            </a:r>
          </a:p>
          <a:p>
            <a:pPr defTabSz="457200">
              <a:lnSpc>
                <a:spcPts val="2600"/>
              </a:lnSpc>
              <a:defRPr sz="1200">
                <a:latin typeface="Helvetica"/>
                <a:ea typeface="Helvetica"/>
                <a:cs typeface="Helvetica"/>
                <a:sym typeface="Helvetica"/>
              </a:defRPr>
            </a:pPr>
            <a:r>
              <a:t>5 septembre 1869</a:t>
            </a:r>
          </a:p>
          <a:p>
            <a:pPr defTabSz="457200">
              <a:lnSpc>
                <a:spcPts val="2600"/>
              </a:lnSpc>
              <a:defRPr sz="1200">
                <a:latin typeface="Helvetica"/>
                <a:ea typeface="Helvetica"/>
                <a:cs typeface="Helvetica"/>
                <a:sym typeface="Helvetica"/>
              </a:defRPr>
            </a:pPr>
            <a:r>
              <a:rPr b="1" baseline="31999"/>
              <a:t>Fin construction</a:t>
            </a:r>
          </a:p>
          <a:p>
            <a:pPr defTabSz="457200">
              <a:lnSpc>
                <a:spcPts val="2600"/>
              </a:lnSpc>
              <a:defRPr sz="1200">
                <a:latin typeface="Helvetica"/>
                <a:ea typeface="Helvetica"/>
                <a:cs typeface="Helvetica"/>
                <a:sym typeface="Helvetica"/>
              </a:defRPr>
            </a:pPr>
            <a:r>
              <a:t>1886 (ouverture au public)</a:t>
            </a:r>
          </a:p>
          <a:p>
            <a:pPr defTabSz="457200">
              <a:lnSpc>
                <a:spcPts val="2600"/>
              </a:lnSpc>
              <a:defRPr sz="1200">
                <a:latin typeface="Helvetica"/>
                <a:ea typeface="Helvetica"/>
                <a:cs typeface="Helvetica"/>
                <a:sym typeface="Helvetica"/>
              </a:defRPr>
            </a:pPr>
            <a:r>
              <a:rPr b="1" baseline="31999"/>
              <a:t>Propriétaire initial</a:t>
            </a:r>
          </a:p>
          <a:p>
            <a:pPr defTabSz="457200">
              <a:lnSpc>
                <a:spcPts val="2600"/>
              </a:lnSpc>
              <a:defRPr sz="1200">
                <a:latin typeface="Helvetica"/>
                <a:ea typeface="Helvetica"/>
                <a:cs typeface="Helvetica"/>
                <a:sym typeface="Helvetica"/>
              </a:defRPr>
            </a:pPr>
            <a:r>
              <a:rPr u="sng">
                <a:solidFill>
                  <a:srgbClr val="295EB7"/>
                </a:solidFill>
                <a:hlinkClick r:id="rId8"/>
              </a:rPr>
              <a:t>Louis II de Bavière</a:t>
            </a:r>
          </a:p>
          <a:p>
            <a:pPr defTabSz="457200">
              <a:lnSpc>
                <a:spcPts val="2600"/>
              </a:lnSpc>
              <a:defRPr sz="1200">
                <a:latin typeface="Helvetica"/>
                <a:ea typeface="Helvetica"/>
                <a:cs typeface="Helvetica"/>
                <a:sym typeface="Helvetica"/>
              </a:defRPr>
            </a:pPr>
            <a:r>
              <a:rPr b="1" baseline="31999"/>
              <a:t>Destination initiale</a:t>
            </a:r>
          </a:p>
          <a:p>
            <a:pPr defTabSz="457200">
              <a:lnSpc>
                <a:spcPts val="2600"/>
              </a:lnSpc>
              <a:defRPr sz="1200">
                <a:latin typeface="Helvetica"/>
                <a:ea typeface="Helvetica"/>
                <a:cs typeface="Helvetica"/>
                <a:sym typeface="Helvetica"/>
              </a:defRPr>
            </a:pPr>
            <a:r>
              <a:t>Habitation privée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 name="Shape 461"/>
          <p:cNvSpPr>
            <a:spLocks noGrp="1" noRot="1" noChangeAspect="1"/>
          </p:cNvSpPr>
          <p:nvPr>
            <p:ph type="sldImg"/>
          </p:nvPr>
        </p:nvSpPr>
        <p:spPr>
          <a:prstGeom prst="rect">
            <a:avLst/>
          </a:prstGeom>
        </p:spPr>
        <p:txBody>
          <a:bodyPr/>
          <a:lstStyle/>
          <a:p>
            <a:endParaRPr/>
          </a:p>
        </p:txBody>
      </p:sp>
      <p:sp>
        <p:nvSpPr>
          <p:cNvPr id="462" name="Shape 462"/>
          <p:cNvSpPr>
            <a:spLocks noGrp="1"/>
          </p:cNvSpPr>
          <p:nvPr>
            <p:ph type="body" sz="quarter" idx="1"/>
          </p:nvPr>
        </p:nvSpPr>
        <p:spPr>
          <a:prstGeom prst="rect">
            <a:avLst/>
          </a:prstGeom>
        </p:spPr>
        <p:txBody>
          <a:bodyPr/>
          <a:lstStyle/>
          <a:p>
            <a:r>
              <a:t>Toutes les églises chrétiennes suivent un</a:t>
            </a:r>
          </a:p>
          <a:p>
            <a:r>
              <a:t>plan en croix latine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 name="Shape 467"/>
          <p:cNvSpPr>
            <a:spLocks noGrp="1" noRot="1" noChangeAspect="1"/>
          </p:cNvSpPr>
          <p:nvPr>
            <p:ph type="sldImg"/>
          </p:nvPr>
        </p:nvSpPr>
        <p:spPr>
          <a:prstGeom prst="rect">
            <a:avLst/>
          </a:prstGeom>
        </p:spPr>
        <p:txBody>
          <a:bodyPr/>
          <a:lstStyle/>
          <a:p>
            <a:endParaRPr/>
          </a:p>
        </p:txBody>
      </p:sp>
      <p:sp>
        <p:nvSpPr>
          <p:cNvPr id="468" name="Shape 468"/>
          <p:cNvSpPr>
            <a:spLocks noGrp="1"/>
          </p:cNvSpPr>
          <p:nvPr>
            <p:ph type="body" sz="quarter" idx="1"/>
          </p:nvPr>
        </p:nvSpPr>
        <p:spPr>
          <a:prstGeom prst="rect">
            <a:avLst/>
          </a:prstGeom>
        </p:spPr>
        <p:txBody>
          <a:bodyPr/>
          <a:lstStyle/>
          <a:p>
            <a:r>
              <a:t>Cathédrale Notre-Dame de Paris, construite de 1163 à 1345</a:t>
            </a:r>
          </a:p>
          <a:p>
            <a:endParaRPr/>
          </a:p>
          <a:p>
            <a:pPr defTabSz="457200">
              <a:lnSpc>
                <a:spcPts val="3400"/>
              </a:lnSpc>
              <a:spcBef>
                <a:spcPts val="600"/>
              </a:spcBef>
              <a:defRPr sz="1200">
                <a:latin typeface="Helvetica"/>
                <a:ea typeface="Helvetica"/>
                <a:cs typeface="Helvetica"/>
                <a:sym typeface="Helvetica"/>
              </a:defRPr>
            </a:pPr>
            <a:r>
              <a:rPr sz="1300"/>
              <a:t>La construction s’étant étendue sur de nombreuses décennies (deux siècles), le style n’est donc pas d’une uniformité totale : elle possède ainsi des caractères du </a:t>
            </a:r>
            <a:r>
              <a:rPr sz="1300" u="sng">
                <a:solidFill>
                  <a:srgbClr val="295EB7"/>
                </a:solidFill>
                <a:hlinkClick r:id="rId3"/>
              </a:rPr>
              <a:t>gothique primitif</a:t>
            </a:r>
            <a:r>
              <a:rPr sz="1300"/>
              <a:t> (voûtes sexpartites de la nef) et du </a:t>
            </a:r>
            <a:r>
              <a:rPr sz="1300" u="sng">
                <a:solidFill>
                  <a:srgbClr val="295EB7"/>
                </a:solidFill>
                <a:hlinkClick r:id="rId4"/>
              </a:rPr>
              <a:t>gothique rayonnant</a:t>
            </a:r>
            <a:r>
              <a:rPr sz="1300"/>
              <a:t>. Les deux </a:t>
            </a:r>
            <a:r>
              <a:rPr sz="1300" u="sng">
                <a:solidFill>
                  <a:srgbClr val="295EB7"/>
                </a:solidFill>
                <a:hlinkClick r:id="rId5"/>
              </a:rPr>
              <a:t>rosaces</a:t>
            </a:r>
            <a:r>
              <a:rPr sz="1300"/>
              <a:t> qui ornent chacun des bras du transept sont parmi les plus grandes d’</a:t>
            </a:r>
            <a:r>
              <a:rPr sz="1300" u="sng">
                <a:solidFill>
                  <a:srgbClr val="295EB7"/>
                </a:solidFill>
                <a:hlinkClick r:id="rId6"/>
              </a:rPr>
              <a:t>Europe</a:t>
            </a:r>
            <a:r>
              <a:rPr sz="1300"/>
              <a:t>, et mesurent chacune 13 mètres de diamètre. Elle fut lors de son achèvement l'une des plus grandes cathédrales d’occident.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 name="Shape 474"/>
          <p:cNvSpPr>
            <a:spLocks noGrp="1" noRot="1" noChangeAspect="1"/>
          </p:cNvSpPr>
          <p:nvPr>
            <p:ph type="sldImg"/>
          </p:nvPr>
        </p:nvSpPr>
        <p:spPr>
          <a:prstGeom prst="rect">
            <a:avLst/>
          </a:prstGeom>
        </p:spPr>
        <p:txBody>
          <a:bodyPr/>
          <a:lstStyle/>
          <a:p>
            <a:endParaRPr/>
          </a:p>
        </p:txBody>
      </p:sp>
      <p:sp>
        <p:nvSpPr>
          <p:cNvPr id="475" name="Shape 475"/>
          <p:cNvSpPr>
            <a:spLocks noGrp="1"/>
          </p:cNvSpPr>
          <p:nvPr>
            <p:ph type="body" sz="quarter" idx="1"/>
          </p:nvPr>
        </p:nvSpPr>
        <p:spPr>
          <a:prstGeom prst="rect">
            <a:avLst/>
          </a:prstGeom>
        </p:spPr>
        <p:txBody>
          <a:bodyPr/>
          <a:lstStyle/>
          <a:p>
            <a:r>
              <a:t>Cathédrale Saint-Nicolas de Fribourg et Cathédrale Notre-Dame de Lausanne</a:t>
            </a:r>
          </a:p>
          <a:p>
            <a:endParaRPr/>
          </a:p>
          <a:p>
            <a:pPr defTabSz="457200">
              <a:lnSpc>
                <a:spcPts val="3400"/>
              </a:lnSpc>
              <a:spcBef>
                <a:spcPts val="600"/>
              </a:spcBef>
              <a:defRPr sz="1200">
                <a:latin typeface="Helvetica"/>
                <a:ea typeface="Helvetica"/>
                <a:cs typeface="Helvetica"/>
                <a:sym typeface="Helvetica"/>
              </a:defRPr>
            </a:pPr>
            <a:r>
              <a:rPr sz="1300"/>
              <a:t>La cathédrale Notre-Dame est un bâtiment édifié en pierre de taille (</a:t>
            </a:r>
            <a:r>
              <a:rPr sz="1300" u="sng">
                <a:solidFill>
                  <a:srgbClr val="295EB7"/>
                </a:solidFill>
                <a:hlinkClick r:id="rId3"/>
              </a:rPr>
              <a:t>molasse</a:t>
            </a:r>
            <a:r>
              <a:rPr sz="1300"/>
              <a:t>), de style majoritairement </a:t>
            </a:r>
            <a:r>
              <a:rPr sz="1300" u="sng">
                <a:solidFill>
                  <a:srgbClr val="295EB7"/>
                </a:solidFill>
                <a:hlinkClick r:id="rId4"/>
              </a:rPr>
              <a:t>gothique</a:t>
            </a:r>
            <a:r>
              <a:rPr sz="1300"/>
              <a:t>, commencé sous l'épiscopat de </a:t>
            </a:r>
            <a:r>
              <a:rPr sz="1300" u="sng">
                <a:solidFill>
                  <a:srgbClr val="295EB7"/>
                </a:solidFill>
                <a:hlinkClick r:id="rId5"/>
              </a:rPr>
              <a:t>Landry de Durnes</a:t>
            </a:r>
            <a:r>
              <a:rPr sz="1300"/>
              <a:t>, entre </a:t>
            </a:r>
            <a:r>
              <a:rPr sz="1300" u="sng">
                <a:solidFill>
                  <a:srgbClr val="295EB7"/>
                </a:solidFill>
                <a:hlinkClick r:id="rId6"/>
              </a:rPr>
              <a:t>1160</a:t>
            </a:r>
            <a:r>
              <a:rPr sz="1300"/>
              <a:t> et 1178, et achevé vers le milieu du </a:t>
            </a:r>
            <a:r>
              <a:rPr sz="1300" u="sng">
                <a:solidFill>
                  <a:srgbClr val="295EB7"/>
                </a:solidFill>
                <a:hlinkClick r:id="rId7"/>
              </a:rPr>
              <a:t>xiii</a:t>
            </a:r>
            <a:r>
              <a:rPr sz="1100" u="sng" baseline="31999">
                <a:solidFill>
                  <a:srgbClr val="295EB7"/>
                </a:solidFill>
                <a:hlinkClick r:id="rId7"/>
              </a:rPr>
              <a:t>e</a:t>
            </a:r>
            <a:r>
              <a:rPr sz="1300" u="sng">
                <a:solidFill>
                  <a:srgbClr val="295EB7"/>
                </a:solidFill>
                <a:hlinkClick r:id="rId7"/>
              </a:rPr>
              <a:t> siècle</a:t>
            </a:r>
            <a:r>
              <a:rPr sz="1300"/>
              <a:t>, soit à l'époque où la région, exceptée la ville qui dépendait de l'évêché, était rattachée au </a:t>
            </a:r>
            <a:r>
              <a:rPr sz="1300" u="sng">
                <a:solidFill>
                  <a:srgbClr val="295EB7"/>
                </a:solidFill>
                <a:hlinkClick r:id="rId8"/>
              </a:rPr>
              <a:t>comté de Savoie</a:t>
            </a:r>
            <a:r>
              <a:rPr sz="1000" u="sng">
                <a:solidFill>
                  <a:srgbClr val="295EB7"/>
                </a:solidFill>
                <a:hlinkClick r:id="rId9"/>
              </a:rPr>
              <a:t>1</a:t>
            </a:r>
            <a:r>
              <a:rPr sz="1300"/>
              <a:t>. Elle fut consacrée à la Sainte Vierge Marie sous le vocable « Notre-Dame » le </a:t>
            </a:r>
            <a:r>
              <a:rPr sz="1300" u="sng">
                <a:solidFill>
                  <a:srgbClr val="295EB7"/>
                </a:solidFill>
                <a:hlinkClick r:id="rId10"/>
              </a:rPr>
              <a:t>20</a:t>
            </a:r>
            <a:r>
              <a:rPr sz="1300"/>
              <a:t> </a:t>
            </a:r>
            <a:r>
              <a:rPr sz="1300" u="sng">
                <a:solidFill>
                  <a:srgbClr val="295EB7"/>
                </a:solidFill>
                <a:hlinkClick r:id="rId11"/>
              </a:rPr>
              <a:t>octobre</a:t>
            </a:r>
            <a:r>
              <a:rPr sz="1300"/>
              <a:t> </a:t>
            </a:r>
            <a:r>
              <a:rPr sz="1300" u="sng">
                <a:solidFill>
                  <a:srgbClr val="295EB7"/>
                </a:solidFill>
                <a:hlinkClick r:id="rId12"/>
              </a:rPr>
              <a:t>1275</a:t>
            </a:r>
            <a:r>
              <a:rPr sz="1300"/>
              <a:t> en la présence du pape </a:t>
            </a:r>
            <a:r>
              <a:rPr sz="1300" u="sng">
                <a:solidFill>
                  <a:srgbClr val="295EB7"/>
                </a:solidFill>
                <a:hlinkClick r:id="rId13"/>
              </a:rPr>
              <a:t>Grégoire X</a:t>
            </a:r>
            <a:r>
              <a:rPr sz="1300"/>
              <a:t>, de l'évêque de Lausanne Guillaume de Champvent et de l'empereur </a:t>
            </a:r>
            <a:r>
              <a:rPr sz="1300" u="sng">
                <a:solidFill>
                  <a:srgbClr val="295EB7"/>
                </a:solidFill>
                <a:hlinkClick r:id="rId14"/>
              </a:rPr>
              <a:t>Rodolphe de Habsbourg</a:t>
            </a:r>
            <a:r>
              <a:rPr sz="1300"/>
              <a:t>. Son plan inhabituel, avec l'</a:t>
            </a:r>
            <a:r>
              <a:rPr sz="1300" u="sng">
                <a:solidFill>
                  <a:srgbClr val="295EB7"/>
                </a:solidFill>
                <a:hlinkClick r:id="rId15"/>
              </a:rPr>
              <a:t>abside</a:t>
            </a:r>
            <a:r>
              <a:rPr sz="1300"/>
              <a:t> légèrement inclinée par rapport à l'axe de la </a:t>
            </a:r>
            <a:r>
              <a:rPr sz="1300" u="sng">
                <a:solidFill>
                  <a:srgbClr val="295EB7"/>
                </a:solidFill>
                <a:hlinkClick r:id="rId16"/>
              </a:rPr>
              <a:t>nef</a:t>
            </a:r>
            <a:r>
              <a:rPr sz="1300"/>
              <a:t>, devait en effet reproduire Marie penchant la tête sur son enfant. Au </a:t>
            </a:r>
            <a:r>
              <a:rPr sz="1300" u="sng">
                <a:solidFill>
                  <a:srgbClr val="295EB7"/>
                </a:solidFill>
                <a:hlinkClick r:id="rId17"/>
              </a:rPr>
              <a:t>Moyen Âge</a:t>
            </a:r>
            <a:r>
              <a:rPr sz="1300"/>
              <a:t>, elle fut ainsi un haut lieu de pèlerinage marial : 70 000 personnes environ s'y rendaient chaque année pour vénérer la statue miraculeuse de la Vierge, alors que Lausanne ne comptait que quelque 7 000 habitants.</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 name="Shape 479"/>
          <p:cNvSpPr>
            <a:spLocks noGrp="1" noRot="1" noChangeAspect="1"/>
          </p:cNvSpPr>
          <p:nvPr>
            <p:ph type="sldImg"/>
          </p:nvPr>
        </p:nvSpPr>
        <p:spPr>
          <a:prstGeom prst="rect">
            <a:avLst/>
          </a:prstGeom>
        </p:spPr>
        <p:txBody>
          <a:bodyPr/>
          <a:lstStyle/>
          <a:p>
            <a:endParaRPr/>
          </a:p>
        </p:txBody>
      </p:sp>
      <p:sp>
        <p:nvSpPr>
          <p:cNvPr id="480" name="Shape 480"/>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La </a:t>
            </a:r>
            <a:r>
              <a:rPr sz="1300" b="1"/>
              <a:t>cathédrale de la Nativité-de-la-Sainte-Vierge de Milan</a:t>
            </a:r>
            <a:r>
              <a:rPr sz="1300"/>
              <a:t> (ou </a:t>
            </a:r>
            <a:r>
              <a:rPr sz="1300" i="1"/>
              <a:t>Duomo di Milano</a:t>
            </a:r>
            <a:r>
              <a:rPr sz="1300"/>
              <a:t>, en italien) est située sur la </a:t>
            </a:r>
            <a:r>
              <a:rPr sz="1300" u="sng">
                <a:solidFill>
                  <a:srgbClr val="295EB7"/>
                </a:solidFill>
                <a:hlinkClick r:id="rId3"/>
              </a:rPr>
              <a:t>piazza del Duomo</a:t>
            </a:r>
            <a:r>
              <a:rPr sz="1300"/>
              <a:t>, à </a:t>
            </a:r>
            <a:r>
              <a:rPr sz="1300" u="sng">
                <a:solidFill>
                  <a:srgbClr val="295EB7"/>
                </a:solidFill>
                <a:hlinkClick r:id="rId4"/>
              </a:rPr>
              <a:t>Milan</a:t>
            </a:r>
            <a:r>
              <a:rPr sz="1300"/>
              <a:t>, en </a:t>
            </a:r>
            <a:r>
              <a:rPr sz="1300" u="sng">
                <a:solidFill>
                  <a:srgbClr val="295EB7"/>
                </a:solidFill>
                <a:hlinkClick r:id="rId5"/>
              </a:rPr>
              <a:t>Italie</a:t>
            </a:r>
            <a:r>
              <a:rPr sz="1300"/>
              <a:t>. C'est la troisième plus grande église du monde (et la deuxième plus grande cathédrale gothique) après </a:t>
            </a:r>
            <a:r>
              <a:rPr sz="1300" u="sng">
                <a:solidFill>
                  <a:srgbClr val="295EB7"/>
                </a:solidFill>
                <a:hlinkClick r:id="rId6"/>
              </a:rPr>
              <a:t>Saint-Pierre de Rome</a:t>
            </a:r>
            <a:r>
              <a:rPr sz="1300"/>
              <a:t> et la </a:t>
            </a:r>
            <a:r>
              <a:rPr sz="1300" u="sng">
                <a:solidFill>
                  <a:srgbClr val="295EB7"/>
                </a:solidFill>
                <a:hlinkClick r:id="rId7"/>
              </a:rPr>
              <a:t>cathédrale de Séville</a:t>
            </a:r>
            <a:r>
              <a:rPr sz="1300"/>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 name="Shape 489"/>
          <p:cNvSpPr>
            <a:spLocks noGrp="1" noRot="1" noChangeAspect="1"/>
          </p:cNvSpPr>
          <p:nvPr>
            <p:ph type="sldImg"/>
          </p:nvPr>
        </p:nvSpPr>
        <p:spPr>
          <a:prstGeom prst="rect">
            <a:avLst/>
          </a:prstGeom>
        </p:spPr>
        <p:txBody>
          <a:bodyPr/>
          <a:lstStyle/>
          <a:p>
            <a:endParaRPr/>
          </a:p>
        </p:txBody>
      </p:sp>
      <p:sp>
        <p:nvSpPr>
          <p:cNvPr id="490" name="Shape 490"/>
          <p:cNvSpPr>
            <a:spLocks noGrp="1"/>
          </p:cNvSpPr>
          <p:nvPr>
            <p:ph type="body" sz="quarter" idx="1"/>
          </p:nvPr>
        </p:nvSpPr>
        <p:spPr>
          <a:prstGeom prst="rect">
            <a:avLst/>
          </a:prstGeom>
        </p:spPr>
        <p:txBody>
          <a:bodyPr/>
          <a:lstStyle/>
          <a:p>
            <a:r>
              <a:t>Le portail d’entrée permet d’illustrer la bible</a:t>
            </a:r>
          </a:p>
          <a:p>
            <a:r>
              <a:t>Source: </a:t>
            </a:r>
            <a:r>
              <a:rPr u="sng">
                <a:hlinkClick r:id="rId3"/>
              </a:rPr>
              <a:t>https://docs.google.com/viewer?a=v&amp;q=cache:NXk0P9f8z2wJ:lewebpedagogique.com/histoireauroussay/files/2008/11/art-roman.pdf+église+romane+diff</a:t>
            </a:r>
            <a:r>
              <a:t>érence+gothique&amp;hl=fr&amp;pid=bl&amp;srcid=ADGEESjEujipA0BbzOv3809Vhuw55SzCt4x5V6G8dz1nUrVDZYpZ4gUUDBYU7z5uRGRFx13ADXd8ShG3vKO2TmY1wLmeY4zYf8oWsZ6isJdbzyaaGFZVatHaGPw2A5Y_M4ytOxVKQqZH&amp;sig=AHIEtbS8mRyfU5OKIIM8xrZAt8b4ZxkV3Q</a:t>
            </a:r>
          </a:p>
          <a:p>
            <a:endParaRPr/>
          </a:p>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Shape 495"/>
          <p:cNvSpPr>
            <a:spLocks noGrp="1" noRot="1" noChangeAspect="1"/>
          </p:cNvSpPr>
          <p:nvPr>
            <p:ph type="sldImg"/>
          </p:nvPr>
        </p:nvSpPr>
        <p:spPr>
          <a:prstGeom prst="rect">
            <a:avLst/>
          </a:prstGeom>
        </p:spPr>
        <p:txBody>
          <a:bodyPr/>
          <a:lstStyle/>
          <a:p>
            <a:endParaRPr/>
          </a:p>
        </p:txBody>
      </p:sp>
      <p:sp>
        <p:nvSpPr>
          <p:cNvPr id="496" name="Shape 496"/>
          <p:cNvSpPr>
            <a:spLocks noGrp="1"/>
          </p:cNvSpPr>
          <p:nvPr>
            <p:ph type="body" sz="quarter" idx="1"/>
          </p:nvPr>
        </p:nvSpPr>
        <p:spPr>
          <a:prstGeom prst="rect">
            <a:avLst/>
          </a:prstGeom>
        </p:spPr>
        <p:txBody>
          <a:bodyPr/>
          <a:lstStyle/>
          <a:p>
            <a:pPr algn="just" defTabSz="457200">
              <a:defRPr sz="1400">
                <a:latin typeface="Helvetica"/>
                <a:ea typeface="Helvetica"/>
                <a:cs typeface="Helvetica"/>
                <a:sym typeface="Helvetica"/>
              </a:defRPr>
            </a:pPr>
            <a:r>
              <a:rPr>
                <a:latin typeface="Verdana"/>
                <a:ea typeface="Verdana"/>
                <a:cs typeface="Verdana"/>
                <a:sym typeface="Verdana"/>
              </a:rPr>
              <a:t>Les trois portails de la façade occidentale de la</a:t>
            </a:r>
            <a:r>
              <a:rPr b="1">
                <a:latin typeface="Verdana"/>
                <a:ea typeface="Verdana"/>
                <a:cs typeface="Verdana"/>
                <a:sym typeface="Verdana"/>
              </a:rPr>
              <a:t> cathédrale Saint-Pierre à Poitiers.</a:t>
            </a:r>
            <a:endParaRPr>
              <a:latin typeface="Verdana"/>
              <a:ea typeface="Verdana"/>
              <a:cs typeface="Verdana"/>
              <a:sym typeface="Verdana"/>
            </a:endParaRPr>
          </a:p>
          <a:p>
            <a:pPr algn="just" defTabSz="457200">
              <a:defRPr sz="1400">
                <a:latin typeface="Helvetica"/>
                <a:ea typeface="Helvetica"/>
                <a:cs typeface="Helvetica"/>
                <a:sym typeface="Helvetica"/>
              </a:defRPr>
            </a:pPr>
            <a:endParaRPr>
              <a:latin typeface="Verdana"/>
              <a:ea typeface="Verdana"/>
              <a:cs typeface="Verdana"/>
              <a:sym typeface="Verdana"/>
            </a:endParaRPr>
          </a:p>
          <a:p>
            <a:pPr algn="just" defTabSz="457200">
              <a:defRPr sz="1400">
                <a:latin typeface="Helvetica"/>
                <a:ea typeface="Helvetica"/>
                <a:cs typeface="Helvetica"/>
                <a:sym typeface="Helvetica"/>
              </a:defRPr>
            </a:pPr>
            <a:r>
              <a:rPr>
                <a:latin typeface="Verdana"/>
                <a:ea typeface="Verdana"/>
                <a:cs typeface="Verdana"/>
                <a:sym typeface="Verdana"/>
              </a:rPr>
              <a:t>Au centre de la scène se trouve le Christ (avec son nimbe cruciforme, le rond avec la croix derrière sa tête). Bien sûr, il est mort bien avant sa mère, mais rien ne l'empêche d'être présent partout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 name="Shape 501"/>
          <p:cNvSpPr>
            <a:spLocks noGrp="1" noRot="1" noChangeAspect="1"/>
          </p:cNvSpPr>
          <p:nvPr>
            <p:ph type="sldImg"/>
          </p:nvPr>
        </p:nvSpPr>
        <p:spPr>
          <a:prstGeom prst="rect">
            <a:avLst/>
          </a:prstGeom>
        </p:spPr>
        <p:txBody>
          <a:bodyPr/>
          <a:lstStyle/>
          <a:p>
            <a:endParaRPr/>
          </a:p>
        </p:txBody>
      </p:sp>
      <p:sp>
        <p:nvSpPr>
          <p:cNvPr id="502" name="Shape 502"/>
          <p:cNvSpPr>
            <a:spLocks noGrp="1"/>
          </p:cNvSpPr>
          <p:nvPr>
            <p:ph type="body" sz="quarter" idx="1"/>
          </p:nvPr>
        </p:nvSpPr>
        <p:spPr>
          <a:prstGeom prst="rect">
            <a:avLst/>
          </a:prstGeom>
        </p:spPr>
        <p:txBody>
          <a:bodyPr/>
          <a:lstStyle>
            <a:lvl1pPr algn="just" defTabSz="457200">
              <a:spcBef>
                <a:spcPts val="1400"/>
              </a:spcBef>
              <a:defRPr sz="1500" b="1">
                <a:latin typeface="Arial"/>
                <a:ea typeface="Arial"/>
                <a:cs typeface="Arial"/>
                <a:sym typeface="Arial"/>
              </a:defRPr>
            </a:lvl1pPr>
          </a:lstStyle>
          <a:p>
            <a:pPr>
              <a:defRPr sz="1200" b="0">
                <a:latin typeface="Helvetica"/>
                <a:ea typeface="Helvetica"/>
                <a:cs typeface="Helvetica"/>
                <a:sym typeface="Helvetica"/>
              </a:defRPr>
            </a:pPr>
            <a:r>
              <a:rPr sz="1500" b="1">
                <a:latin typeface="Arial"/>
                <a:ea typeface="Arial"/>
                <a:cs typeface="Arial"/>
                <a:sym typeface="Arial"/>
              </a:rPr>
              <a:t>Les vitraux de Chartres, outre leur beauté sont très célèbres pour leur bleu, très transparent et qu’on ne retrouve nulle part… un mystère de plus du Moyen Age.</a:t>
            </a:r>
            <a:endParaRPr sz="1500">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 name="Shape 378"/>
          <p:cNvSpPr>
            <a:spLocks noGrp="1" noRot="1" noChangeAspect="1"/>
          </p:cNvSpPr>
          <p:nvPr>
            <p:ph type="sldImg"/>
          </p:nvPr>
        </p:nvSpPr>
        <p:spPr>
          <a:prstGeom prst="rect">
            <a:avLst/>
          </a:prstGeom>
        </p:spPr>
        <p:txBody>
          <a:bodyPr/>
          <a:lstStyle/>
          <a:p>
            <a:endParaRPr/>
          </a:p>
        </p:txBody>
      </p:sp>
      <p:sp>
        <p:nvSpPr>
          <p:cNvPr id="379" name="Shape 379"/>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Le début du Moyen Âge fait l'objet de débats historiographiques ; plusieurs dates symboliques sont proposées par les historiens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3"/>
              </a:rPr>
              <a:t>395</a:t>
            </a:r>
            <a:r>
              <a:rPr sz="1300"/>
              <a:t>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Division de l’</a:t>
            </a:r>
            <a:r>
              <a:rPr sz="1300" u="sng">
                <a:solidFill>
                  <a:srgbClr val="295EB7"/>
                </a:solidFill>
                <a:hlinkClick r:id="rId4"/>
              </a:rPr>
              <a:t>empire romain</a:t>
            </a:r>
            <a:r>
              <a:rPr sz="1300"/>
              <a:t> et naissance des Empires d’</a:t>
            </a:r>
            <a:r>
              <a:rPr sz="1300" u="sng">
                <a:solidFill>
                  <a:srgbClr val="295EB7"/>
                </a:solidFill>
                <a:hlinkClick r:id="rId5"/>
              </a:rPr>
              <a:t>Orient</a:t>
            </a:r>
            <a:r>
              <a:rPr sz="1300"/>
              <a:t> et d’</a:t>
            </a:r>
            <a:r>
              <a:rPr sz="1300" u="sng">
                <a:solidFill>
                  <a:srgbClr val="295EB7"/>
                </a:solidFill>
                <a:hlinkClick r:id="rId6"/>
              </a:rPr>
              <a:t>Occident</a:t>
            </a:r>
            <a:r>
              <a:rPr sz="1300"/>
              <a: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7"/>
              </a:rPr>
              <a:t>476</a:t>
            </a:r>
            <a:r>
              <a:rPr sz="1300"/>
              <a:t> (date traditionnelle)</a:t>
            </a:r>
            <a:r>
              <a:rPr sz="1000" u="sng">
                <a:solidFill>
                  <a:srgbClr val="295EB7"/>
                </a:solidFill>
                <a:hlinkClick r:id="rId8"/>
              </a:rPr>
              <a:t>7</a:t>
            </a:r>
            <a:r>
              <a:rPr sz="1300"/>
              <a:t>)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Déposition par </a:t>
            </a:r>
            <a:r>
              <a:rPr sz="1300" u="sng">
                <a:solidFill>
                  <a:srgbClr val="295EB7"/>
                </a:solidFill>
                <a:hlinkClick r:id="rId9"/>
              </a:rPr>
              <a:t>Odoacre</a:t>
            </a:r>
            <a:r>
              <a:rPr sz="1300"/>
              <a:t> du dernier </a:t>
            </a:r>
            <a:r>
              <a:rPr sz="1300" u="sng">
                <a:solidFill>
                  <a:srgbClr val="295EB7"/>
                </a:solidFill>
                <a:hlinkClick r:id="rId10"/>
              </a:rPr>
              <a:t>empereur romain d’Occident</a:t>
            </a:r>
            <a:r>
              <a:rPr sz="1300"/>
              <a:t>, </a:t>
            </a:r>
            <a:r>
              <a:rPr sz="1300" u="sng">
                <a:solidFill>
                  <a:srgbClr val="295EB7"/>
                </a:solidFill>
                <a:hlinkClick r:id="rId11"/>
              </a:rPr>
              <a:t>Romulus Augustule</a:t>
            </a:r>
            <a:r>
              <a:rPr sz="1300"/>
              <a:t> (* vers </a:t>
            </a:r>
            <a:r>
              <a:rPr sz="1300" u="sng">
                <a:solidFill>
                  <a:srgbClr val="295EB7"/>
                </a:solidFill>
                <a:hlinkClick r:id="rId12"/>
              </a:rPr>
              <a:t>460</a:t>
            </a:r>
            <a:r>
              <a:rPr sz="1300"/>
              <a:t> – † après </a:t>
            </a:r>
            <a:r>
              <a:rPr sz="1300" u="sng">
                <a:solidFill>
                  <a:srgbClr val="295EB7"/>
                </a:solidFill>
                <a:hlinkClick r:id="rId13"/>
              </a:rPr>
              <a:t>511</a:t>
            </a:r>
            <a:r>
              <a:rPr sz="1300"/>
              <a: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Entre </a:t>
            </a:r>
            <a:r>
              <a:rPr sz="1300" u="sng">
                <a:solidFill>
                  <a:srgbClr val="295EB7"/>
                </a:solidFill>
                <a:hlinkClick r:id="rId14"/>
              </a:rPr>
              <a:t>496</a:t>
            </a:r>
            <a:r>
              <a:rPr sz="1300"/>
              <a:t> et </a:t>
            </a:r>
            <a:r>
              <a:rPr sz="1300" u="sng">
                <a:solidFill>
                  <a:srgbClr val="295EB7"/>
                </a:solidFill>
                <a:hlinkClick r:id="rId15"/>
              </a:rPr>
              <a:t>499</a:t>
            </a:r>
            <a:r>
              <a:rPr sz="1300"/>
              <a:t> (année en débat) pour l’histoire de France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Baptême de </a:t>
            </a:r>
            <a:r>
              <a:rPr sz="1300" u="sng">
                <a:solidFill>
                  <a:srgbClr val="295EB7"/>
                </a:solidFill>
                <a:hlinkClick r:id="rId16"/>
              </a:rPr>
              <a:t>Clovis I</a:t>
            </a:r>
            <a:r>
              <a:rPr sz="1100" u="sng" baseline="31999">
                <a:solidFill>
                  <a:srgbClr val="295EB7"/>
                </a:solidFill>
                <a:hlinkClick r:id="rId16"/>
              </a:rPr>
              <a:t>er</a:t>
            </a:r>
            <a:endParaRPr sz="1300"/>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13"/>
              </a:rPr>
              <a:t>511</a:t>
            </a:r>
            <a:r>
              <a:rPr sz="1300"/>
              <a:t>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Mort de </a:t>
            </a:r>
            <a:r>
              <a:rPr sz="1300" u="sng">
                <a:solidFill>
                  <a:srgbClr val="295EB7"/>
                </a:solidFill>
                <a:hlinkClick r:id="rId16"/>
              </a:rPr>
              <a:t>Clovis I</a:t>
            </a:r>
            <a:r>
              <a:rPr sz="1100" u="sng" baseline="31999">
                <a:solidFill>
                  <a:srgbClr val="295EB7"/>
                </a:solidFill>
                <a:hlinkClick r:id="rId16"/>
              </a:rPr>
              <a:t>er</a:t>
            </a:r>
            <a:endParaRPr sz="1300"/>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Mort de </a:t>
            </a:r>
            <a:r>
              <a:rPr sz="1300" u="sng">
                <a:solidFill>
                  <a:srgbClr val="295EB7"/>
                </a:solidFill>
                <a:hlinkClick r:id="rId17"/>
              </a:rPr>
              <a:t>sainte Geneviève</a:t>
            </a:r>
            <a:endParaRPr sz="1300"/>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18"/>
              </a:rPr>
              <a:t>565</a:t>
            </a:r>
            <a:r>
              <a:rPr sz="1300"/>
              <a:t>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Fin du règne de </a:t>
            </a:r>
            <a:r>
              <a:rPr sz="1300" u="sng">
                <a:solidFill>
                  <a:srgbClr val="295EB7"/>
                </a:solidFill>
                <a:hlinkClick r:id="rId19"/>
              </a:rPr>
              <a:t>Justinien</a:t>
            </a:r>
            <a:r>
              <a:rPr sz="1300"/>
              <a:t> et passage de l'</a:t>
            </a:r>
            <a:r>
              <a:rPr sz="1300" u="sng">
                <a:solidFill>
                  <a:srgbClr val="295EB7"/>
                </a:solidFill>
                <a:hlinkClick r:id="rId5"/>
              </a:rPr>
              <a:t>Empire romain d'Orient</a:t>
            </a:r>
            <a:r>
              <a:rPr sz="1300"/>
              <a:t> à l'</a:t>
            </a:r>
            <a:r>
              <a:rPr sz="1300" u="sng">
                <a:solidFill>
                  <a:srgbClr val="295EB7"/>
                </a:solidFill>
                <a:hlinkClick r:id="rId20"/>
              </a:rPr>
              <a:t>Empire byzantin</a:t>
            </a:r>
            <a:r>
              <a:rPr sz="1300"/>
              <a: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b="1">
                <a:solidFill>
                  <a:srgbClr val="295EB7"/>
                </a:solidFill>
              </a:rPr>
              <a:t>	▪	</a:t>
            </a:r>
            <a:r>
              <a:rPr sz="1300" b="1" u="sng">
                <a:solidFill>
                  <a:srgbClr val="295EB7"/>
                </a:solidFill>
                <a:hlinkClick r:id="rId21"/>
              </a:rPr>
              <a:t>568</a:t>
            </a:r>
            <a:r>
              <a:rPr sz="1300"/>
              <a:t>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22"/>
              </a:rPr>
              <a:t>Invasion lombarde</a:t>
            </a:r>
            <a:r>
              <a:rPr sz="1300"/>
              <a:t> en Italie. Tous les territoires de l'ancien </a:t>
            </a:r>
            <a:r>
              <a:rPr sz="1300" u="sng">
                <a:solidFill>
                  <a:srgbClr val="295EB7"/>
                </a:solidFill>
                <a:hlinkClick r:id="rId6"/>
              </a:rPr>
              <a:t>Empire romain d'Occident</a:t>
            </a:r>
            <a:r>
              <a:rPr sz="1300"/>
              <a:t> sont désormais occupés par les peuples « barbares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23"/>
              </a:rPr>
              <a:t>577</a:t>
            </a:r>
            <a:r>
              <a:rPr sz="1300"/>
              <a:t> pour l’histoire des </a:t>
            </a:r>
            <a:r>
              <a:rPr sz="1300" u="sng">
                <a:solidFill>
                  <a:srgbClr val="295EB7"/>
                </a:solidFill>
                <a:hlinkClick r:id="rId24"/>
              </a:rPr>
              <a:t>Balkans</a:t>
            </a:r>
            <a:r>
              <a:rPr sz="1300"/>
              <a:t>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Arrivée des premiers </a:t>
            </a:r>
            <a:r>
              <a:rPr sz="1300" u="sng">
                <a:solidFill>
                  <a:srgbClr val="295EB7"/>
                </a:solidFill>
                <a:hlinkClick r:id="rId25"/>
              </a:rPr>
              <a:t>Slaves</a:t>
            </a:r>
            <a:r>
              <a:rPr sz="1300"/>
              <a:t>, fin des </a:t>
            </a:r>
            <a:r>
              <a:rPr sz="1300" u="sng">
                <a:solidFill>
                  <a:srgbClr val="295EB7"/>
                </a:solidFill>
                <a:hlinkClick r:id="rId26"/>
              </a:rPr>
              <a:t>grandes invasions</a:t>
            </a:r>
            <a:r>
              <a:rPr sz="1300"/>
              <a:t>, début du recul de l’</a:t>
            </a:r>
            <a:r>
              <a:rPr sz="1300" u="sng">
                <a:solidFill>
                  <a:srgbClr val="295EB7"/>
                </a:solidFill>
                <a:hlinkClick r:id="rId5"/>
              </a:rPr>
              <a:t>Empire romain d'Orient</a:t>
            </a:r>
            <a:r>
              <a:rPr sz="1300"/>
              <a:t> et de sa transformation en un État grec médiéval, l'</a:t>
            </a:r>
            <a:r>
              <a:rPr sz="1300" u="sng">
                <a:solidFill>
                  <a:srgbClr val="295EB7"/>
                </a:solidFill>
                <a:hlinkClick r:id="rId20"/>
              </a:rPr>
              <a:t>Empire byzantin</a:t>
            </a:r>
            <a:r>
              <a:rPr sz="1000" u="sng">
                <a:solidFill>
                  <a:srgbClr val="295EB7"/>
                </a:solidFill>
                <a:hlinkClick r:id="rId27"/>
              </a:rPr>
              <a:t>8</a:t>
            </a:r>
            <a:endParaRPr sz="1300"/>
          </a:p>
          <a:p>
            <a:pPr defTabSz="457200">
              <a:lnSpc>
                <a:spcPts val="3400"/>
              </a:lnSpc>
              <a:spcBef>
                <a:spcPts val="600"/>
              </a:spcBef>
              <a:defRPr sz="1200">
                <a:latin typeface="Helvetica"/>
                <a:ea typeface="Helvetica"/>
                <a:cs typeface="Helvetica"/>
                <a:sym typeface="Helvetica"/>
              </a:defRPr>
            </a:pPr>
            <a:r>
              <a:rPr sz="1300"/>
              <a:t>Les années 565-568 sont parfois avancées par les historiens comme la fin d'une période d'</a:t>
            </a:r>
            <a:r>
              <a:rPr sz="1300" u="sng">
                <a:solidFill>
                  <a:srgbClr val="295EB7"/>
                </a:solidFill>
                <a:hlinkClick r:id="rId28"/>
              </a:rPr>
              <a:t>Antiquité tardive</a:t>
            </a:r>
            <a:r>
              <a:rPr sz="1300"/>
              <a:t>. Dans cette hypothèse, l'Antiquité se prolongerait plus tard que la date traditionnellement avancée de 476.</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Shape 506"/>
          <p:cNvSpPr>
            <a:spLocks noGrp="1" noRot="1" noChangeAspect="1"/>
          </p:cNvSpPr>
          <p:nvPr>
            <p:ph type="sldImg"/>
          </p:nvPr>
        </p:nvSpPr>
        <p:spPr>
          <a:prstGeom prst="rect">
            <a:avLst/>
          </a:prstGeom>
        </p:spPr>
        <p:txBody>
          <a:bodyPr/>
          <a:lstStyle/>
          <a:p>
            <a:endParaRPr/>
          </a:p>
        </p:txBody>
      </p:sp>
      <p:sp>
        <p:nvSpPr>
          <p:cNvPr id="507" name="Shape 507"/>
          <p:cNvSpPr>
            <a:spLocks noGrp="1"/>
          </p:cNvSpPr>
          <p:nvPr>
            <p:ph type="body" sz="quarter" idx="1"/>
          </p:nvPr>
        </p:nvSpPr>
        <p:spPr>
          <a:prstGeom prst="rect">
            <a:avLst/>
          </a:prstGeom>
        </p:spPr>
        <p:txBody>
          <a:bodyPr/>
          <a:lstStyle/>
          <a:p>
            <a:r>
              <a:t>Notre-Dame de Paris, Mur Sud</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3" name="Shape 513"/>
          <p:cNvSpPr>
            <a:spLocks noGrp="1" noRot="1" noChangeAspect="1"/>
          </p:cNvSpPr>
          <p:nvPr>
            <p:ph type="sldImg"/>
          </p:nvPr>
        </p:nvSpPr>
        <p:spPr>
          <a:prstGeom prst="rect">
            <a:avLst/>
          </a:prstGeom>
        </p:spPr>
        <p:txBody>
          <a:bodyPr/>
          <a:lstStyle/>
          <a:p>
            <a:endParaRPr/>
          </a:p>
        </p:txBody>
      </p:sp>
      <p:sp>
        <p:nvSpPr>
          <p:cNvPr id="514" name="Shape 514"/>
          <p:cNvSpPr>
            <a:spLocks noGrp="1"/>
          </p:cNvSpPr>
          <p:nvPr>
            <p:ph type="body" sz="quarter" idx="1"/>
          </p:nvPr>
        </p:nvSpPr>
        <p:spPr>
          <a:prstGeom prst="rect">
            <a:avLst/>
          </a:prstGeom>
        </p:spPr>
        <p:txBody>
          <a:bodyPr/>
          <a:lstStyle/>
          <a:p>
            <a:r>
              <a:t>Notre-Dame de Paris, vitrail de la face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 name="Shape 526"/>
          <p:cNvSpPr>
            <a:spLocks noGrp="1" noRot="1" noChangeAspect="1"/>
          </p:cNvSpPr>
          <p:nvPr>
            <p:ph type="sldImg"/>
          </p:nvPr>
        </p:nvSpPr>
        <p:spPr>
          <a:prstGeom prst="rect">
            <a:avLst/>
          </a:prstGeom>
        </p:spPr>
        <p:txBody>
          <a:bodyPr/>
          <a:lstStyle/>
          <a:p>
            <a:endParaRPr/>
          </a:p>
        </p:txBody>
      </p:sp>
      <p:sp>
        <p:nvSpPr>
          <p:cNvPr id="527" name="Shape 527"/>
          <p:cNvSpPr>
            <a:spLocks noGrp="1"/>
          </p:cNvSpPr>
          <p:nvPr>
            <p:ph type="body" sz="quarter" idx="1"/>
          </p:nvPr>
        </p:nvSpPr>
        <p:spPr>
          <a:prstGeom prst="rect">
            <a:avLst/>
          </a:prstGeom>
        </p:spPr>
        <p:txBody>
          <a:bodyPr/>
          <a:lstStyle/>
          <a:p>
            <a:pPr defTabSz="457200">
              <a:lnSpc>
                <a:spcPts val="3600"/>
              </a:lnSpc>
              <a:defRPr sz="1200">
                <a:latin typeface="Helvetica"/>
                <a:ea typeface="Helvetica"/>
                <a:cs typeface="Helvetica"/>
                <a:sym typeface="Helvetica"/>
              </a:defRPr>
            </a:pPr>
            <a:r>
              <a:rPr sz="1800"/>
              <a:t>Connotations: siècles obscures.</a:t>
            </a:r>
            <a:endParaRPr sz="1100"/>
          </a:p>
          <a:p>
            <a:pPr defTabSz="457200">
              <a:lnSpc>
                <a:spcPts val="2800"/>
              </a:lnSpc>
              <a:defRPr sz="1200">
                <a:latin typeface="Helvetica"/>
                <a:ea typeface="Helvetica"/>
                <a:cs typeface="Helvetica"/>
                <a:sym typeface="Helvetica"/>
              </a:defRPr>
            </a:pPr>
            <a:r>
              <a:rPr sz="1100"/>
              <a:t>(Gravure de Ferdinand Pertus, </a:t>
            </a:r>
            <a:r>
              <a:rPr sz="1100" u="sng">
                <a:solidFill>
                  <a:srgbClr val="295EB7"/>
                </a:solidFill>
                <a:hlinkClick r:id="rId3"/>
              </a:rPr>
              <a:t>xix</a:t>
            </a:r>
            <a:r>
              <a:rPr sz="900" u="sng" baseline="31999">
                <a:solidFill>
                  <a:srgbClr val="295EB7"/>
                </a:solidFill>
                <a:hlinkClick r:id="rId3"/>
              </a:rPr>
              <a:t>e</a:t>
            </a:r>
            <a:r>
              <a:rPr sz="1100" u="sng">
                <a:solidFill>
                  <a:srgbClr val="295EB7"/>
                </a:solidFill>
                <a:hlinkClick r:id="rId3"/>
              </a:rPr>
              <a:t> siècle</a:t>
            </a:r>
            <a:r>
              <a:rPr sz="1100"/>
              <a:t>).</a:t>
            </a:r>
          </a:p>
          <a:p>
            <a:pPr defTabSz="457200">
              <a:lnSpc>
                <a:spcPts val="2900"/>
              </a:lnSpc>
              <a:defRPr sz="1200">
                <a:latin typeface="Helvetica"/>
                <a:ea typeface="Helvetica"/>
                <a:cs typeface="Helvetica"/>
                <a:sym typeface="Helvetica"/>
              </a:defRPr>
            </a:pPr>
            <a:endParaRPr sz="1100"/>
          </a:p>
          <a:p>
            <a:pPr defTabSz="457200">
              <a:lnSpc>
                <a:spcPts val="2800"/>
              </a:lnSpc>
              <a:defRPr sz="1200">
                <a:latin typeface="Helvetica"/>
                <a:ea typeface="Helvetica"/>
                <a:cs typeface="Helvetica"/>
                <a:sym typeface="Helvetica"/>
              </a:defRPr>
            </a:pPr>
            <a:r>
              <a:rPr sz="1100"/>
              <a:t>Les hordes « </a:t>
            </a:r>
            <a:r>
              <a:rPr sz="1100" u="sng">
                <a:solidFill>
                  <a:srgbClr val="295EB7"/>
                </a:solidFill>
                <a:hlinkClick r:id="rId4"/>
              </a:rPr>
              <a:t>barbares</a:t>
            </a:r>
            <a:r>
              <a:rPr sz="1100"/>
              <a:t> » de Crocus, roi des Vandales, pillent le Languedoc </a:t>
            </a:r>
          </a:p>
          <a:p>
            <a:pPr defTabSz="457200">
              <a:lnSpc>
                <a:spcPts val="2900"/>
              </a:lnSpc>
              <a:defRPr sz="1200">
                <a:latin typeface="Helvetica"/>
                <a:ea typeface="Helvetica"/>
                <a:cs typeface="Helvetica"/>
                <a:sym typeface="Helvetica"/>
              </a:defRPr>
            </a:pPr>
            <a:endParaRPr sz="1100"/>
          </a:p>
          <a:p>
            <a:pPr defTabSz="457200">
              <a:lnSpc>
                <a:spcPts val="2800"/>
              </a:lnSpc>
              <a:defRPr sz="1200">
                <a:latin typeface="Helvetica"/>
                <a:ea typeface="Helvetica"/>
                <a:cs typeface="Helvetica"/>
                <a:sym typeface="Helvetica"/>
              </a:defRPr>
            </a:pPr>
            <a:r>
              <a:rPr sz="1100" i="1"/>
              <a:t>Les hordes « </a:t>
            </a:r>
            <a:r>
              <a:rPr sz="1100" i="1" u="sng">
                <a:solidFill>
                  <a:srgbClr val="295EB7"/>
                </a:solidFill>
                <a:hlinkClick r:id="rId4"/>
              </a:rPr>
              <a:t>barbares</a:t>
            </a:r>
            <a:r>
              <a:rPr sz="1100" i="1"/>
              <a:t> » de Crocus pillent le Languedoc</a:t>
            </a:r>
            <a:r>
              <a:rPr sz="1100"/>
              <a:t>. Ici, le roi des </a:t>
            </a:r>
            <a:r>
              <a:rPr sz="1100" u="sng">
                <a:solidFill>
                  <a:srgbClr val="295EB7"/>
                </a:solidFill>
                <a:hlinkClick r:id="rId5"/>
              </a:rPr>
              <a:t>Vandales</a:t>
            </a:r>
            <a:r>
              <a:rPr sz="1100"/>
              <a:t>, est devant </a:t>
            </a:r>
            <a:r>
              <a:rPr sz="1100" u="sng">
                <a:solidFill>
                  <a:srgbClr val="295EB7"/>
                </a:solidFill>
                <a:hlinkClick r:id="rId6"/>
              </a:rPr>
              <a:t>Nîmes</a:t>
            </a:r>
            <a:r>
              <a:rPr sz="1100"/>
              <a:t>, en 407.</a:t>
            </a:r>
          </a:p>
          <a:p>
            <a:pPr defTabSz="457200">
              <a:lnSpc>
                <a:spcPts val="2800"/>
              </a:lnSpc>
              <a:defRPr sz="1200">
                <a:latin typeface="Helvetica"/>
                <a:ea typeface="Helvetica"/>
                <a:cs typeface="Helvetica"/>
                <a:sym typeface="Helvetica"/>
              </a:defRPr>
            </a:pPr>
            <a:r>
              <a:rPr sz="1100"/>
              <a:t>Gravure de </a:t>
            </a:r>
            <a:r>
              <a:rPr sz="1100" u="sng">
                <a:solidFill>
                  <a:srgbClr val="295EB7"/>
                </a:solidFill>
                <a:hlinkClick r:id="rId7"/>
              </a:rPr>
              <a:t>Ferdinand Pertus</a:t>
            </a:r>
            <a:r>
              <a:rPr sz="1100"/>
              <a:t>, </a:t>
            </a:r>
            <a:r>
              <a:rPr sz="1100" u="sng">
                <a:solidFill>
                  <a:srgbClr val="295EB7"/>
                </a:solidFill>
                <a:hlinkClick r:id="rId3"/>
              </a:rPr>
              <a:t>xix</a:t>
            </a:r>
            <a:r>
              <a:rPr sz="900" u="sng" baseline="31999">
                <a:solidFill>
                  <a:srgbClr val="295EB7"/>
                </a:solidFill>
                <a:hlinkClick r:id="rId3"/>
              </a:rPr>
              <a:t>e</a:t>
            </a:r>
            <a:r>
              <a:rPr sz="1100" u="sng">
                <a:solidFill>
                  <a:srgbClr val="295EB7"/>
                </a:solidFill>
                <a:hlinkClick r:id="rId3"/>
              </a:rPr>
              <a:t> siècle</a:t>
            </a:r>
            <a:endParaRPr sz="1100"/>
          </a:p>
          <a:p>
            <a:pPr defTabSz="457200">
              <a:lnSpc>
                <a:spcPts val="2800"/>
              </a:lnSpc>
              <a:defRPr sz="1200">
                <a:latin typeface="Helvetica"/>
                <a:ea typeface="Helvetica"/>
                <a:cs typeface="Helvetica"/>
                <a:sym typeface="Helvetica"/>
              </a:defRPr>
            </a:pPr>
            <a:r>
              <a:rPr sz="1100"/>
              <a:t>----</a:t>
            </a:r>
          </a:p>
          <a:p>
            <a:pPr defTabSz="457200">
              <a:lnSpc>
                <a:spcPts val="2800"/>
              </a:lnSpc>
              <a:defRPr sz="1200">
                <a:latin typeface="Helvetica"/>
                <a:ea typeface="Helvetica"/>
                <a:cs typeface="Helvetica"/>
                <a:sym typeface="Helvetica"/>
              </a:defRPr>
            </a:pPr>
            <a:r>
              <a:rPr sz="1100"/>
              <a:t>Toute la </a:t>
            </a:r>
            <a:r>
              <a:rPr sz="1100" u="sng">
                <a:solidFill>
                  <a:srgbClr val="295EB7"/>
                </a:solidFill>
                <a:hlinkClick r:id="rId8"/>
              </a:rPr>
              <a:t>perception civilisationnelle du XIX</a:t>
            </a:r>
            <a:r>
              <a:rPr sz="900" u="sng" baseline="31999">
                <a:solidFill>
                  <a:srgbClr val="295EB7"/>
                </a:solidFill>
                <a:hlinkClick r:id="rId8"/>
              </a:rPr>
              <a:t>e</a:t>
            </a:r>
            <a:r>
              <a:rPr sz="1100"/>
              <a:t> est présente dans l'iconographie, opposant </a:t>
            </a:r>
            <a:r>
              <a:rPr sz="1100" b="1"/>
              <a:t>âge sombre</a:t>
            </a:r>
            <a:r>
              <a:rPr sz="1100"/>
              <a:t> et </a:t>
            </a:r>
            <a:r>
              <a:rPr sz="1100" u="sng">
                <a:solidFill>
                  <a:srgbClr val="295EB7"/>
                </a:solidFill>
                <a:hlinkClick r:id="rId9"/>
              </a:rPr>
              <a:t>âge d'or</a:t>
            </a:r>
            <a:r>
              <a:rPr sz="1100"/>
              <a:t> : les envahisseurs semblent provenir d'une pénombre menaçant le monde </a:t>
            </a:r>
            <a:r>
              <a:rPr sz="1100" u="sng">
                <a:solidFill>
                  <a:srgbClr val="295EB7"/>
                </a:solidFill>
                <a:hlinkClick r:id="rId10"/>
              </a:rPr>
              <a:t>gallo-romain</a:t>
            </a:r>
            <a:r>
              <a:rPr sz="1100"/>
              <a:t> finissant, situé en arrière-plan et baigné de lumière.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Shape 536"/>
          <p:cNvSpPr>
            <a:spLocks noGrp="1" noRot="1" noChangeAspect="1"/>
          </p:cNvSpPr>
          <p:nvPr>
            <p:ph type="sldImg"/>
          </p:nvPr>
        </p:nvSpPr>
        <p:spPr>
          <a:prstGeom prst="rect">
            <a:avLst/>
          </a:prstGeom>
        </p:spPr>
        <p:txBody>
          <a:bodyPr/>
          <a:lstStyle/>
          <a:p>
            <a:endParaRPr/>
          </a:p>
        </p:txBody>
      </p:sp>
      <p:sp>
        <p:nvSpPr>
          <p:cNvPr id="537" name="Shape 537"/>
          <p:cNvSpPr>
            <a:spLocks noGrp="1"/>
          </p:cNvSpPr>
          <p:nvPr>
            <p:ph type="body" sz="quarter" idx="1"/>
          </p:nvPr>
        </p:nvSpPr>
        <p:spPr>
          <a:prstGeom prst="rect">
            <a:avLst/>
          </a:prstGeom>
        </p:spPr>
        <p:txBody>
          <a:bodyPr/>
          <a:lstStyle/>
          <a:p>
            <a:pPr defTabSz="457200">
              <a:lnSpc>
                <a:spcPts val="3900"/>
              </a:lnSpc>
              <a:spcBef>
                <a:spcPts val="500"/>
              </a:spcBef>
              <a:defRPr sz="1200">
                <a:latin typeface="Helvetica"/>
                <a:ea typeface="Helvetica"/>
                <a:cs typeface="Helvetica"/>
                <a:sym typeface="Helvetica"/>
              </a:defRPr>
            </a:pPr>
            <a:r>
              <a:rPr sz="1700" b="1"/>
              <a:t>D’abord les troubadours, puis les trouvères. Déclin de ces chanteurs poètes dès 1250 et fin vers 1350.</a:t>
            </a:r>
          </a:p>
          <a:p>
            <a:pPr defTabSz="457200">
              <a:lnSpc>
                <a:spcPts val="3300"/>
              </a:lnSpc>
              <a:spcBef>
                <a:spcPts val="500"/>
              </a:spcBef>
              <a:defRPr sz="1200">
                <a:latin typeface="Helvetica"/>
                <a:ea typeface="Helvetica"/>
                <a:cs typeface="Helvetica"/>
                <a:sym typeface="Helvetica"/>
              </a:defRPr>
            </a:pPr>
            <a:endParaRPr sz="1700" b="1"/>
          </a:p>
          <a:p>
            <a:pPr defTabSz="457200">
              <a:lnSpc>
                <a:spcPts val="3900"/>
              </a:lnSpc>
              <a:spcBef>
                <a:spcPts val="500"/>
              </a:spcBef>
              <a:defRPr sz="1200">
                <a:latin typeface="Helvetica"/>
                <a:ea typeface="Helvetica"/>
                <a:cs typeface="Helvetica"/>
                <a:sym typeface="Helvetica"/>
              </a:defRPr>
            </a:pPr>
            <a:r>
              <a:rPr sz="1700" b="1"/>
              <a:t>D'une langue à un genre</a:t>
            </a:r>
          </a:p>
          <a:p>
            <a:pPr defTabSz="457200">
              <a:lnSpc>
                <a:spcPts val="3400"/>
              </a:lnSpc>
              <a:spcBef>
                <a:spcPts val="600"/>
              </a:spcBef>
              <a:defRPr sz="1200">
                <a:latin typeface="Helvetica"/>
                <a:ea typeface="Helvetica"/>
                <a:cs typeface="Helvetica"/>
                <a:sym typeface="Helvetica"/>
              </a:defRPr>
            </a:pPr>
            <a:r>
              <a:rPr sz="1300"/>
              <a:t>Toute tentative de définition satisfaisante du roman est étroitement liée à l'identification de ses origines. Ainsi, nombreux sont les théoriciens du roman qui ont cherché à appuyer leurs théories génériques sur des théories génétiques. Voilà pourquoi une entrée satisfaisante pour tenter de définir le terme de roman peut se trouver dans l'origine même de ce mot. Ce terme sert originellement à désigner une langue utilisée au </a:t>
            </a:r>
            <a:r>
              <a:rPr sz="1300" u="sng">
                <a:solidFill>
                  <a:srgbClr val="295EB7"/>
                </a:solidFill>
                <a:hlinkClick r:id="rId3"/>
              </a:rPr>
              <a:t>Moyen Âge</a:t>
            </a:r>
            <a:r>
              <a:rPr sz="1300"/>
              <a:t>, la </a:t>
            </a:r>
            <a:r>
              <a:rPr sz="1300" u="sng">
                <a:solidFill>
                  <a:srgbClr val="295EB7"/>
                </a:solidFill>
                <a:hlinkClick r:id="rId4"/>
              </a:rPr>
              <a:t>langue romane</a:t>
            </a:r>
            <a:r>
              <a:rPr sz="1300"/>
              <a:t>, issue de la langue utilisée au nord de la France, la </a:t>
            </a:r>
            <a:r>
              <a:rPr sz="1300" u="sng">
                <a:solidFill>
                  <a:srgbClr val="295EB7"/>
                </a:solidFill>
                <a:hlinkClick r:id="rId5"/>
              </a:rPr>
              <a:t>langue d'oïl</a:t>
            </a:r>
            <a:r>
              <a:rPr sz="1300"/>
              <a:t>, qui prévaudra sur la </a:t>
            </a:r>
            <a:r>
              <a:rPr sz="1300" u="sng">
                <a:solidFill>
                  <a:srgbClr val="295EB7"/>
                </a:solidFill>
                <a:hlinkClick r:id="rId6"/>
              </a:rPr>
              <a:t>langue d'oc</a:t>
            </a:r>
            <a:r>
              <a:rPr sz="1300"/>
              <a:t> du sud de la France. Cette langue, née de l'évolution progressive du </a:t>
            </a:r>
            <a:r>
              <a:rPr sz="1300" u="sng">
                <a:solidFill>
                  <a:srgbClr val="295EB7"/>
                </a:solidFill>
                <a:hlinkClick r:id="rId7"/>
              </a:rPr>
              <a:t>latin</a:t>
            </a:r>
            <a:r>
              <a:rPr sz="1300"/>
              <a:t>, remplace ce dernier dans le nord de la </a:t>
            </a:r>
            <a:r>
              <a:rPr sz="1300" u="sng">
                <a:solidFill>
                  <a:srgbClr val="295EB7"/>
                </a:solidFill>
                <a:hlinkClick r:id="rId8"/>
              </a:rPr>
              <a:t>France</a:t>
            </a:r>
            <a:r>
              <a:rPr sz="1300"/>
              <a:t>.</a:t>
            </a:r>
          </a:p>
          <a:p>
            <a:pPr defTabSz="457200">
              <a:lnSpc>
                <a:spcPts val="3400"/>
              </a:lnSpc>
              <a:spcBef>
                <a:spcPts val="600"/>
              </a:spcBef>
              <a:defRPr sz="1200">
                <a:latin typeface="Helvetica"/>
                <a:ea typeface="Helvetica"/>
                <a:cs typeface="Helvetica"/>
                <a:sym typeface="Helvetica"/>
              </a:defRPr>
            </a:pPr>
            <a:r>
              <a:rPr sz="1300" i="1"/>
              <a:t>Romanus</a:t>
            </a:r>
            <a:r>
              <a:rPr sz="1300"/>
              <a:t> (</a:t>
            </a:r>
            <a:r>
              <a:rPr sz="1300" u="sng">
                <a:solidFill>
                  <a:srgbClr val="295EB7"/>
                </a:solidFill>
                <a:hlinkClick r:id="rId7"/>
              </a:rPr>
              <a:t>latin</a:t>
            </a:r>
            <a:r>
              <a:rPr sz="1300"/>
              <a:t>) &gt; </a:t>
            </a:r>
            <a:r>
              <a:rPr sz="1300" i="1"/>
              <a:t>romanice</a:t>
            </a:r>
            <a:r>
              <a:rPr sz="1300"/>
              <a:t> (latin vulgaire) &gt; </a:t>
            </a:r>
            <a:r>
              <a:rPr sz="1300" i="1"/>
              <a:t>romanz</a:t>
            </a:r>
            <a:r>
              <a:rPr sz="1300"/>
              <a:t> ou </a:t>
            </a:r>
            <a:r>
              <a:rPr sz="1300" i="1"/>
              <a:t>romans</a:t>
            </a:r>
            <a:r>
              <a:rPr sz="1300"/>
              <a:t> (</a:t>
            </a:r>
            <a:r>
              <a:rPr sz="1300" u="sng">
                <a:solidFill>
                  <a:srgbClr val="295EB7"/>
                </a:solidFill>
                <a:hlinkClick r:id="rId9"/>
              </a:rPr>
              <a:t>ancien français</a:t>
            </a:r>
            <a:r>
              <a:rPr sz="1300"/>
              <a:t>).</a:t>
            </a:r>
          </a:p>
          <a:p>
            <a:pPr defTabSz="457200">
              <a:lnSpc>
                <a:spcPts val="3400"/>
              </a:lnSpc>
              <a:spcBef>
                <a:spcPts val="600"/>
              </a:spcBef>
              <a:defRPr sz="1200">
                <a:latin typeface="Helvetica"/>
                <a:ea typeface="Helvetica"/>
                <a:cs typeface="Helvetica"/>
                <a:sym typeface="Helvetica"/>
              </a:defRPr>
            </a:pPr>
            <a:r>
              <a:rPr sz="1300"/>
              <a:t>Au Moyen Âge, l'usage du latin se restreint aux textes écrits tandis que les communications orales se font en langue romane. Le latin n'étant connu que d'une minorité de la population, constituée essentiellement de religieux et de lettrés, il faut alors transcrire ou écrire en langue romane certains textes afin de les rendre accessibles à un public plus large. Le terme « roman » est donc appliqué à tous les textes écrits en langue romane dans ce but, qu'ils soient en </a:t>
            </a:r>
            <a:r>
              <a:rPr sz="1300" u="sng">
                <a:solidFill>
                  <a:srgbClr val="295EB7"/>
                </a:solidFill>
                <a:hlinkClick r:id="rId10"/>
              </a:rPr>
              <a:t>prose</a:t>
            </a:r>
            <a:r>
              <a:rPr sz="1300"/>
              <a:t> ou en </a:t>
            </a:r>
            <a:r>
              <a:rPr sz="1300" u="sng">
                <a:solidFill>
                  <a:srgbClr val="295EB7"/>
                </a:solidFill>
                <a:hlinkClick r:id="rId11"/>
              </a:rPr>
              <a:t>vers</a:t>
            </a:r>
            <a:r>
              <a:rPr sz="1300"/>
              <a:t>, qu'ils soient narratifs ou non. Les romans s'opposent alors aux textes écrits en latin, notamment les textes officiels et sacrés. L'expression « mettre en roman », apparue vers </a:t>
            </a:r>
            <a:r>
              <a:rPr sz="1300" u="sng">
                <a:solidFill>
                  <a:srgbClr val="B12C17"/>
                </a:solidFill>
                <a:hlinkClick r:id="rId12"/>
              </a:rPr>
              <a:t>1150</a:t>
            </a:r>
            <a:r>
              <a:rPr sz="1300"/>
              <a:t>, signifie donc « traduire en langue vulgaire ». Pour désigner les textes qui appartiennent au genre narratif, les termes </a:t>
            </a:r>
            <a:r>
              <a:rPr sz="1300" i="1"/>
              <a:t>estoire</a:t>
            </a:r>
            <a:r>
              <a:rPr sz="1300"/>
              <a:t> et </a:t>
            </a:r>
            <a:r>
              <a:rPr sz="1300" i="1"/>
              <a:t>conte</a:t>
            </a:r>
            <a:r>
              <a:rPr sz="1300"/>
              <a:t> sont le plus souvent utilisés. Ainsi, </a:t>
            </a:r>
            <a:r>
              <a:rPr sz="1300" u="sng">
                <a:solidFill>
                  <a:srgbClr val="295EB7"/>
                </a:solidFill>
                <a:hlinkClick r:id="rId13"/>
              </a:rPr>
              <a:t>Chrétien de Troyes</a:t>
            </a:r>
            <a:r>
              <a:rPr sz="1300"/>
              <a:t> écrit-il : « ore commencerai </a:t>
            </a:r>
            <a:r>
              <a:rPr sz="1300" i="1"/>
              <a:t>estoire</a:t>
            </a:r>
            <a:r>
              <a:rPr sz="1300"/>
              <a:t> ».</a:t>
            </a:r>
          </a:p>
          <a:p>
            <a:pPr defTabSz="457200">
              <a:lnSpc>
                <a:spcPts val="3400"/>
              </a:lnSpc>
              <a:spcBef>
                <a:spcPts val="600"/>
              </a:spcBef>
              <a:defRPr sz="1200">
                <a:latin typeface="Helvetica"/>
                <a:ea typeface="Helvetica"/>
                <a:cs typeface="Helvetica"/>
                <a:sym typeface="Helvetica"/>
              </a:defRPr>
            </a:pPr>
            <a:r>
              <a:rPr sz="1300"/>
              <a:t>À l'origine dévolue à la traduction de textes hagiographiques, cette langue vulgaire - le roman - est vite utilisée par la littérature narrative. Le terme se met à désigner progressivement un genre littéraire à part entière. Ainsi, dans </a:t>
            </a:r>
            <a:r>
              <a:rPr sz="1300" i="1" u="sng">
                <a:solidFill>
                  <a:srgbClr val="295EB7"/>
                </a:solidFill>
                <a:hlinkClick r:id="rId14"/>
              </a:rPr>
              <a:t>Lancelot ou le Chevalier de la charrette</a:t>
            </a:r>
            <a:r>
              <a:rPr sz="1300"/>
              <a:t>, Chrétien de Troyes écrit-il : « puisque ma dame de Champagne veut que j'entreprenne un roman, je l'entreprendrai très volontiers ». Le terme commence alors à se rapprocher de son sens moderne, celui de récit fictif à épisodes centré autour d'un ou de plusieurs personnages. Le roman a tout d'abord été le récit d'une aventure fantastique, comprenant un personnage idyllique vivant une aventure idyllique elle-même. Les livres étaient au début destinés aux nobles et non au peuple.</a:t>
            </a:r>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Les </a:t>
            </a:r>
            <a:r>
              <a:rPr sz="1300" b="1"/>
              <a:t>trouvères</a:t>
            </a:r>
            <a:r>
              <a:rPr sz="1300"/>
              <a:t> sont des </a:t>
            </a:r>
            <a:r>
              <a:rPr sz="1300" u="sng">
                <a:solidFill>
                  <a:srgbClr val="295EB7"/>
                </a:solidFill>
                <a:hlinkClick r:id="rId15"/>
              </a:rPr>
              <a:t>poètes</a:t>
            </a:r>
            <a:r>
              <a:rPr sz="1300"/>
              <a:t> et </a:t>
            </a:r>
            <a:r>
              <a:rPr sz="1300" u="sng">
                <a:solidFill>
                  <a:srgbClr val="295EB7"/>
                </a:solidFill>
                <a:hlinkClick r:id="rId16"/>
              </a:rPr>
              <a:t>compositeurs</a:t>
            </a:r>
            <a:r>
              <a:rPr sz="1300"/>
              <a:t> de </a:t>
            </a:r>
            <a:r>
              <a:rPr sz="1300" u="sng">
                <a:solidFill>
                  <a:srgbClr val="295EB7"/>
                </a:solidFill>
                <a:hlinkClick r:id="rId5"/>
              </a:rPr>
              <a:t>langue d'oïl</a:t>
            </a:r>
            <a:r>
              <a:rPr sz="1300"/>
              <a:t> au </a:t>
            </a:r>
            <a:r>
              <a:rPr sz="1300" u="sng">
                <a:solidFill>
                  <a:srgbClr val="295EB7"/>
                </a:solidFill>
                <a:hlinkClick r:id="rId3"/>
              </a:rPr>
              <a:t>Moyen Âge</a:t>
            </a:r>
            <a:r>
              <a:rPr sz="1300"/>
              <a:t>. Les trouvères composaient des chants qu'ils pouvaient interpréter eux-même ou faire jouer par des </a:t>
            </a:r>
            <a:r>
              <a:rPr sz="1300" u="sng">
                <a:solidFill>
                  <a:srgbClr val="295EB7"/>
                </a:solidFill>
                <a:hlinkClick r:id="rId17"/>
              </a:rPr>
              <a:t>jongleurs</a:t>
            </a:r>
            <a:r>
              <a:rPr sz="1300"/>
              <a:t>, des ménestriers ou </a:t>
            </a:r>
            <a:r>
              <a:rPr sz="1300" u="sng">
                <a:solidFill>
                  <a:srgbClr val="295EB7"/>
                </a:solidFill>
                <a:hlinkClick r:id="rId18"/>
              </a:rPr>
              <a:t>ménestrels</a:t>
            </a:r>
            <a:r>
              <a:rPr sz="1300"/>
              <a:t>, formés dans les écoles de </a:t>
            </a:r>
            <a:r>
              <a:rPr sz="1300" u="sng">
                <a:solidFill>
                  <a:srgbClr val="295EB7"/>
                </a:solidFill>
                <a:hlinkClick r:id="rId19"/>
              </a:rPr>
              <a:t>ménestrandie</a:t>
            </a:r>
            <a:r>
              <a:rPr sz="1300"/>
              <a:t>. De culture d'oïl, dans le nord de la France, pendant le Moyen Âge (cet essor fait suite à l'œuvre des </a:t>
            </a:r>
            <a:r>
              <a:rPr sz="1300" u="sng">
                <a:solidFill>
                  <a:srgbClr val="295EB7"/>
                </a:solidFill>
                <a:hlinkClick r:id="rId20"/>
              </a:rPr>
              <a:t>troubadours</a:t>
            </a:r>
            <a:r>
              <a:rPr sz="1300"/>
              <a:t>, de langue d'oc, dans le sud de la France</a:t>
            </a:r>
            <a:r>
              <a:rPr sz="1100" u="sng">
                <a:solidFill>
                  <a:srgbClr val="295EB7"/>
                </a:solidFill>
                <a:hlinkClick r:id="rId21"/>
              </a:rPr>
              <a:t>[réf. nécessaire]</a:t>
            </a:r>
            <a:r>
              <a:rPr sz="1300"/>
              <a:t>), ils utilisent la </a:t>
            </a:r>
            <a:r>
              <a:rPr sz="1300" u="sng">
                <a:solidFill>
                  <a:srgbClr val="295EB7"/>
                </a:solidFill>
                <a:hlinkClick r:id="rId5"/>
              </a:rPr>
              <a:t>langue d'oïl</a:t>
            </a:r>
            <a:r>
              <a:rPr sz="1300"/>
              <a:t> (au lieu du latin, qui commence à se perdre, dans le domaine de la poésie), et contribuent, par là, à la création d'une poésie en langue française. Ils inventent leurs mélodies et les accompagnent de ritournelles instrumentales. Ils écrivent sur le thème de l'</a:t>
            </a:r>
            <a:r>
              <a:rPr sz="1300" u="sng">
                <a:solidFill>
                  <a:srgbClr val="295EB7"/>
                </a:solidFill>
                <a:hlinkClick r:id="rId22"/>
              </a:rPr>
              <a:t>amour courtois</a:t>
            </a:r>
            <a:r>
              <a:rPr sz="1300"/>
              <a:t>, (qui désigne la façon à se tenir en présence d'une femme, chanté le plus souvent par des </a:t>
            </a:r>
            <a:r>
              <a:rPr sz="1300" u="sng">
                <a:solidFill>
                  <a:srgbClr val="295EB7"/>
                </a:solidFill>
                <a:hlinkClick r:id="rId23"/>
              </a:rPr>
              <a:t>chevaliers</a:t>
            </a:r>
            <a:r>
              <a:rPr sz="1300"/>
              <a:t> liés par le serment de l'hommage à leur femme).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 name="Shape 542"/>
          <p:cNvSpPr>
            <a:spLocks noGrp="1" noRot="1" noChangeAspect="1"/>
          </p:cNvSpPr>
          <p:nvPr>
            <p:ph type="sldImg"/>
          </p:nvPr>
        </p:nvSpPr>
        <p:spPr>
          <a:prstGeom prst="rect">
            <a:avLst/>
          </a:prstGeom>
        </p:spPr>
        <p:txBody>
          <a:bodyPr/>
          <a:lstStyle/>
          <a:p>
            <a:endParaRPr/>
          </a:p>
        </p:txBody>
      </p:sp>
      <p:sp>
        <p:nvSpPr>
          <p:cNvPr id="543" name="Shape 543"/>
          <p:cNvSpPr>
            <a:spLocks noGrp="1"/>
          </p:cNvSpPr>
          <p:nvPr>
            <p:ph type="body" sz="quarter" idx="1"/>
          </p:nvPr>
        </p:nvSpPr>
        <p:spPr>
          <a:prstGeom prst="rect">
            <a:avLst/>
          </a:prstGeom>
        </p:spPr>
        <p:txBody>
          <a:bodyPr/>
          <a:lstStyle/>
          <a:p>
            <a:pPr defTabSz="457200">
              <a:spcBef>
                <a:spcPts val="1600"/>
              </a:spcBef>
              <a:defRPr sz="1200">
                <a:latin typeface="Helvetica"/>
                <a:ea typeface="Helvetica"/>
                <a:cs typeface="Helvetica"/>
                <a:sym typeface="Helvetica"/>
              </a:defRPr>
            </a:pPr>
            <a:r>
              <a:rPr sz="1600">
                <a:latin typeface="Times"/>
                <a:ea typeface="Times"/>
                <a:cs typeface="Times"/>
                <a:sym typeface="Times"/>
              </a:rPr>
              <a:t>Troubadour et trouvère</a:t>
            </a:r>
          </a:p>
          <a:p>
            <a:pPr defTabSz="457200">
              <a:spcBef>
                <a:spcPts val="1600"/>
              </a:spcBef>
              <a:defRPr sz="1200">
                <a:latin typeface="Helvetica"/>
                <a:ea typeface="Helvetica"/>
                <a:cs typeface="Helvetica"/>
                <a:sym typeface="Helvetica"/>
              </a:defRPr>
            </a:pPr>
            <a:r>
              <a:rPr sz="1600">
                <a:latin typeface="Times"/>
                <a:ea typeface="Times"/>
                <a:cs typeface="Times"/>
                <a:sym typeface="Times"/>
              </a:rPr>
              <a:t>Les troubadours et les trouvères sont des poètes et des chanteurs qui célèbrent, à partir du XIIème siècle, l’amour courtois ; ils remplacent peu à peu les ménestrels dans les cours seigneuriales qui deviennent de plus en plus raffinées au fil des siècles. On parle de "troubadour" pour un artiste qui s’exprime en langue d’Oc, et "trouvère" pour un artiste qui s’exprime en langue d’Oïl.</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Shape 548"/>
          <p:cNvSpPr>
            <a:spLocks noGrp="1" noRot="1" noChangeAspect="1"/>
          </p:cNvSpPr>
          <p:nvPr>
            <p:ph type="sldImg"/>
          </p:nvPr>
        </p:nvSpPr>
        <p:spPr>
          <a:prstGeom prst="rect">
            <a:avLst/>
          </a:prstGeom>
        </p:spPr>
        <p:txBody>
          <a:bodyPr/>
          <a:lstStyle/>
          <a:p>
            <a:endParaRPr/>
          </a:p>
        </p:txBody>
      </p:sp>
      <p:sp>
        <p:nvSpPr>
          <p:cNvPr id="549" name="Shape 549"/>
          <p:cNvSpPr>
            <a:spLocks noGrp="1"/>
          </p:cNvSpPr>
          <p:nvPr>
            <p:ph type="body" sz="quarter" idx="1"/>
          </p:nvPr>
        </p:nvSpPr>
        <p:spPr>
          <a:prstGeom prst="rect">
            <a:avLst/>
          </a:prstGeom>
        </p:spPr>
        <p:txBody>
          <a:bodyPr/>
          <a:lstStyle/>
          <a:p>
            <a:r>
              <a:t>Comme les autres langues romanes, les idiomes italo-romans sont l'émanation directe du latin parlé qui fut imposé par les Romains à tous les peuples qu'ils conquirent.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Shape 562"/>
          <p:cNvSpPr>
            <a:spLocks noGrp="1" noRot="1" noChangeAspect="1"/>
          </p:cNvSpPr>
          <p:nvPr>
            <p:ph type="sldImg"/>
          </p:nvPr>
        </p:nvSpPr>
        <p:spPr>
          <a:prstGeom prst="rect">
            <a:avLst/>
          </a:prstGeom>
        </p:spPr>
        <p:txBody>
          <a:bodyPr/>
          <a:lstStyle/>
          <a:p>
            <a:endParaRPr/>
          </a:p>
        </p:txBody>
      </p:sp>
      <p:sp>
        <p:nvSpPr>
          <p:cNvPr id="563" name="Shape 563"/>
          <p:cNvSpPr>
            <a:spLocks noGrp="1"/>
          </p:cNvSpPr>
          <p:nvPr>
            <p:ph type="body" sz="quarter" idx="1"/>
          </p:nvPr>
        </p:nvSpPr>
        <p:spPr>
          <a:prstGeom prst="rect">
            <a:avLst/>
          </a:prstGeom>
        </p:spPr>
        <p:txBody>
          <a:bodyPr/>
          <a:lstStyle/>
          <a:p>
            <a:r>
              <a:t>Se lit du bas vers le haut (vers le français)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Shape 574"/>
          <p:cNvSpPr>
            <a:spLocks noGrp="1" noRot="1" noChangeAspect="1"/>
          </p:cNvSpPr>
          <p:nvPr>
            <p:ph type="sldImg"/>
          </p:nvPr>
        </p:nvSpPr>
        <p:spPr>
          <a:prstGeom prst="rect">
            <a:avLst/>
          </a:prstGeom>
        </p:spPr>
        <p:txBody>
          <a:bodyPr/>
          <a:lstStyle/>
          <a:p>
            <a:endParaRPr/>
          </a:p>
        </p:txBody>
      </p:sp>
      <p:sp>
        <p:nvSpPr>
          <p:cNvPr id="575" name="Shape 575"/>
          <p:cNvSpPr>
            <a:spLocks noGrp="1"/>
          </p:cNvSpPr>
          <p:nvPr>
            <p:ph type="body" sz="quarter" idx="1"/>
          </p:nvPr>
        </p:nvSpPr>
        <p:spPr>
          <a:prstGeom prst="rect">
            <a:avLst/>
          </a:prstGeom>
        </p:spPr>
        <p:txBody>
          <a:bodyPr/>
          <a:lstStyle/>
          <a:p>
            <a:r>
              <a:t>Par le traité de Verdun, conclu en août 843:</a:t>
            </a:r>
          </a:p>
          <a:p>
            <a:r>
              <a:t>les trois fils survivants de Louis le Pieux, les petits-fils de Charlemagne, se partagent ses territoires, l'empire carolingien, en trois royaumes. Il est souvent présenté comme le début de la dissolution de l'empire unitaire de Charlemagne, consacrant ainsi sa division, qui s'avérera en fait définitive, et du même coup l'un des principaux actes fondateurs de la nation française.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 name="Shape 587"/>
          <p:cNvSpPr>
            <a:spLocks noGrp="1" noRot="1" noChangeAspect="1"/>
          </p:cNvSpPr>
          <p:nvPr>
            <p:ph type="sldImg"/>
          </p:nvPr>
        </p:nvSpPr>
        <p:spPr>
          <a:prstGeom prst="rect">
            <a:avLst/>
          </a:prstGeom>
        </p:spPr>
        <p:txBody>
          <a:bodyPr/>
          <a:lstStyle/>
          <a:p>
            <a:endParaRPr/>
          </a:p>
        </p:txBody>
      </p:sp>
      <p:sp>
        <p:nvSpPr>
          <p:cNvPr id="588" name="Shape 588"/>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L'organisation sociale du Moyen Âge est structurée en </a:t>
            </a:r>
            <a:r>
              <a:rPr sz="1300" u="sng">
                <a:solidFill>
                  <a:srgbClr val="295EB7"/>
                </a:solidFill>
                <a:hlinkClick r:id="rId3"/>
              </a:rPr>
              <a:t>trois ordres</a:t>
            </a:r>
            <a:r>
              <a:rPr sz="1300"/>
              <a:t>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ceux qui prient : </a:t>
            </a:r>
            <a:r>
              <a:rPr sz="1300" i="1"/>
              <a:t>oratores</a:t>
            </a:r>
            <a:r>
              <a:rPr sz="1300"/>
              <a:t>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ceux qui font la guerre : </a:t>
            </a:r>
            <a:r>
              <a:rPr sz="1300" i="1"/>
              <a:t>bellatores</a:t>
            </a:r>
            <a:r>
              <a:rPr sz="1300"/>
              <a:t>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ceux qui travaillent : </a:t>
            </a:r>
            <a:r>
              <a:rPr sz="1300" i="1"/>
              <a:t>laboratores</a:t>
            </a:r>
            <a:r>
              <a:rPr sz="1300"/>
              <a:t>.</a:t>
            </a:r>
          </a:p>
          <a:p>
            <a:pPr defTabSz="457200">
              <a:lnSpc>
                <a:spcPts val="3400"/>
              </a:lnSpc>
              <a:spcBef>
                <a:spcPts val="600"/>
              </a:spcBef>
              <a:defRPr sz="1200">
                <a:latin typeface="Helvetica"/>
                <a:ea typeface="Helvetica"/>
                <a:cs typeface="Helvetica"/>
                <a:sym typeface="Helvetica"/>
              </a:defRPr>
            </a:pPr>
            <a:r>
              <a:rPr sz="1300"/>
              <a:t>Avec des mots différents, on retrouve les trois ordres de la société d'Ancien Régime à l'Époque moderne : clergé, noblesse, et </a:t>
            </a:r>
            <a:r>
              <a:rPr sz="1300" u="sng">
                <a:solidFill>
                  <a:srgbClr val="295EB7"/>
                </a:solidFill>
                <a:hlinkClick r:id="rId4"/>
              </a:rPr>
              <a:t>Tiers état</a:t>
            </a:r>
            <a:r>
              <a:rPr sz="1000" u="sng">
                <a:solidFill>
                  <a:srgbClr val="295EB7"/>
                </a:solidFill>
                <a:hlinkClick r:id="rId5"/>
              </a:rPr>
              <a:t>26</a:t>
            </a:r>
            <a:r>
              <a:rPr sz="1300"/>
              <a:t>.</a:t>
            </a:r>
          </a:p>
          <a:p>
            <a:pPr defTabSz="457200">
              <a:lnSpc>
                <a:spcPts val="3400"/>
              </a:lnSpc>
              <a:spcBef>
                <a:spcPts val="600"/>
              </a:spcBef>
              <a:defRPr sz="1200">
                <a:latin typeface="Helvetica"/>
                <a:ea typeface="Helvetica"/>
                <a:cs typeface="Helvetica"/>
                <a:sym typeface="Helvetica"/>
              </a:defRPr>
            </a:pPr>
            <a:r>
              <a:rPr sz="1300"/>
              <a:t>Cette organisation est mise en place dès l'époque de </a:t>
            </a:r>
            <a:r>
              <a:rPr sz="1300" u="sng">
                <a:solidFill>
                  <a:srgbClr val="295EB7"/>
                </a:solidFill>
                <a:hlinkClick r:id="rId6"/>
              </a:rPr>
              <a:t>Charlemagne</a:t>
            </a:r>
            <a:r>
              <a:rPr sz="1000" u="sng">
                <a:solidFill>
                  <a:srgbClr val="295EB7"/>
                </a:solidFill>
                <a:hlinkClick r:id="rId7"/>
              </a:rPr>
              <a:t>27</a:t>
            </a:r>
            <a:r>
              <a:rPr sz="1300"/>
              <a:t>.</a:t>
            </a:r>
          </a:p>
          <a:p>
            <a:pPr defTabSz="457200">
              <a:lnSpc>
                <a:spcPts val="3300"/>
              </a:lnSpc>
              <a:spcBef>
                <a:spcPts val="600"/>
              </a:spcBef>
              <a:defRPr sz="1200">
                <a:latin typeface="Helvetica"/>
                <a:ea typeface="Helvetica"/>
                <a:cs typeface="Helvetica"/>
                <a:sym typeface="Helvetica"/>
              </a:defRPr>
            </a:pPr>
            <a:endParaRPr sz="1300"/>
          </a:p>
          <a:p>
            <a:pPr algn="just" defTabSz="457200">
              <a:defRPr sz="1200">
                <a:latin typeface="Helvetica"/>
                <a:ea typeface="Helvetica"/>
                <a:cs typeface="Helvetica"/>
                <a:sym typeface="Helvetica"/>
              </a:defRPr>
            </a:pPr>
            <a:r>
              <a:rPr sz="1600">
                <a:latin typeface="Verdana"/>
                <a:ea typeface="Verdana"/>
                <a:cs typeface="Verdana"/>
                <a:sym typeface="Verdana"/>
              </a:rPr>
              <a:t>"Paru en mai 1938, juste trente ans après la découverte des trois fonctions, Mythe et Epopée I marque une rupture dans l'oeuvre de Georges Dumézil. Avec lui s'ouvre, en cette période "révolutionnaire", l'ère des synthèses, des mises au point, la série des livres bilans. Le printemps de 1938 avait vu éclore le système des trois fonctions: les cavaliers-migrateurs qui, vers la fin du IIIe millénaire avant Jésus-Christ, peut-être d'une région située quelque part dans le sud de la Russie, envahirent, submergèrent par vagues centrifuges et successives la majeure partie du continent européen et poussèrent à travers l'Iran jusqu'aux confins de l'Inde, ces conquérants qui parlaient approximativement la même langue et auxquels, par commodité et par convention, on a attribué le nom tout symbolique d'Indo-Européens, partageaient une vision de monde tripartite où s'articulent selon un ordre hiérarchique la souveraineté magique et juridique (la première fonction), la force physique et principalement guerrière (la deuxième fonction), la richesse tranquille et féconde (la troisième fonction). Ainsi, nos très lointains ancêtres nourrissaient-ils, au moins à titre d'idéal, une conception de la société que chérira longtemps le Moyen Âge occidental et que distingue différentiellement et hiérarchiquement les prêtres, les guerriers et les éleveurs-agriculteurs.</a:t>
            </a:r>
          </a:p>
          <a:p>
            <a:pPr algn="just" defTabSz="457200">
              <a:defRPr sz="1200">
                <a:latin typeface="Helvetica"/>
                <a:ea typeface="Helvetica"/>
                <a:cs typeface="Helvetica"/>
                <a:sym typeface="Helvetica"/>
              </a:defRPr>
            </a:pPr>
            <a:endParaRPr sz="1600">
              <a:latin typeface="Verdana"/>
              <a:ea typeface="Verdana"/>
              <a:cs typeface="Verdana"/>
              <a:sym typeface="Verdana"/>
            </a:endParaRPr>
          </a:p>
          <a:p>
            <a:pPr algn="just" defTabSz="457200">
              <a:defRPr sz="1200">
                <a:latin typeface="Helvetica"/>
                <a:ea typeface="Helvetica"/>
                <a:cs typeface="Helvetica"/>
                <a:sym typeface="Helvetica"/>
              </a:defRPr>
            </a:pPr>
            <a:r>
              <a:rPr sz="1600">
                <a:latin typeface="Verdana"/>
                <a:ea typeface="Verdana"/>
                <a:cs typeface="Verdana"/>
                <a:sym typeface="Verdana"/>
              </a:rPr>
              <a:t>Ce système de pensée à trois termes, cet outil mental classificatoire a permis aux Indo-Européens et à leurs héritiers, Indiens, Iraniens, Scythes, grecs, romains, Celtes, Grecs, Germains..., de mettre de l'ordre dans l'ensemble de l'univers. Non seulement cette idéologie trifonctionnelle dispose les habitants du ciel et sous-tend rituels et sacerdoces, mais elle charpente la quasi-totalité des phénomènes, des productions, des discours humains."</a:t>
            </a:r>
            <a:endParaRPr sz="1000">
              <a:latin typeface="Verdana"/>
              <a:ea typeface="Verdana"/>
              <a:cs typeface="Verdana"/>
              <a:sym typeface="Verdana"/>
            </a:endParaRPr>
          </a:p>
          <a:p>
            <a:pPr algn="just" defTabSz="457200">
              <a:defRPr sz="1200">
                <a:latin typeface="Helvetica"/>
                <a:ea typeface="Helvetica"/>
                <a:cs typeface="Helvetica"/>
                <a:sym typeface="Helvetica"/>
              </a:defRPr>
            </a:pPr>
            <a:r>
              <a:rPr sz="1600">
                <a:latin typeface="Verdana"/>
                <a:ea typeface="Verdana"/>
                <a:cs typeface="Verdana"/>
                <a:sym typeface="Verdana"/>
              </a:rPr>
              <a:t>Joël H. Grisward. Préface de </a:t>
            </a:r>
            <a:r>
              <a:rPr sz="1600" i="1">
                <a:latin typeface="Verdana"/>
                <a:ea typeface="Verdana"/>
                <a:cs typeface="Verdana"/>
                <a:sym typeface="Verdana"/>
              </a:rPr>
              <a:t>Mythe et Epopée I.II.III</a:t>
            </a:r>
            <a:r>
              <a:rPr sz="1600">
                <a:latin typeface="Verdana"/>
                <a:ea typeface="Verdana"/>
                <a:cs typeface="Verdana"/>
                <a:sym typeface="Verdana"/>
              </a:rPr>
              <a:t> par Georges Dumézil. Gallimard, collection Quarto, 1995.</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Shape 593"/>
          <p:cNvSpPr>
            <a:spLocks noGrp="1" noRot="1" noChangeAspect="1"/>
          </p:cNvSpPr>
          <p:nvPr>
            <p:ph type="sldImg"/>
          </p:nvPr>
        </p:nvSpPr>
        <p:spPr>
          <a:prstGeom prst="rect">
            <a:avLst/>
          </a:prstGeom>
        </p:spPr>
        <p:txBody>
          <a:bodyPr/>
          <a:lstStyle/>
          <a:p>
            <a:endParaRPr/>
          </a:p>
        </p:txBody>
      </p:sp>
      <p:sp>
        <p:nvSpPr>
          <p:cNvPr id="594" name="Shape 594"/>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On peut caractériser le féodalisme par l'ensemble des institutions et usages contractuels entre </a:t>
            </a:r>
            <a:r>
              <a:rPr sz="1300" u="sng">
                <a:solidFill>
                  <a:srgbClr val="295EB7"/>
                </a:solidFill>
                <a:hlinkClick r:id="rId3"/>
              </a:rPr>
              <a:t>suzerains</a:t>
            </a:r>
            <a:r>
              <a:rPr sz="1300"/>
              <a:t> et </a:t>
            </a:r>
            <a:r>
              <a:rPr sz="1300" u="sng">
                <a:solidFill>
                  <a:srgbClr val="295EB7"/>
                </a:solidFill>
                <a:hlinkClick r:id="rId4"/>
              </a:rPr>
              <a:t>vassaux</a:t>
            </a:r>
            <a:r>
              <a:rPr sz="1300"/>
              <a:t> : le suzerain doit à son vassal l'entretien, généralement sous la forme d'une concession de </a:t>
            </a:r>
            <a:r>
              <a:rPr sz="1300" u="sng">
                <a:solidFill>
                  <a:srgbClr val="295EB7"/>
                </a:solidFill>
                <a:hlinkClick r:id="rId5"/>
              </a:rPr>
              <a:t>fief</a:t>
            </a:r>
            <a:r>
              <a:rPr sz="1300"/>
              <a:t> (terres ou droits, ou encore rente), et la protection. En retour le vassal est tenu de fournir à son suzerain aide et conseil (foi et </a:t>
            </a:r>
            <a:r>
              <a:rPr sz="1300" u="sng">
                <a:solidFill>
                  <a:srgbClr val="295EB7"/>
                </a:solidFill>
                <a:hlinkClick r:id="rId6"/>
              </a:rPr>
              <a:t>hommage</a:t>
            </a:r>
            <a:r>
              <a:rPr sz="1300"/>
              <a:t>).</a:t>
            </a:r>
          </a:p>
          <a:p>
            <a:pPr defTabSz="457200">
              <a:lnSpc>
                <a:spcPts val="3400"/>
              </a:lnSpc>
              <a:spcBef>
                <a:spcPts val="600"/>
              </a:spcBef>
              <a:defRPr sz="1200">
                <a:latin typeface="Helvetica"/>
                <a:ea typeface="Helvetica"/>
                <a:cs typeface="Helvetica"/>
                <a:sym typeface="Helvetica"/>
              </a:defRPr>
            </a:pPr>
            <a:r>
              <a:rPr sz="1300"/>
              <a:t>Le </a:t>
            </a:r>
            <a:r>
              <a:rPr sz="1300" u="sng">
                <a:solidFill>
                  <a:srgbClr val="295EB7"/>
                </a:solidFill>
                <a:hlinkClick r:id="rId7"/>
              </a:rPr>
              <a:t>vassal</a:t>
            </a:r>
            <a:r>
              <a:rPr sz="1300"/>
              <a:t> était celui qui, ayant reçu une propriété territoriale nommée </a:t>
            </a:r>
            <a:r>
              <a:rPr sz="1300" u="sng">
                <a:solidFill>
                  <a:srgbClr val="295EB7"/>
                </a:solidFill>
                <a:hlinkClick r:id="rId8"/>
              </a:rPr>
              <a:t>bénéfice</a:t>
            </a:r>
            <a:r>
              <a:rPr sz="1300"/>
              <a:t> ou </a:t>
            </a:r>
            <a:r>
              <a:rPr sz="1300" u="sng">
                <a:solidFill>
                  <a:srgbClr val="295EB7"/>
                </a:solidFill>
                <a:hlinkClick r:id="rId5"/>
              </a:rPr>
              <a:t>fief</a:t>
            </a:r>
            <a:r>
              <a:rPr sz="1300"/>
              <a:t>, se trouvait par là dans la dépendance du garant de cette propriété, auquel il devait foi et hommage, en échange d’une assistance de son suzerain dans certains cas. Le suzerain était celui qui, ayant conféré le fief, avait droit à l'aide du vassal. Du reste, le même seigneur pouvait être suzerain pour certains fiefs (ceux qu'il avait conférés), et vassal pour d'autres (ceux qu'il avait reçus).</a:t>
            </a:r>
          </a:p>
          <a:p>
            <a:pPr defTabSz="457200">
              <a:lnSpc>
                <a:spcPts val="3400"/>
              </a:lnSpc>
              <a:spcBef>
                <a:spcPts val="600"/>
              </a:spcBef>
              <a:defRPr sz="1200">
                <a:latin typeface="Helvetica"/>
                <a:ea typeface="Helvetica"/>
                <a:cs typeface="Helvetica"/>
                <a:sym typeface="Helvetica"/>
              </a:defRPr>
            </a:pPr>
            <a:r>
              <a:rPr sz="1300"/>
              <a:t>Ce type de relations, au départ limité à l'</a:t>
            </a:r>
            <a:r>
              <a:rPr sz="1300" u="sng">
                <a:solidFill>
                  <a:srgbClr val="295EB7"/>
                </a:solidFill>
                <a:hlinkClick r:id="rId9"/>
              </a:rPr>
              <a:t>aristocratie</a:t>
            </a:r>
            <a:r>
              <a:rPr sz="1300"/>
              <a:t> guerrière, où le </a:t>
            </a:r>
            <a:r>
              <a:rPr sz="1300" u="sng">
                <a:solidFill>
                  <a:srgbClr val="295EB7"/>
                </a:solidFill>
                <a:hlinkClick r:id="rId10"/>
              </a:rPr>
              <a:t>roi</a:t>
            </a:r>
            <a:r>
              <a:rPr sz="1300"/>
              <a:t>, « suzerain des suzerains », attribue des fiefs à ses fidèles pour protéger plus efficacement son domaine, s'est étendu à l'ensemble de la société, les « </a:t>
            </a:r>
            <a:r>
              <a:rPr sz="1300" u="sng">
                <a:solidFill>
                  <a:srgbClr val="295EB7"/>
                </a:solidFill>
                <a:hlinkClick r:id="rId11"/>
              </a:rPr>
              <a:t>serfs</a:t>
            </a:r>
            <a:r>
              <a:rPr sz="1300"/>
              <a:t> », personnes attachées à la terre du seigneur, ayant un rapport de vassal à suzerain avec leur seigneur. La féodalité désigne alors une société caractérisée par la hiérarchie des terres et des personnes, le morcellement des terres et de l'autorité, la domination de la classe combattante.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 name="Shape 382"/>
          <p:cNvSpPr>
            <a:spLocks noGrp="1" noRot="1" noChangeAspect="1"/>
          </p:cNvSpPr>
          <p:nvPr>
            <p:ph type="sldImg"/>
          </p:nvPr>
        </p:nvSpPr>
        <p:spPr>
          <a:prstGeom prst="rect">
            <a:avLst/>
          </a:prstGeom>
        </p:spPr>
        <p:txBody>
          <a:bodyPr/>
          <a:lstStyle/>
          <a:p>
            <a:endParaRPr/>
          </a:p>
        </p:txBody>
      </p:sp>
      <p:sp>
        <p:nvSpPr>
          <p:cNvPr id="383" name="Shape 383"/>
          <p:cNvSpPr>
            <a:spLocks noGrp="1"/>
          </p:cNvSpPr>
          <p:nvPr>
            <p:ph type="body" sz="quarter" idx="1"/>
          </p:nvPr>
        </p:nvSpPr>
        <p:spPr>
          <a:prstGeom prst="rect">
            <a:avLst/>
          </a:prstGeom>
        </p:spPr>
        <p:txBody>
          <a:bodyPr/>
          <a:lstStyle/>
          <a:p>
            <a:pPr defTabSz="457200">
              <a:lnSpc>
                <a:spcPts val="3900"/>
              </a:lnSpc>
              <a:spcBef>
                <a:spcPts val="500"/>
              </a:spcBef>
              <a:defRPr sz="1200">
                <a:latin typeface="Helvetica"/>
                <a:ea typeface="Helvetica"/>
                <a:cs typeface="Helvetica"/>
                <a:sym typeface="Helvetica"/>
              </a:defRPr>
            </a:pPr>
            <a:r>
              <a:rPr sz="1700" b="1"/>
              <a:t>Limites traditionnelles</a:t>
            </a:r>
          </a:p>
          <a:p>
            <a:pPr defTabSz="457200">
              <a:lnSpc>
                <a:spcPts val="3400"/>
              </a:lnSpc>
              <a:spcBef>
                <a:spcPts val="600"/>
              </a:spcBef>
              <a:defRPr sz="1200">
                <a:latin typeface="Helvetica"/>
                <a:ea typeface="Helvetica"/>
                <a:cs typeface="Helvetica"/>
                <a:sym typeface="Helvetica"/>
              </a:defRPr>
            </a:pPr>
            <a:r>
              <a:rPr sz="1300"/>
              <a:t>On avait encore il y assez peu de temps une réponse assez tranchée pour situer le début et la fin du Moyen Âge... Ainsi on parlait pour le début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De la </a:t>
            </a:r>
            <a:r>
              <a:rPr sz="1300" b="1"/>
              <a:t>nuit du 31 décembre 406</a:t>
            </a:r>
            <a:r>
              <a:rPr sz="1300"/>
              <a:t>, date à laquelle les barbares franchissent le </a:t>
            </a:r>
            <a:r>
              <a:rPr sz="1300" i="1"/>
              <a:t>limes</a:t>
            </a:r>
            <a:r>
              <a:rPr sz="1300"/>
              <a:t> romain.</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Ou de la déposition de Romulus Augustule, le </a:t>
            </a:r>
            <a:r>
              <a:rPr sz="1300" b="1"/>
              <a:t>4 septembre 476</a:t>
            </a:r>
            <a:r>
              <a:rPr sz="1300"/>
              <a:t>.</a:t>
            </a:r>
          </a:p>
          <a:p>
            <a:pPr defTabSz="457200">
              <a:lnSpc>
                <a:spcPts val="3400"/>
              </a:lnSpc>
              <a:spcBef>
                <a:spcPts val="600"/>
              </a:spcBef>
              <a:defRPr sz="1200">
                <a:latin typeface="Helvetica"/>
                <a:ea typeface="Helvetica"/>
                <a:cs typeface="Helvetica"/>
                <a:sym typeface="Helvetica"/>
              </a:defRPr>
            </a:pPr>
            <a:r>
              <a:rPr sz="1300"/>
              <a:t>Pour la fin du Moyen Âge, on pouvait parler de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La prise de Constantinople par les Turcs, le </a:t>
            </a:r>
            <a:r>
              <a:rPr sz="1300" b="1"/>
              <a:t>29 mai 1453</a:t>
            </a:r>
            <a:r>
              <a:rPr sz="1300"/>
              <a: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Ou du </a:t>
            </a:r>
            <a:r>
              <a:rPr sz="1300" b="1"/>
              <a:t>12 octobre 1492</a:t>
            </a:r>
            <a:r>
              <a:rPr sz="1300"/>
              <a:t>, avec la "découverte" de l'Amérique par Christophe Colomb...</a:t>
            </a:r>
          </a:p>
          <a:p>
            <a:pPr defTabSz="457200">
              <a:lnSpc>
                <a:spcPts val="3400"/>
              </a:lnSpc>
              <a:spcBef>
                <a:spcPts val="600"/>
              </a:spcBef>
              <a:defRPr sz="1200">
                <a:latin typeface="Helvetica"/>
                <a:ea typeface="Helvetica"/>
                <a:cs typeface="Helvetica"/>
                <a:sym typeface="Helvetica"/>
              </a:defRPr>
            </a:pPr>
            <a:r>
              <a:rPr sz="1300"/>
              <a:t>Cependant, la réponse est aujourd'hui bien plus nuancée.</a:t>
            </a:r>
          </a:p>
          <a:p>
            <a:pPr defTabSz="457200">
              <a:lnSpc>
                <a:spcPts val="3300"/>
              </a:lnSpc>
              <a:spcBef>
                <a:spcPts val="600"/>
              </a:spcBef>
              <a:defRPr sz="1200">
                <a:latin typeface="Helvetica"/>
                <a:ea typeface="Helvetica"/>
                <a:cs typeface="Helvetica"/>
                <a:sym typeface="Helvetica"/>
              </a:defRPr>
            </a:pPr>
            <a:endParaRPr sz="1300"/>
          </a:p>
          <a:p>
            <a:pPr defTabSz="457200">
              <a:lnSpc>
                <a:spcPts val="3700"/>
              </a:lnSpc>
              <a:spcBef>
                <a:spcPts val="400"/>
              </a:spcBef>
              <a:defRPr sz="1200">
                <a:latin typeface="Helvetica"/>
                <a:ea typeface="Helvetica"/>
                <a:cs typeface="Helvetica"/>
                <a:sym typeface="Helvetica"/>
              </a:defRPr>
            </a:pPr>
            <a:r>
              <a:rPr sz="1500" b="1"/>
              <a:t>Limite Antiquité-Moyen Age</a:t>
            </a:r>
          </a:p>
          <a:p>
            <a:pPr defTabSz="457200">
              <a:lnSpc>
                <a:spcPts val="3400"/>
              </a:lnSpc>
              <a:defRPr sz="1200">
                <a:latin typeface="Helvetica"/>
                <a:ea typeface="Helvetica"/>
                <a:cs typeface="Helvetica"/>
                <a:sym typeface="Helvetica"/>
              </a:defRPr>
            </a:pPr>
            <a:r>
              <a:rPr sz="1300"/>
              <a:t>[</a:t>
            </a:r>
            <a:r>
              <a:rPr sz="1300" u="sng">
                <a:solidFill>
                  <a:srgbClr val="295EB7"/>
                </a:solidFill>
                <a:hlinkClick r:id="rId3"/>
              </a:rPr>
              <a:t>modifier</a:t>
            </a:r>
            <a:r>
              <a:rPr sz="1300"/>
              <a:t>]</a:t>
            </a:r>
          </a:p>
          <a:p>
            <a:pPr defTabSz="457200">
              <a:lnSpc>
                <a:spcPts val="3400"/>
              </a:lnSpc>
              <a:spcBef>
                <a:spcPts val="300"/>
              </a:spcBef>
              <a:defRPr sz="1200">
                <a:latin typeface="Helvetica"/>
                <a:ea typeface="Helvetica"/>
                <a:cs typeface="Helvetica"/>
                <a:sym typeface="Helvetica"/>
              </a:defRPr>
            </a:pPr>
            <a:r>
              <a:rPr sz="1300" b="1"/>
              <a:t>Thèse médiévistes</a:t>
            </a:r>
          </a:p>
          <a:p>
            <a:pPr defTabSz="457200">
              <a:lnSpc>
                <a:spcPts val="3400"/>
              </a:lnSpc>
              <a:spcBef>
                <a:spcPts val="600"/>
              </a:spcBef>
              <a:defRPr sz="1200">
                <a:latin typeface="Helvetica"/>
                <a:ea typeface="Helvetica"/>
                <a:cs typeface="Helvetica"/>
                <a:sym typeface="Helvetica"/>
              </a:defRPr>
            </a:pPr>
            <a:r>
              <a:rPr sz="1300"/>
              <a:t>On peut placer la limite inférieure du Moyen Âge vers le Ⅲ</a:t>
            </a:r>
            <a:r>
              <a:rPr sz="1100" baseline="31999"/>
              <a:t>e</a:t>
            </a:r>
            <a:r>
              <a:rPr sz="1300"/>
              <a:t> siècle ou le Ⅳ</a:t>
            </a:r>
            <a:r>
              <a:rPr sz="1100" baseline="31999"/>
              <a:t>e</a:t>
            </a:r>
            <a:r>
              <a:rPr sz="1300"/>
              <a:t> siècle, époques en effet marquée par des ruptures (christianisme, crise de l'Empire Romain, réformes de Dioclétien et de Constantin).</a:t>
            </a:r>
          </a:p>
          <a:p>
            <a:pPr defTabSz="457200">
              <a:lnSpc>
                <a:spcPts val="3400"/>
              </a:lnSpc>
              <a:defRPr sz="1200">
                <a:latin typeface="Helvetica"/>
                <a:ea typeface="Helvetica"/>
                <a:cs typeface="Helvetica"/>
                <a:sym typeface="Helvetica"/>
              </a:defRPr>
            </a:pPr>
            <a:r>
              <a:rPr sz="1300"/>
              <a:t>[</a:t>
            </a:r>
            <a:r>
              <a:rPr sz="1300" u="sng">
                <a:solidFill>
                  <a:srgbClr val="295EB7"/>
                </a:solidFill>
                <a:hlinkClick r:id="rId4"/>
              </a:rPr>
              <a:t>modifier</a:t>
            </a:r>
            <a:r>
              <a:rPr sz="1300"/>
              <a:t>]</a:t>
            </a:r>
          </a:p>
          <a:p>
            <a:pPr defTabSz="457200">
              <a:lnSpc>
                <a:spcPts val="3400"/>
              </a:lnSpc>
              <a:spcBef>
                <a:spcPts val="300"/>
              </a:spcBef>
              <a:defRPr sz="1200">
                <a:latin typeface="Helvetica"/>
                <a:ea typeface="Helvetica"/>
                <a:cs typeface="Helvetica"/>
                <a:sym typeface="Helvetica"/>
              </a:defRPr>
            </a:pPr>
            <a:r>
              <a:rPr sz="1300" b="1"/>
              <a:t>Théses des antiquisants</a:t>
            </a:r>
          </a:p>
          <a:p>
            <a:pPr defTabSz="457200">
              <a:lnSpc>
                <a:spcPts val="3400"/>
              </a:lnSpc>
              <a:spcBef>
                <a:spcPts val="600"/>
              </a:spcBef>
              <a:defRPr sz="1200">
                <a:latin typeface="Helvetica"/>
                <a:ea typeface="Helvetica"/>
                <a:cs typeface="Helvetica"/>
                <a:sym typeface="Helvetica"/>
              </a:defRPr>
            </a:pPr>
            <a:r>
              <a:rPr sz="1300"/>
              <a:t>On peut repousser la limite jusqu'au Ⅵ</a:t>
            </a:r>
            <a:r>
              <a:rPr sz="1100" baseline="31999"/>
              <a:t>e</a:t>
            </a:r>
            <a:r>
              <a:rPr sz="1300"/>
              <a:t> siècle ou jusqu'au Ⅶ</a:t>
            </a:r>
            <a:r>
              <a:rPr sz="1100" baseline="31999"/>
              <a:t>e</a:t>
            </a:r>
            <a:r>
              <a:rPr sz="1300"/>
              <a:t> siècle : l'héritage antique est encore important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 commerce est encore méditerranéen</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 système monétaire (triens) est hérité du Romain</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On a encore dans le midi de la Gaule, une "éducation à la romaine"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Shape 598"/>
          <p:cNvSpPr>
            <a:spLocks noGrp="1" noRot="1" noChangeAspect="1"/>
          </p:cNvSpPr>
          <p:nvPr>
            <p:ph type="sldImg"/>
          </p:nvPr>
        </p:nvSpPr>
        <p:spPr>
          <a:prstGeom prst="rect">
            <a:avLst/>
          </a:prstGeom>
        </p:spPr>
        <p:txBody>
          <a:bodyPr/>
          <a:lstStyle/>
          <a:p>
            <a:endParaRPr/>
          </a:p>
        </p:txBody>
      </p:sp>
      <p:sp>
        <p:nvSpPr>
          <p:cNvPr id="599" name="Shape 599"/>
          <p:cNvSpPr>
            <a:spLocks noGrp="1"/>
          </p:cNvSpPr>
          <p:nvPr>
            <p:ph type="body" sz="quarter" idx="1"/>
          </p:nvPr>
        </p:nvSpPr>
        <p:spPr>
          <a:prstGeom prst="rect">
            <a:avLst/>
          </a:prstGeom>
        </p:spPr>
        <p:txBody>
          <a:bodyPr/>
          <a:lstStyle/>
          <a:p>
            <a:pPr defTabSz="457200">
              <a:lnSpc>
                <a:spcPts val="3900"/>
              </a:lnSpc>
              <a:spcBef>
                <a:spcPts val="500"/>
              </a:spcBef>
              <a:defRPr sz="1200">
                <a:latin typeface="Helvetica"/>
                <a:ea typeface="Helvetica"/>
                <a:cs typeface="Helvetica"/>
                <a:sym typeface="Helvetica"/>
              </a:defRPr>
            </a:pPr>
            <a:r>
              <a:rPr sz="1700" b="1"/>
              <a:t>Vassalité et féodalité</a:t>
            </a:r>
          </a:p>
          <a:p>
            <a:pPr defTabSz="457200">
              <a:lnSpc>
                <a:spcPts val="3200"/>
              </a:lnSpc>
              <a:defRPr sz="1200">
                <a:latin typeface="Helvetica"/>
                <a:ea typeface="Helvetica"/>
                <a:cs typeface="Helvetica"/>
                <a:sym typeface="Helvetica"/>
              </a:defRPr>
            </a:pPr>
            <a:r>
              <a:t>Articles détaillés : </a:t>
            </a:r>
            <a:r>
              <a:rPr u="sng">
                <a:solidFill>
                  <a:srgbClr val="295EB7"/>
                </a:solidFill>
                <a:hlinkClick r:id="rId3"/>
              </a:rPr>
              <a:t>Vassalité</a:t>
            </a:r>
            <a:r>
              <a:t> et </a:t>
            </a:r>
            <a:r>
              <a:rPr u="sng">
                <a:solidFill>
                  <a:srgbClr val="295EB7"/>
                </a:solidFill>
                <a:hlinkClick r:id="rId4"/>
              </a:rPr>
              <a:t>Féodalité</a:t>
            </a:r>
            <a:r>
              <a:t>.</a:t>
            </a:r>
          </a:p>
          <a:p>
            <a:pPr defTabSz="457200">
              <a:lnSpc>
                <a:spcPts val="3400"/>
              </a:lnSpc>
              <a:spcBef>
                <a:spcPts val="600"/>
              </a:spcBef>
              <a:defRPr sz="1200">
                <a:latin typeface="Helvetica"/>
                <a:ea typeface="Helvetica"/>
                <a:cs typeface="Helvetica"/>
                <a:sym typeface="Helvetica"/>
              </a:defRPr>
            </a:pPr>
            <a:r>
              <a:rPr sz="1300"/>
              <a:t>La </a:t>
            </a:r>
            <a:r>
              <a:rPr sz="1300" u="sng">
                <a:solidFill>
                  <a:srgbClr val="295EB7"/>
                </a:solidFill>
                <a:hlinkClick r:id="rId3"/>
              </a:rPr>
              <a:t>vassalité</a:t>
            </a:r>
            <a:r>
              <a:rPr sz="1300"/>
              <a:t> existait déjà pendant le haut Moyen Âge.</a:t>
            </a:r>
          </a:p>
          <a:p>
            <a:pPr defTabSz="457200">
              <a:lnSpc>
                <a:spcPts val="3400"/>
              </a:lnSpc>
              <a:spcBef>
                <a:spcPts val="600"/>
              </a:spcBef>
              <a:defRPr sz="1200">
                <a:latin typeface="Helvetica"/>
                <a:ea typeface="Helvetica"/>
                <a:cs typeface="Helvetica"/>
                <a:sym typeface="Helvetica"/>
              </a:defRPr>
            </a:pPr>
            <a:r>
              <a:rPr sz="1300"/>
              <a:t>La cérémonie suit des règles très précises. Le vassal avance devant son futur </a:t>
            </a:r>
            <a:r>
              <a:rPr sz="1300" u="sng">
                <a:solidFill>
                  <a:srgbClr val="295EB7"/>
                </a:solidFill>
                <a:hlinkClick r:id="rId5"/>
              </a:rPr>
              <a:t>seigneur</a:t>
            </a:r>
            <a:r>
              <a:rPr sz="1300"/>
              <a:t> la tête nue en signe de respect. Il s'agenouille, devant lui, pour lui exprimer son humilité, les mains jointes. Le </a:t>
            </a:r>
            <a:r>
              <a:rPr sz="1300" u="sng">
                <a:solidFill>
                  <a:srgbClr val="295EB7"/>
                </a:solidFill>
                <a:hlinkClick r:id="rId5"/>
              </a:rPr>
              <a:t>seigneur</a:t>
            </a:r>
            <a:r>
              <a:rPr sz="1300"/>
              <a:t> les prend entre les siennes et le relève. C'est ce que l'on appelle la dation.</a:t>
            </a:r>
          </a:p>
          <a:p>
            <a:pPr defTabSz="457200">
              <a:lnSpc>
                <a:spcPts val="3400"/>
              </a:lnSpc>
              <a:spcBef>
                <a:spcPts val="600"/>
              </a:spcBef>
              <a:defRPr sz="1200">
                <a:latin typeface="Helvetica"/>
                <a:ea typeface="Helvetica"/>
                <a:cs typeface="Helvetica"/>
                <a:sym typeface="Helvetica"/>
              </a:defRPr>
            </a:pPr>
            <a:r>
              <a:rPr sz="1300"/>
              <a:t>Le jeune vassal reçoit un </a:t>
            </a:r>
            <a:r>
              <a:rPr sz="1300" u="sng">
                <a:solidFill>
                  <a:srgbClr val="295EB7"/>
                </a:solidFill>
                <a:hlinkClick r:id="rId6"/>
              </a:rPr>
              <a:t>fief</a:t>
            </a:r>
            <a:r>
              <a:rPr sz="1300"/>
              <a:t> (le plus souvent une terre qui appartient au seigneur ou un droit de prélever des taxes sur un pont par exemple) et, en échange, il jure sur les </a:t>
            </a:r>
            <a:r>
              <a:rPr sz="1300" u="sng">
                <a:solidFill>
                  <a:srgbClr val="295EB7"/>
                </a:solidFill>
                <a:hlinkClick r:id="rId7"/>
              </a:rPr>
              <a:t>saintes Écritures</a:t>
            </a:r>
            <a:r>
              <a:rPr sz="1300"/>
              <a:t>, ou sur une relique, sa fidélité au </a:t>
            </a:r>
            <a:r>
              <a:rPr sz="1300" u="sng">
                <a:solidFill>
                  <a:srgbClr val="295EB7"/>
                </a:solidFill>
                <a:hlinkClick r:id="rId5"/>
              </a:rPr>
              <a:t>seigneur</a:t>
            </a:r>
            <a:r>
              <a:rPr sz="1300"/>
              <a:t>.</a:t>
            </a:r>
          </a:p>
          <a:p>
            <a:pPr defTabSz="457200">
              <a:lnSpc>
                <a:spcPts val="3400"/>
              </a:lnSpc>
              <a:spcBef>
                <a:spcPts val="600"/>
              </a:spcBef>
              <a:defRPr sz="1200">
                <a:latin typeface="Helvetica"/>
                <a:ea typeface="Helvetica"/>
                <a:cs typeface="Helvetica"/>
                <a:sym typeface="Helvetica"/>
              </a:defRPr>
            </a:pPr>
            <a:r>
              <a:rPr sz="1300"/>
              <a:t>Le système évolue en relations féodo-vassaliques au cours du </a:t>
            </a:r>
            <a:r>
              <a:rPr sz="1300" u="sng">
                <a:solidFill>
                  <a:srgbClr val="295EB7"/>
                </a:solidFill>
                <a:hlinkClick r:id="rId8"/>
              </a:rPr>
              <a:t>xi</a:t>
            </a:r>
            <a:r>
              <a:rPr sz="1100" u="sng" baseline="31999">
                <a:solidFill>
                  <a:srgbClr val="295EB7"/>
                </a:solidFill>
                <a:hlinkClick r:id="rId8"/>
              </a:rPr>
              <a:t>e</a:t>
            </a:r>
            <a:r>
              <a:rPr sz="1300" u="sng">
                <a:solidFill>
                  <a:srgbClr val="295EB7"/>
                </a:solidFill>
                <a:hlinkClick r:id="rId8"/>
              </a:rPr>
              <a:t> siècle</a:t>
            </a:r>
            <a:r>
              <a:rPr sz="1300"/>
              <a:t>. On appelle </a:t>
            </a:r>
            <a:r>
              <a:rPr sz="1300" u="sng">
                <a:solidFill>
                  <a:srgbClr val="295EB7"/>
                </a:solidFill>
                <a:hlinkClick r:id="rId4"/>
              </a:rPr>
              <a:t>féodalité</a:t>
            </a:r>
            <a:r>
              <a:rPr sz="1300"/>
              <a:t> l'organisation hiérarchique de la </a:t>
            </a:r>
            <a:r>
              <a:rPr sz="1300" u="sng">
                <a:solidFill>
                  <a:srgbClr val="295EB7"/>
                </a:solidFill>
                <a:hlinkClick r:id="rId9"/>
              </a:rPr>
              <a:t>noblesse</a:t>
            </a:r>
            <a:r>
              <a:rPr sz="1300"/>
              <a:t> qui lie les membres entre eux. La période de la féodalité s'étend du </a:t>
            </a:r>
            <a:r>
              <a:rPr sz="1300" u="sng">
                <a:solidFill>
                  <a:srgbClr val="295EB7"/>
                </a:solidFill>
                <a:hlinkClick r:id="rId10"/>
              </a:rPr>
              <a:t>ix</a:t>
            </a:r>
            <a:r>
              <a:rPr sz="1100" u="sng" baseline="31999">
                <a:solidFill>
                  <a:srgbClr val="295EB7"/>
                </a:solidFill>
                <a:hlinkClick r:id="rId10"/>
              </a:rPr>
              <a:t>e</a:t>
            </a:r>
            <a:r>
              <a:rPr sz="1300"/>
              <a:t> au </a:t>
            </a:r>
            <a:r>
              <a:rPr sz="1300" u="sng">
                <a:solidFill>
                  <a:srgbClr val="295EB7"/>
                </a:solidFill>
                <a:hlinkClick r:id="rId11"/>
              </a:rPr>
              <a:t>xiii</a:t>
            </a:r>
            <a:r>
              <a:rPr sz="1100" u="sng" baseline="31999">
                <a:solidFill>
                  <a:srgbClr val="295EB7"/>
                </a:solidFill>
                <a:hlinkClick r:id="rId11"/>
              </a:rPr>
              <a:t>e</a:t>
            </a:r>
            <a:r>
              <a:rPr sz="1300" u="sng">
                <a:solidFill>
                  <a:srgbClr val="295EB7"/>
                </a:solidFill>
                <a:hlinkClick r:id="rId11"/>
              </a:rPr>
              <a:t> siècle</a:t>
            </a:r>
            <a:r>
              <a:rPr sz="1300"/>
              <a:t>. Le régime féodal est fait pour se protéger des envahisseurs, des guerres. Chaque seigneur (</a:t>
            </a:r>
            <a:r>
              <a:rPr sz="1300" u="sng">
                <a:solidFill>
                  <a:srgbClr val="295EB7"/>
                </a:solidFill>
                <a:hlinkClick r:id="rId12"/>
              </a:rPr>
              <a:t>vassal</a:t>
            </a:r>
            <a:r>
              <a:rPr sz="1300"/>
              <a:t>) s'engage envers un seigneur plus puissant (</a:t>
            </a:r>
            <a:r>
              <a:rPr sz="1300" u="sng">
                <a:solidFill>
                  <a:srgbClr val="295EB7"/>
                </a:solidFill>
                <a:hlinkClick r:id="rId13"/>
              </a:rPr>
              <a:t>suzerain</a:t>
            </a:r>
            <a:r>
              <a:rPr sz="1300"/>
              <a:t>). Le pouvoir d'un seigneur se mesure au nombre de ses vassaux.</a:t>
            </a:r>
          </a:p>
          <a:p>
            <a:pPr defTabSz="457200">
              <a:lnSpc>
                <a:spcPts val="3400"/>
              </a:lnSpc>
              <a:spcBef>
                <a:spcPts val="600"/>
              </a:spcBef>
              <a:defRPr sz="1200">
                <a:latin typeface="Helvetica"/>
                <a:ea typeface="Helvetica"/>
                <a:cs typeface="Helvetica"/>
                <a:sym typeface="Helvetica"/>
              </a:defRPr>
            </a:pPr>
            <a:r>
              <a:rPr sz="1300"/>
              <a:t>Chaque vassal, en échange de sa loyauté, reçoit un </a:t>
            </a:r>
            <a:r>
              <a:rPr sz="1300" u="sng">
                <a:solidFill>
                  <a:srgbClr val="295EB7"/>
                </a:solidFill>
                <a:hlinkClick r:id="rId6"/>
              </a:rPr>
              <a:t>fief</a:t>
            </a:r>
            <a:r>
              <a:rPr sz="1300"/>
              <a:t>, un territoire. Tous les suzerains ont des vassaux mais tous les vassaux ne sont pas des suzerains.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 name="Shape 612"/>
          <p:cNvSpPr>
            <a:spLocks noGrp="1" noRot="1" noChangeAspect="1"/>
          </p:cNvSpPr>
          <p:nvPr>
            <p:ph type="sldImg"/>
          </p:nvPr>
        </p:nvSpPr>
        <p:spPr>
          <a:prstGeom prst="rect">
            <a:avLst/>
          </a:prstGeom>
        </p:spPr>
        <p:txBody>
          <a:bodyPr/>
          <a:lstStyle/>
          <a:p>
            <a:endParaRPr/>
          </a:p>
        </p:txBody>
      </p:sp>
      <p:sp>
        <p:nvSpPr>
          <p:cNvPr id="613" name="Shape 613"/>
          <p:cNvSpPr>
            <a:spLocks noGrp="1"/>
          </p:cNvSpPr>
          <p:nvPr>
            <p:ph type="body" sz="quarter" idx="1"/>
          </p:nvPr>
        </p:nvSpPr>
        <p:spPr>
          <a:prstGeom prst="rect">
            <a:avLst/>
          </a:prstGeom>
        </p:spPr>
        <p:txBody>
          <a:bodyPr/>
          <a:lstStyle/>
          <a:p>
            <a:r>
              <a:t>les nobles, ceux qui prient.</a:t>
            </a:r>
          </a:p>
          <a:p>
            <a:pPr algn="ctr" defTabSz="457200">
              <a:spcBef>
                <a:spcPts val="1600"/>
              </a:spcBef>
              <a:defRPr sz="1200">
                <a:latin typeface="Helvetica"/>
                <a:ea typeface="Helvetica"/>
                <a:cs typeface="Helvetica"/>
                <a:sym typeface="Helvetica"/>
              </a:defRPr>
            </a:pPr>
            <a:r>
              <a:rPr sz="1800">
                <a:latin typeface="Century Gothic"/>
                <a:ea typeface="Century Gothic"/>
                <a:cs typeface="Century Gothic"/>
                <a:sym typeface="Century Gothic"/>
              </a:rPr>
              <a:t>L'</a:t>
            </a:r>
            <a:r>
              <a:rPr sz="1800" b="1">
                <a:latin typeface="Century Gothic"/>
                <a:ea typeface="Century Gothic"/>
                <a:cs typeface="Century Gothic"/>
                <a:sym typeface="Century Gothic"/>
              </a:rPr>
              <a:t>Église</a:t>
            </a:r>
            <a:r>
              <a:rPr sz="1800">
                <a:latin typeface="Century Gothic"/>
                <a:ea typeface="Century Gothic"/>
                <a:cs typeface="Century Gothic"/>
                <a:sym typeface="Century Gothic"/>
              </a:rPr>
              <a:t> est le premier ordre de la société. La </a:t>
            </a:r>
            <a:r>
              <a:rPr sz="1800" b="1">
                <a:latin typeface="Century Gothic"/>
                <a:ea typeface="Century Gothic"/>
                <a:cs typeface="Century Gothic"/>
                <a:sym typeface="Century Gothic"/>
              </a:rPr>
              <a:t>religion chrétienne</a:t>
            </a:r>
            <a:r>
              <a:rPr sz="1800">
                <a:latin typeface="Century Gothic"/>
                <a:ea typeface="Century Gothic"/>
                <a:cs typeface="Century Gothic"/>
                <a:sym typeface="Century Gothic"/>
              </a:rPr>
              <a:t> est partout présente dans la vie quotidienne : à la naissance a lieu le </a:t>
            </a:r>
            <a:r>
              <a:rPr sz="1800" b="1">
                <a:latin typeface="Century Gothic"/>
                <a:ea typeface="Century Gothic"/>
                <a:cs typeface="Century Gothic"/>
                <a:sym typeface="Century Gothic"/>
              </a:rPr>
              <a:t>baptême</a:t>
            </a:r>
            <a:r>
              <a:rPr sz="1800">
                <a:latin typeface="Century Gothic"/>
                <a:ea typeface="Century Gothic"/>
                <a:cs typeface="Century Gothic"/>
                <a:sym typeface="Century Gothic"/>
              </a:rPr>
              <a:t>, on se </a:t>
            </a:r>
            <a:r>
              <a:rPr sz="1800" b="1">
                <a:latin typeface="Century Gothic"/>
                <a:ea typeface="Century Gothic"/>
                <a:cs typeface="Century Gothic"/>
                <a:sym typeface="Century Gothic"/>
              </a:rPr>
              <a:t>marie</a:t>
            </a:r>
            <a:r>
              <a:rPr sz="1800">
                <a:latin typeface="Century Gothic"/>
                <a:ea typeface="Century Gothic"/>
                <a:cs typeface="Century Gothic"/>
                <a:sym typeface="Century Gothic"/>
              </a:rPr>
              <a:t> devant Dieu et on doit </a:t>
            </a:r>
            <a:r>
              <a:rPr sz="1800" b="1">
                <a:latin typeface="Century Gothic"/>
                <a:ea typeface="Century Gothic"/>
                <a:cs typeface="Century Gothic"/>
                <a:sym typeface="Century Gothic"/>
              </a:rPr>
              <a:t>mourir</a:t>
            </a:r>
            <a:r>
              <a:rPr sz="1800">
                <a:latin typeface="Century Gothic"/>
                <a:ea typeface="Century Gothic"/>
                <a:cs typeface="Century Gothic"/>
                <a:sym typeface="Century Gothic"/>
              </a:rPr>
              <a:t> lavé de tous péchés (on doit se confesser au prêtre). On doit assurer son salut (aller au Paradis) par des bonnes actions ou des </a:t>
            </a:r>
            <a:r>
              <a:rPr sz="1800" b="1">
                <a:latin typeface="Century Gothic"/>
                <a:ea typeface="Century Gothic"/>
                <a:cs typeface="Century Gothic"/>
                <a:sym typeface="Century Gothic"/>
              </a:rPr>
              <a:t>pèlerinages</a:t>
            </a:r>
            <a:r>
              <a:rPr sz="1800">
                <a:latin typeface="Century Gothic"/>
                <a:ea typeface="Century Gothic"/>
                <a:cs typeface="Century Gothic"/>
                <a:sym typeface="Century Gothic"/>
              </a:rPr>
              <a:t> (aller à pieds vers des lieux saints comme </a:t>
            </a:r>
            <a:r>
              <a:rPr sz="1800" b="1">
                <a:latin typeface="Century Gothic"/>
                <a:ea typeface="Century Gothic"/>
                <a:cs typeface="Century Gothic"/>
                <a:sym typeface="Century Gothic"/>
              </a:rPr>
              <a:t>Jérusalem</a:t>
            </a:r>
            <a:r>
              <a:rPr sz="1800">
                <a:latin typeface="Century Gothic"/>
                <a:ea typeface="Century Gothic"/>
                <a:cs typeface="Century Gothic"/>
                <a:sym typeface="Century Gothic"/>
              </a:rPr>
              <a:t> ou </a:t>
            </a:r>
            <a:r>
              <a:rPr sz="1800" b="1">
                <a:latin typeface="Century Gothic"/>
                <a:ea typeface="Century Gothic"/>
                <a:cs typeface="Century Gothic"/>
                <a:sym typeface="Century Gothic"/>
              </a:rPr>
              <a:t>Saint-Jacques de Compostelle</a:t>
            </a:r>
            <a:r>
              <a:rPr sz="1800">
                <a:latin typeface="Century Gothic"/>
                <a:ea typeface="Century Gothic"/>
                <a:cs typeface="Century Gothic"/>
                <a:sym typeface="Century Gothic"/>
              </a:rPr>
              <a:t> en Espagne)  durant toute sa vie. On craint l'</a:t>
            </a:r>
            <a:r>
              <a:rPr sz="1800" b="1">
                <a:latin typeface="Century Gothic"/>
                <a:ea typeface="Century Gothic"/>
                <a:cs typeface="Century Gothic"/>
                <a:sym typeface="Century Gothic"/>
              </a:rPr>
              <a:t>Enfer</a:t>
            </a:r>
            <a:r>
              <a:rPr sz="1800">
                <a:latin typeface="Century Gothic"/>
                <a:ea typeface="Century Gothic"/>
                <a:cs typeface="Century Gothic"/>
                <a:sym typeface="Century Gothic"/>
              </a:rPr>
              <a:t> et le </a:t>
            </a:r>
            <a:r>
              <a:rPr sz="1800" b="1">
                <a:latin typeface="Century Gothic"/>
                <a:ea typeface="Century Gothic"/>
                <a:cs typeface="Century Gothic"/>
                <a:sym typeface="Century Gothic"/>
              </a:rPr>
              <a:t>Diable</a:t>
            </a:r>
            <a:r>
              <a:rPr sz="1800">
                <a:latin typeface="Century Gothic"/>
                <a:ea typeface="Century Gothic"/>
                <a:cs typeface="Century Gothic"/>
                <a:sym typeface="Century Gothic"/>
              </a:rPr>
              <a:t>.</a:t>
            </a:r>
          </a:p>
          <a:p>
            <a:pPr algn="ctr" defTabSz="457200">
              <a:spcBef>
                <a:spcPts val="1600"/>
              </a:spcBef>
              <a:defRPr sz="1200">
                <a:latin typeface="Helvetica"/>
                <a:ea typeface="Helvetica"/>
                <a:cs typeface="Helvetica"/>
                <a:sym typeface="Helvetica"/>
              </a:defRPr>
            </a:pPr>
            <a:r>
              <a:rPr sz="1800">
                <a:latin typeface="Century Gothic"/>
                <a:ea typeface="Century Gothic"/>
                <a:cs typeface="Century Gothic"/>
                <a:sym typeface="Century Gothic"/>
              </a:rPr>
              <a:t>La succession des </a:t>
            </a:r>
            <a:r>
              <a:rPr sz="1800" b="1">
                <a:latin typeface="Century Gothic"/>
                <a:ea typeface="Century Gothic"/>
                <a:cs typeface="Century Gothic"/>
                <a:sym typeface="Century Gothic"/>
              </a:rPr>
              <a:t>fêtes chrétiennes</a:t>
            </a:r>
            <a:r>
              <a:rPr sz="1800">
                <a:latin typeface="Century Gothic"/>
                <a:ea typeface="Century Gothic"/>
                <a:cs typeface="Century Gothic"/>
                <a:sym typeface="Century Gothic"/>
              </a:rPr>
              <a:t> rythme l'année (Noël, Pâques, etc.).</a:t>
            </a:r>
            <a:endParaRPr sz="1600">
              <a:latin typeface="Times"/>
              <a:ea typeface="Times"/>
              <a:cs typeface="Times"/>
              <a:sym typeface="Times"/>
            </a:endParaRPr>
          </a:p>
          <a:p>
            <a:pPr algn="ctr" defTabSz="457200">
              <a:spcBef>
                <a:spcPts val="1600"/>
              </a:spcBef>
              <a:defRPr sz="1200">
                <a:latin typeface="Helvetica"/>
                <a:ea typeface="Helvetica"/>
                <a:cs typeface="Helvetica"/>
                <a:sym typeface="Helvetica"/>
              </a:defRPr>
            </a:pPr>
            <a:r>
              <a:rPr sz="1800">
                <a:latin typeface="Century Gothic"/>
                <a:ea typeface="Century Gothic"/>
                <a:cs typeface="Century Gothic"/>
                <a:sym typeface="Century Gothic"/>
              </a:rPr>
              <a:t>Les hommes d'Église sont appelés </a:t>
            </a:r>
            <a:r>
              <a:rPr sz="1800" b="1">
                <a:latin typeface="Century Gothic"/>
                <a:ea typeface="Century Gothic"/>
                <a:cs typeface="Century Gothic"/>
                <a:sym typeface="Century Gothic"/>
              </a:rPr>
              <a:t>clercs</a:t>
            </a:r>
            <a:r>
              <a:rPr sz="1800">
                <a:latin typeface="Century Gothic"/>
                <a:ea typeface="Century Gothic"/>
                <a:cs typeface="Century Gothic"/>
                <a:sym typeface="Century Gothic"/>
              </a:rPr>
              <a:t> (membres du clergé) : ils doivent être célibataires (ils doivent appartenir corps et âme à Dieu).</a:t>
            </a:r>
            <a:endParaRPr sz="1600">
              <a:latin typeface="Times"/>
              <a:ea typeface="Times"/>
              <a:cs typeface="Times"/>
              <a:sym typeface="Times"/>
            </a:endParaRPr>
          </a:p>
          <a:p>
            <a:pPr algn="ctr" defTabSz="457200">
              <a:lnSpc>
                <a:spcPts val="4800"/>
              </a:lnSpc>
              <a:spcBef>
                <a:spcPts val="1600"/>
              </a:spcBef>
              <a:defRPr sz="1200">
                <a:latin typeface="Helvetica"/>
                <a:ea typeface="Helvetica"/>
                <a:cs typeface="Helvetica"/>
                <a:sym typeface="Helvetica"/>
              </a:defRPr>
            </a:pPr>
            <a:r>
              <a:rPr sz="1800">
                <a:latin typeface="Century Gothic"/>
                <a:ea typeface="Century Gothic"/>
                <a:cs typeface="Century Gothic"/>
                <a:sym typeface="Century Gothic"/>
              </a:rPr>
              <a:t>Le </a:t>
            </a:r>
            <a:r>
              <a:rPr sz="1800" b="1">
                <a:latin typeface="Century Gothic"/>
                <a:ea typeface="Century Gothic"/>
                <a:cs typeface="Century Gothic"/>
                <a:sym typeface="Century Gothic"/>
              </a:rPr>
              <a:t>pape</a:t>
            </a:r>
            <a:r>
              <a:rPr sz="1800">
                <a:latin typeface="Century Gothic"/>
                <a:ea typeface="Century Gothic"/>
                <a:cs typeface="Century Gothic"/>
                <a:sym typeface="Century Gothic"/>
              </a:rPr>
              <a:t> , la plus haute autorité de l'Église, est élu par les </a:t>
            </a:r>
            <a:r>
              <a:rPr sz="1800" b="1">
                <a:latin typeface="Century Gothic"/>
                <a:ea typeface="Century Gothic"/>
                <a:cs typeface="Century Gothic"/>
                <a:sym typeface="Century Gothic"/>
              </a:rPr>
              <a:t>cardinaux</a:t>
            </a:r>
            <a:r>
              <a:rPr sz="1800">
                <a:latin typeface="Century Gothic"/>
                <a:ea typeface="Century Gothic"/>
                <a:cs typeface="Century Gothic"/>
                <a:sym typeface="Century Gothic"/>
              </a:rPr>
              <a:t>.</a:t>
            </a:r>
            <a:endParaRPr sz="1600">
              <a:latin typeface="Times"/>
              <a:ea typeface="Times"/>
              <a:cs typeface="Times"/>
              <a:sym typeface="Times"/>
            </a:endParaRPr>
          </a:p>
          <a:p>
            <a:pPr algn="ctr" defTabSz="457200">
              <a:spcBef>
                <a:spcPts val="1600"/>
              </a:spcBef>
              <a:defRPr sz="1200">
                <a:latin typeface="Helvetica"/>
                <a:ea typeface="Helvetica"/>
                <a:cs typeface="Helvetica"/>
                <a:sym typeface="Helvetica"/>
              </a:defRPr>
            </a:pPr>
            <a:endParaRPr sz="1600">
              <a:latin typeface="Times"/>
              <a:ea typeface="Times"/>
              <a:cs typeface="Times"/>
              <a:sym typeface="Time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Shape 619"/>
          <p:cNvSpPr>
            <a:spLocks noGrp="1" noRot="1" noChangeAspect="1"/>
          </p:cNvSpPr>
          <p:nvPr>
            <p:ph type="sldImg"/>
          </p:nvPr>
        </p:nvSpPr>
        <p:spPr>
          <a:prstGeom prst="rect">
            <a:avLst/>
          </a:prstGeom>
        </p:spPr>
        <p:txBody>
          <a:bodyPr/>
          <a:lstStyle/>
          <a:p>
            <a:endParaRPr/>
          </a:p>
        </p:txBody>
      </p:sp>
      <p:sp>
        <p:nvSpPr>
          <p:cNvPr id="620" name="Shape 620"/>
          <p:cNvSpPr>
            <a:spLocks noGrp="1"/>
          </p:cNvSpPr>
          <p:nvPr>
            <p:ph type="body" sz="quarter" idx="1"/>
          </p:nvPr>
        </p:nvSpPr>
        <p:spPr>
          <a:prstGeom prst="rect">
            <a:avLst/>
          </a:prstGeom>
        </p:spPr>
        <p:txBody>
          <a:bodyPr/>
          <a:lstStyle/>
          <a:p>
            <a:pPr defTabSz="457200">
              <a:lnSpc>
                <a:spcPts val="3100"/>
              </a:lnSpc>
              <a:defRPr sz="1400">
                <a:latin typeface="Helvetica"/>
                <a:ea typeface="Helvetica"/>
                <a:cs typeface="Helvetica"/>
                <a:sym typeface="Helvetica"/>
              </a:defRPr>
            </a:pPr>
            <a:r>
              <a:t>Un exemplaire de la Bible de Gutenberg conservé à la </a:t>
            </a:r>
            <a:r>
              <a:rPr u="sng">
                <a:solidFill>
                  <a:srgbClr val="295EB7"/>
                </a:solidFill>
                <a:hlinkClick r:id="rId3"/>
              </a:rPr>
              <a:t>New York Public Library</a:t>
            </a:r>
            <a:r>
              <a:t> aux </a:t>
            </a:r>
            <a:r>
              <a:rPr u="sng">
                <a:solidFill>
                  <a:srgbClr val="295EB7"/>
                </a:solidFill>
                <a:hlinkClick r:id="rId4"/>
              </a:rPr>
              <a:t>États-Unis</a:t>
            </a:r>
          </a:p>
          <a:p>
            <a:pPr defTabSz="457200">
              <a:lnSpc>
                <a:spcPts val="3100"/>
              </a:lnSpc>
              <a:defRPr sz="1400">
                <a:latin typeface="Helvetica"/>
                <a:ea typeface="Helvetica"/>
                <a:cs typeface="Helvetica"/>
                <a:sym typeface="Helvetica"/>
              </a:defRPr>
            </a:pPr>
            <a:endParaRPr u="sng">
              <a:solidFill>
                <a:srgbClr val="295EB7"/>
              </a:solidFill>
              <a:hlinkClick r:id="rId4"/>
            </a:endParaRPr>
          </a:p>
          <a:p>
            <a:pPr defTabSz="457200">
              <a:lnSpc>
                <a:spcPts val="3400"/>
              </a:lnSpc>
              <a:spcBef>
                <a:spcPts val="600"/>
              </a:spcBef>
              <a:defRPr sz="1200">
                <a:latin typeface="Helvetica"/>
                <a:ea typeface="Helvetica"/>
                <a:cs typeface="Helvetica"/>
                <a:sym typeface="Helvetica"/>
              </a:defRPr>
            </a:pPr>
            <a:r>
              <a:rPr sz="1300"/>
              <a:t>La </a:t>
            </a:r>
            <a:r>
              <a:rPr sz="1300" b="1" i="1"/>
              <a:t>Vulgate</a:t>
            </a:r>
            <a:r>
              <a:rPr sz="1300"/>
              <a:t> (du latin </a:t>
            </a:r>
            <a:r>
              <a:rPr sz="1300" i="1"/>
              <a:t>Vulgata</a:t>
            </a:r>
            <a:r>
              <a:rPr sz="1300"/>
              <a:t> qui signifie « divulguée ») désigne la version </a:t>
            </a:r>
            <a:r>
              <a:rPr sz="1300" u="sng">
                <a:solidFill>
                  <a:srgbClr val="295EB7"/>
                </a:solidFill>
                <a:hlinkClick r:id="rId5"/>
              </a:rPr>
              <a:t>latine</a:t>
            </a:r>
            <a:r>
              <a:rPr sz="1300"/>
              <a:t> de la </a:t>
            </a:r>
            <a:r>
              <a:rPr sz="1300" u="sng">
                <a:solidFill>
                  <a:srgbClr val="295EB7"/>
                </a:solidFill>
                <a:hlinkClick r:id="rId6"/>
              </a:rPr>
              <a:t>Bible</a:t>
            </a:r>
            <a:r>
              <a:rPr sz="1300"/>
              <a:t>, traduite par </a:t>
            </a:r>
            <a:r>
              <a:rPr sz="1300" u="sng">
                <a:solidFill>
                  <a:srgbClr val="295EB7"/>
                </a:solidFill>
                <a:hlinkClick r:id="rId7"/>
              </a:rPr>
              <a:t>saint Jérôme</a:t>
            </a:r>
            <a:r>
              <a:rPr sz="1300"/>
              <a:t>, entre la fin du </a:t>
            </a:r>
            <a:r>
              <a:rPr sz="1300" u="sng">
                <a:solidFill>
                  <a:srgbClr val="295EB7"/>
                </a:solidFill>
                <a:hlinkClick r:id="rId8"/>
              </a:rPr>
              <a:t>iv</a:t>
            </a:r>
            <a:r>
              <a:rPr sz="1100" u="sng" baseline="31999">
                <a:solidFill>
                  <a:srgbClr val="295EB7"/>
                </a:solidFill>
                <a:hlinkClick r:id="rId8"/>
              </a:rPr>
              <a:t>e</a:t>
            </a:r>
            <a:r>
              <a:rPr sz="1300"/>
              <a:t> et le début du </a:t>
            </a:r>
            <a:r>
              <a:rPr sz="1300" u="sng">
                <a:solidFill>
                  <a:srgbClr val="295EB7"/>
                </a:solidFill>
                <a:hlinkClick r:id="rId9"/>
              </a:rPr>
              <a:t>v</a:t>
            </a:r>
            <a:r>
              <a:rPr sz="1100" u="sng" baseline="31999">
                <a:solidFill>
                  <a:srgbClr val="295EB7"/>
                </a:solidFill>
                <a:hlinkClick r:id="rId9"/>
              </a:rPr>
              <a:t>e</a:t>
            </a:r>
            <a:r>
              <a:rPr sz="1300" u="sng">
                <a:solidFill>
                  <a:srgbClr val="295EB7"/>
                </a:solidFill>
                <a:hlinkClick r:id="rId9"/>
              </a:rPr>
              <a:t> siècle</a:t>
            </a:r>
            <a:r>
              <a:rPr sz="1300"/>
              <a:t> directement depuis le texte hébreu. En ceci, elle s’oppose à la </a:t>
            </a:r>
            <a:r>
              <a:rPr sz="1300" i="1" u="sng">
                <a:solidFill>
                  <a:srgbClr val="295EB7"/>
                </a:solidFill>
                <a:hlinkClick r:id="rId10"/>
              </a:rPr>
              <a:t>Vetus Latina</a:t>
            </a:r>
            <a:r>
              <a:rPr sz="1300"/>
              <a:t> (« vieille bible latine »), traduite du grec. Le fait de puiser directement aux sources judaïques, dans la langue de Jésus, lui donne aux yeux des chrétiens latins, un « plus ». Force est de constater, cependant, que la différence entre la </a:t>
            </a:r>
            <a:r>
              <a:rPr sz="1300" i="1"/>
              <a:t>Vetus Latina</a:t>
            </a:r>
            <a:r>
              <a:rPr sz="1300"/>
              <a:t> et la </a:t>
            </a:r>
            <a:r>
              <a:rPr sz="1300" i="1"/>
              <a:t>Vulgata</a:t>
            </a:r>
            <a:r>
              <a:rPr sz="1300"/>
              <a:t> sont relativement cosmétiques, stylistiques.</a:t>
            </a:r>
          </a:p>
          <a:p>
            <a:pPr defTabSz="457200">
              <a:lnSpc>
                <a:spcPts val="3400"/>
              </a:lnSpc>
              <a:spcBef>
                <a:spcPts val="600"/>
              </a:spcBef>
              <a:defRPr sz="1200">
                <a:latin typeface="Helvetica"/>
                <a:ea typeface="Helvetica"/>
                <a:cs typeface="Helvetica"/>
                <a:sym typeface="Helvetica"/>
              </a:defRPr>
            </a:pPr>
            <a:r>
              <a:rPr sz="1300"/>
              <a:t>En </a:t>
            </a:r>
            <a:r>
              <a:rPr sz="1300" u="sng">
                <a:solidFill>
                  <a:srgbClr val="295EB7"/>
                </a:solidFill>
                <a:hlinkClick r:id="rId11"/>
              </a:rPr>
              <a:t>1456</a:t>
            </a:r>
            <a:r>
              <a:rPr sz="1300"/>
              <a:t>, </a:t>
            </a:r>
            <a:r>
              <a:rPr sz="1300" u="sng">
                <a:solidFill>
                  <a:srgbClr val="295EB7"/>
                </a:solidFill>
                <a:hlinkClick r:id="rId12"/>
              </a:rPr>
              <a:t>Gutenberg</a:t>
            </a:r>
            <a:r>
              <a:rPr sz="1300"/>
              <a:t> réserve à la Vulgate l'honneur d'être le premier livre imprimé.</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Shape 635"/>
          <p:cNvSpPr>
            <a:spLocks noGrp="1" noRot="1" noChangeAspect="1"/>
          </p:cNvSpPr>
          <p:nvPr>
            <p:ph type="sldImg"/>
          </p:nvPr>
        </p:nvSpPr>
        <p:spPr>
          <a:prstGeom prst="rect">
            <a:avLst/>
          </a:prstGeom>
        </p:spPr>
        <p:txBody>
          <a:bodyPr/>
          <a:lstStyle/>
          <a:p>
            <a:endParaRPr/>
          </a:p>
        </p:txBody>
      </p:sp>
      <p:sp>
        <p:nvSpPr>
          <p:cNvPr id="636" name="Shape 636"/>
          <p:cNvSpPr>
            <a:spLocks noGrp="1"/>
          </p:cNvSpPr>
          <p:nvPr>
            <p:ph type="body" sz="quarter" idx="1"/>
          </p:nvPr>
        </p:nvSpPr>
        <p:spPr>
          <a:prstGeom prst="rect">
            <a:avLst/>
          </a:prstGeom>
        </p:spPr>
        <p:txBody>
          <a:bodyPr/>
          <a:lstStyle/>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i="1"/>
              <a:t>	▪	Séculier</a:t>
            </a:r>
            <a:r>
              <a:rPr sz="1300"/>
              <a:t> : qui vit dans le siècle.</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Désigne le pouvoir temporel, la justice de l'État, qu'il faut distinguer du pouvoir </a:t>
            </a:r>
            <a:r>
              <a:rPr sz="1300" i="1"/>
              <a:t>spirituel</a:t>
            </a:r>
            <a:r>
              <a:rPr sz="1300"/>
              <a:t>.</a:t>
            </a:r>
          </a:p>
          <a:p>
            <a:pPr marL="1371600" indent="-1371600" defTabSz="457200">
              <a:lnSpc>
                <a:spcPts val="3400"/>
              </a:lnSpc>
              <a:spcBef>
                <a:spcPts val="100"/>
              </a:spcBef>
              <a:tabLst>
                <a:tab pos="1054100" algn="l"/>
                <a:tab pos="1371600" algn="l"/>
              </a:tabLst>
              <a:defRPr sz="1200">
                <a:latin typeface="Helvetica"/>
                <a:ea typeface="Helvetica"/>
                <a:cs typeface="Helvetica"/>
                <a:sym typeface="Helvetica"/>
              </a:defRPr>
            </a:pPr>
            <a:r>
              <a:rPr sz="1300"/>
              <a:t>	▪	Par extension : laïc, non relié à l'autorité et/ou l'influence religieuse.</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b="1"/>
              <a:t>	▪	Clergé séculier</a:t>
            </a:r>
            <a:r>
              <a:rPr sz="1300"/>
              <a:t> : </a:t>
            </a:r>
            <a:r>
              <a:rPr sz="1300" u="sng">
                <a:solidFill>
                  <a:srgbClr val="295EB7"/>
                </a:solidFill>
                <a:hlinkClick r:id="rId3"/>
              </a:rPr>
              <a:t>clergé</a:t>
            </a:r>
            <a:r>
              <a:rPr sz="1300"/>
              <a:t> </a:t>
            </a:r>
            <a:r>
              <a:rPr sz="1300" i="1"/>
              <a:t>non régulier</a:t>
            </a:r>
            <a:r>
              <a:rPr sz="1300"/>
              <a:t>; le </a:t>
            </a:r>
            <a:r>
              <a:rPr sz="1300" u="sng">
                <a:solidFill>
                  <a:srgbClr val="295EB7"/>
                </a:solidFill>
                <a:hlinkClick r:id="rId4"/>
              </a:rPr>
              <a:t>clergé séculier</a:t>
            </a:r>
            <a:r>
              <a:rPr sz="1300"/>
              <a:t> regroupe donc les prêtres en paroisse, les diacres, les évêques, les cardinaux, etc.</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i="1"/>
              <a:t>	▪	Régulier</a:t>
            </a:r>
            <a:r>
              <a:rPr sz="1300"/>
              <a:t> : soumis à une règle de vie, telle que celle des moines.</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b="1"/>
              <a:t>	▪	Clergé régulier</a:t>
            </a:r>
            <a:r>
              <a:rPr sz="1300"/>
              <a:t>, répondant à la </a:t>
            </a:r>
            <a:r>
              <a:rPr sz="1300" u="sng">
                <a:solidFill>
                  <a:srgbClr val="295EB7"/>
                </a:solidFill>
                <a:hlinkClick r:id="rId5"/>
              </a:rPr>
              <a:t>règle</a:t>
            </a:r>
            <a:r>
              <a:rPr sz="1300"/>
              <a:t> d'un ordre monastique;</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i="1"/>
              <a:t>	▪	voir les articles détaillés</a:t>
            </a:r>
            <a:r>
              <a:rPr sz="1300"/>
              <a:t> </a:t>
            </a:r>
            <a:r>
              <a:rPr sz="1300" u="sng">
                <a:solidFill>
                  <a:srgbClr val="295EB7"/>
                </a:solidFill>
                <a:hlinkClick r:id="rId6"/>
              </a:rPr>
              <a:t>Monachisme</a:t>
            </a:r>
            <a:r>
              <a:rPr sz="1300"/>
              <a:t> | </a:t>
            </a:r>
            <a:r>
              <a:rPr sz="1300" u="sng">
                <a:solidFill>
                  <a:srgbClr val="295EB7"/>
                </a:solidFill>
                <a:hlinkClick r:id="rId7"/>
              </a:rPr>
              <a:t>Liste des ordres réguliers catholiques</a:t>
            </a:r>
            <a:r>
              <a:rPr sz="1300"/>
              <a:t> | </a:t>
            </a:r>
            <a:r>
              <a:rPr sz="1300" u="sng">
                <a:solidFill>
                  <a:srgbClr val="295EB7"/>
                </a:solidFill>
                <a:hlinkClick r:id="rId8"/>
              </a:rPr>
              <a:t>Clergé régulier</a:t>
            </a:r>
            <a:r>
              <a:rPr sz="1300"/>
              <a:t>.</a:t>
            </a:r>
          </a:p>
          <a:p>
            <a:pPr defTabSz="457200">
              <a:lnSpc>
                <a:spcPts val="3400"/>
              </a:lnSpc>
              <a:spcBef>
                <a:spcPts val="600"/>
              </a:spcBef>
              <a:defRPr sz="1200">
                <a:latin typeface="Helvetica"/>
                <a:ea typeface="Helvetica"/>
                <a:cs typeface="Helvetica"/>
                <a:sym typeface="Helvetica"/>
              </a:defRPr>
            </a:pPr>
            <a:r>
              <a:rPr sz="1300"/>
              <a:t>Les clercs réguliers vivent selon une règle, souvent à l'écart des hommes dans des monastères ou des abbayes. Les clercs séculiers vivent « dans le siècle », parmi les laïcs.</a:t>
            </a:r>
          </a:p>
          <a:p>
            <a:pPr defTabSz="457200">
              <a:lnSpc>
                <a:spcPts val="3400"/>
              </a:lnSpc>
              <a:spcBef>
                <a:spcPts val="600"/>
              </a:spcBef>
              <a:defRPr sz="1200">
                <a:latin typeface="Helvetica"/>
                <a:ea typeface="Helvetica"/>
                <a:cs typeface="Helvetica"/>
                <a:sym typeface="Helvetica"/>
              </a:defRPr>
            </a:pPr>
            <a:r>
              <a:rPr sz="1300"/>
              <a:t>Il ne faut pas, cependant, assimiler régulier à </a:t>
            </a:r>
            <a:r>
              <a:rPr sz="1300" u="sng">
                <a:solidFill>
                  <a:srgbClr val="295EB7"/>
                </a:solidFill>
                <a:hlinkClick r:id="rId9"/>
              </a:rPr>
              <a:t>cloîtré</a:t>
            </a:r>
            <a:r>
              <a:rPr sz="1300"/>
              <a:t> : certains ordres réguliers, en particulier les ordres mendiants (comme les </a:t>
            </a:r>
            <a:r>
              <a:rPr sz="1300" u="sng">
                <a:solidFill>
                  <a:srgbClr val="295EB7"/>
                </a:solidFill>
                <a:hlinkClick r:id="rId10"/>
              </a:rPr>
              <a:t>franciscains</a:t>
            </a:r>
            <a:r>
              <a:rPr sz="1300"/>
              <a:t> ou les </a:t>
            </a:r>
            <a:r>
              <a:rPr sz="1300" u="sng">
                <a:solidFill>
                  <a:srgbClr val="295EB7"/>
                </a:solidFill>
                <a:hlinkClick r:id="rId11"/>
              </a:rPr>
              <a:t>dominicains</a:t>
            </a:r>
            <a:r>
              <a:rPr sz="1300"/>
              <a:t>), sont des ordres réguliers sans être cloîtrés pour autant. Ils ne vivent pas dans des monastères (n'étant pas moines) mais des couvents et restent libres de vivre dans le siècle.</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 name="Shape 641"/>
          <p:cNvSpPr>
            <a:spLocks noGrp="1" noRot="1" noChangeAspect="1"/>
          </p:cNvSpPr>
          <p:nvPr>
            <p:ph type="sldImg"/>
          </p:nvPr>
        </p:nvSpPr>
        <p:spPr>
          <a:prstGeom prst="rect">
            <a:avLst/>
          </a:prstGeom>
        </p:spPr>
        <p:txBody>
          <a:bodyPr/>
          <a:lstStyle/>
          <a:p>
            <a:endParaRPr/>
          </a:p>
        </p:txBody>
      </p:sp>
      <p:sp>
        <p:nvSpPr>
          <p:cNvPr id="642" name="Shape 642"/>
          <p:cNvSpPr>
            <a:spLocks noGrp="1"/>
          </p:cNvSpPr>
          <p:nvPr>
            <p:ph type="body" sz="quarter" idx="1"/>
          </p:nvPr>
        </p:nvSpPr>
        <p:spPr>
          <a:prstGeom prst="rect">
            <a:avLst/>
          </a:prstGeom>
        </p:spPr>
        <p:txBody>
          <a:bodyPr/>
          <a:lstStyle/>
          <a:p>
            <a:pPr algn="just" defTabSz="457200">
              <a:lnSpc>
                <a:spcPts val="4000"/>
              </a:lnSpc>
              <a:defRPr sz="1200">
                <a:latin typeface="Helvetica"/>
                <a:ea typeface="Helvetica"/>
                <a:cs typeface="Helvetica"/>
                <a:sym typeface="Helvetica"/>
              </a:defRPr>
            </a:pPr>
            <a:r>
              <a:rPr sz="1900">
                <a:latin typeface="Times New Roman"/>
                <a:ea typeface="Times New Roman"/>
                <a:cs typeface="Times New Roman"/>
                <a:sym typeface="Times New Roman"/>
              </a:rPr>
              <a:t>A partir du 10</a:t>
            </a:r>
            <a:r>
              <a:rPr sz="1600" baseline="31999">
                <a:latin typeface="Times New Roman"/>
                <a:ea typeface="Times New Roman"/>
                <a:cs typeface="Times New Roman"/>
                <a:sym typeface="Times New Roman"/>
              </a:rPr>
              <a:t>ème</a:t>
            </a:r>
            <a:r>
              <a:rPr sz="1900">
                <a:latin typeface="Times New Roman"/>
                <a:ea typeface="Times New Roman"/>
                <a:cs typeface="Times New Roman"/>
                <a:sym typeface="Times New Roman"/>
              </a:rPr>
              <a:t> s., les monastères qui ont les mêmes règles de vie se regroupent en ordres religieux.</a:t>
            </a:r>
            <a:endParaRPr>
              <a:latin typeface="Arial"/>
              <a:ea typeface="Arial"/>
              <a:cs typeface="Arial"/>
              <a:sym typeface="Arial"/>
            </a:endParaRPr>
          </a:p>
          <a:p>
            <a:pPr algn="just" defTabSz="457200">
              <a:lnSpc>
                <a:spcPts val="4000"/>
              </a:lnSpc>
              <a:defRPr sz="1200">
                <a:latin typeface="Helvetica"/>
                <a:ea typeface="Helvetica"/>
                <a:cs typeface="Helvetica"/>
                <a:sym typeface="Helvetica"/>
              </a:defRPr>
            </a:pPr>
            <a:r>
              <a:rPr sz="1900">
                <a:latin typeface="Times New Roman"/>
                <a:ea typeface="Times New Roman"/>
                <a:cs typeface="Times New Roman"/>
                <a:sym typeface="Times New Roman"/>
              </a:rPr>
              <a:t>- l’ordre de Cluny (les clunisiens)</a:t>
            </a:r>
            <a:endParaRPr>
              <a:latin typeface="Arial"/>
              <a:ea typeface="Arial"/>
              <a:cs typeface="Arial"/>
              <a:sym typeface="Arial"/>
            </a:endParaRPr>
          </a:p>
          <a:p>
            <a:pPr algn="just" defTabSz="457200">
              <a:lnSpc>
                <a:spcPts val="4000"/>
              </a:lnSpc>
              <a:defRPr sz="1200">
                <a:latin typeface="Helvetica"/>
                <a:ea typeface="Helvetica"/>
                <a:cs typeface="Helvetica"/>
                <a:sym typeface="Helvetica"/>
              </a:defRPr>
            </a:pPr>
            <a:r>
              <a:rPr sz="1900">
                <a:latin typeface="Times New Roman"/>
                <a:ea typeface="Times New Roman"/>
                <a:cs typeface="Times New Roman"/>
                <a:sym typeface="Times New Roman"/>
              </a:rPr>
              <a:t>- l’ordre de Citeaux (les cisterciens)</a:t>
            </a:r>
            <a:endParaRPr>
              <a:latin typeface="Arial"/>
              <a:ea typeface="Arial"/>
              <a:cs typeface="Arial"/>
              <a:sym typeface="Arial"/>
            </a:endParaRPr>
          </a:p>
          <a:p>
            <a:pPr algn="just" defTabSz="457200">
              <a:lnSpc>
                <a:spcPts val="4000"/>
              </a:lnSpc>
              <a:defRPr sz="1200">
                <a:latin typeface="Helvetica"/>
                <a:ea typeface="Helvetica"/>
                <a:cs typeface="Helvetica"/>
                <a:sym typeface="Helvetica"/>
              </a:defRPr>
            </a:pPr>
            <a:r>
              <a:rPr sz="1900">
                <a:latin typeface="Times New Roman"/>
                <a:ea typeface="Times New Roman"/>
                <a:cs typeface="Times New Roman"/>
                <a:sym typeface="Times New Roman"/>
              </a:rPr>
              <a:t>- l'ordre de saint Benoît (les bénédictins)</a:t>
            </a:r>
            <a:endParaRPr>
              <a:latin typeface="Arial"/>
              <a:ea typeface="Arial"/>
              <a:cs typeface="Arial"/>
              <a:sym typeface="Arial"/>
            </a:endParaRPr>
          </a:p>
          <a:p>
            <a:pPr algn="just" defTabSz="457200">
              <a:lnSpc>
                <a:spcPts val="3700"/>
              </a:lnSpc>
              <a:defRPr sz="1200">
                <a:latin typeface="Helvetica"/>
                <a:ea typeface="Helvetica"/>
                <a:cs typeface="Helvetica"/>
                <a:sym typeface="Helvetica"/>
              </a:defRPr>
            </a:pPr>
            <a:r>
              <a:rPr sz="1600">
                <a:latin typeface="Times New Roman"/>
                <a:ea typeface="Times New Roman"/>
                <a:cs typeface="Times New Roman"/>
                <a:sym typeface="Times New Roman"/>
              </a:rPr>
              <a:t> </a:t>
            </a:r>
            <a:endParaRPr>
              <a:latin typeface="Arial"/>
              <a:ea typeface="Arial"/>
              <a:cs typeface="Arial"/>
              <a:sym typeface="Arial"/>
            </a:endParaRPr>
          </a:p>
          <a:p>
            <a:pPr algn="just" defTabSz="457200">
              <a:lnSpc>
                <a:spcPts val="4000"/>
              </a:lnSpc>
              <a:defRPr sz="1200">
                <a:latin typeface="Helvetica"/>
                <a:ea typeface="Helvetica"/>
                <a:cs typeface="Helvetica"/>
                <a:sym typeface="Helvetica"/>
              </a:defRPr>
            </a:pPr>
            <a:r>
              <a:rPr sz="1900">
                <a:latin typeface="Times New Roman"/>
                <a:ea typeface="Times New Roman"/>
                <a:cs typeface="Times New Roman"/>
                <a:sym typeface="Times New Roman"/>
              </a:rPr>
              <a:t>Ils occupent leurs temps à la prière et au travail</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 name="Shape 651"/>
          <p:cNvSpPr>
            <a:spLocks noGrp="1" noRot="1" noChangeAspect="1"/>
          </p:cNvSpPr>
          <p:nvPr>
            <p:ph type="sldImg"/>
          </p:nvPr>
        </p:nvSpPr>
        <p:spPr>
          <a:prstGeom prst="rect">
            <a:avLst/>
          </a:prstGeom>
        </p:spPr>
        <p:txBody>
          <a:bodyPr/>
          <a:lstStyle/>
          <a:p>
            <a:endParaRPr/>
          </a:p>
        </p:txBody>
      </p:sp>
      <p:sp>
        <p:nvSpPr>
          <p:cNvPr id="652" name="Shape 652"/>
          <p:cNvSpPr>
            <a:spLocks noGrp="1"/>
          </p:cNvSpPr>
          <p:nvPr>
            <p:ph type="body" sz="quarter" idx="1"/>
          </p:nvPr>
        </p:nvSpPr>
        <p:spPr>
          <a:prstGeom prst="rect">
            <a:avLst/>
          </a:prstGeom>
        </p:spPr>
        <p:txBody>
          <a:bodyPr/>
          <a:lstStyle/>
          <a:p>
            <a:r>
              <a:t>Serment sur la Bible, devant témoins</a:t>
            </a:r>
          </a:p>
          <a:p>
            <a:r>
              <a:t>Lien entre pouvoir et religion!</a:t>
            </a:r>
          </a:p>
          <a:p>
            <a:endParaRPr/>
          </a:p>
          <a:p>
            <a:r>
              <a:t>Il ne s'agit pas formellement d'une officialisation du culte chrétien, mais plutôt de sa mise à égalité avec les autres cultes. Ainsi, les chrétiens ne sont plus victimes de discriminations, leur culte est autorisé et les biens qui leur ont été confisqués leur sont rendus. </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Shape 658"/>
          <p:cNvSpPr>
            <a:spLocks noGrp="1" noRot="1" noChangeAspect="1"/>
          </p:cNvSpPr>
          <p:nvPr>
            <p:ph type="sldImg"/>
          </p:nvPr>
        </p:nvSpPr>
        <p:spPr>
          <a:prstGeom prst="rect">
            <a:avLst/>
          </a:prstGeom>
        </p:spPr>
        <p:txBody>
          <a:bodyPr/>
          <a:lstStyle/>
          <a:p>
            <a:endParaRPr/>
          </a:p>
        </p:txBody>
      </p:sp>
      <p:sp>
        <p:nvSpPr>
          <p:cNvPr id="659" name="Shape 659"/>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“Bella” (bellum) = guerre (belliqueux)</a:t>
            </a:r>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Le mot </a:t>
            </a:r>
            <a:r>
              <a:rPr sz="1300" b="1"/>
              <a:t>chevalerie</a:t>
            </a:r>
            <a:r>
              <a:rPr sz="1300"/>
              <a:t> est un dérivé du mot </a:t>
            </a:r>
            <a:r>
              <a:rPr sz="1300" i="1" u="sng">
                <a:solidFill>
                  <a:srgbClr val="295EB7"/>
                </a:solidFill>
                <a:hlinkClick r:id="rId3"/>
              </a:rPr>
              <a:t>cheval</a:t>
            </a:r>
            <a:r>
              <a:rPr sz="1300"/>
              <a:t>, lui-même du bas </a:t>
            </a:r>
            <a:r>
              <a:rPr sz="1300" u="sng">
                <a:solidFill>
                  <a:srgbClr val="295EB7"/>
                </a:solidFill>
                <a:hlinkClick r:id="rId4"/>
              </a:rPr>
              <a:t>latin</a:t>
            </a:r>
            <a:r>
              <a:rPr sz="1300"/>
              <a:t> </a:t>
            </a:r>
            <a:r>
              <a:rPr sz="1300" i="1"/>
              <a:t>caballus</a:t>
            </a:r>
            <a:r>
              <a:rPr sz="1300"/>
              <a:t>, « mauvais cheval » (à distinguer du latin classique </a:t>
            </a:r>
            <a:r>
              <a:rPr sz="1300" i="1"/>
              <a:t>equus</a:t>
            </a:r>
            <a:r>
              <a:rPr sz="1300"/>
              <a:t>), dont les mots « </a:t>
            </a:r>
            <a:r>
              <a:rPr sz="1300" u="sng">
                <a:solidFill>
                  <a:srgbClr val="295EB7"/>
                </a:solidFill>
                <a:hlinkClick r:id="rId5"/>
              </a:rPr>
              <a:t>cavalerie</a:t>
            </a:r>
            <a:r>
              <a:rPr sz="1300"/>
              <a:t> » et « cavalier » sont aussi dérivés. Le terme sous-entend une forte distinction entre les chevaliers, combattants professionnels d'</a:t>
            </a:r>
            <a:r>
              <a:rPr sz="1300" u="sng">
                <a:solidFill>
                  <a:srgbClr val="295EB7"/>
                </a:solidFill>
                <a:hlinkClick r:id="rId6"/>
              </a:rPr>
              <a:t>élite</a:t>
            </a:r>
            <a:r>
              <a:rPr sz="1300"/>
              <a:t> montés à </a:t>
            </a:r>
            <a:r>
              <a:rPr sz="1300" u="sng">
                <a:solidFill>
                  <a:srgbClr val="295EB7"/>
                </a:solidFill>
                <a:hlinkClick r:id="rId3"/>
              </a:rPr>
              <a:t>cheval</a:t>
            </a:r>
            <a:r>
              <a:rPr sz="1300"/>
              <a:t>, et les </a:t>
            </a:r>
            <a:r>
              <a:rPr sz="1300" u="sng">
                <a:solidFill>
                  <a:srgbClr val="295EB7"/>
                </a:solidFill>
                <a:hlinkClick r:id="rId7"/>
              </a:rPr>
              <a:t>paysans</a:t>
            </a:r>
            <a:r>
              <a:rPr sz="1300"/>
              <a:t> et les </a:t>
            </a:r>
            <a:r>
              <a:rPr sz="1300" u="sng">
                <a:solidFill>
                  <a:srgbClr val="295EB7"/>
                </a:solidFill>
                <a:hlinkClick r:id="rId8"/>
              </a:rPr>
              <a:t>bourgeois</a:t>
            </a:r>
            <a:r>
              <a:rPr sz="1300"/>
              <a:t>, souvent considérés comme médiocres combattants, qui fournissaient la masse de l'</a:t>
            </a:r>
            <a:r>
              <a:rPr sz="1300" u="sng">
                <a:solidFill>
                  <a:srgbClr val="295EB7"/>
                </a:solidFill>
                <a:hlinkClick r:id="rId9"/>
              </a:rPr>
              <a:t>infanterie</a:t>
            </a:r>
            <a:r>
              <a:rPr sz="1300"/>
              <a:t>, et, plus tard, de l'</a:t>
            </a:r>
            <a:r>
              <a:rPr sz="1300" u="sng">
                <a:solidFill>
                  <a:srgbClr val="295EB7"/>
                </a:solidFill>
                <a:hlinkClick r:id="rId10"/>
              </a:rPr>
              <a:t>artillerie</a:t>
            </a:r>
            <a:r>
              <a:rPr sz="1300"/>
              <a:t>.</a:t>
            </a:r>
          </a:p>
          <a:p>
            <a:pPr defTabSz="457200">
              <a:lnSpc>
                <a:spcPts val="3400"/>
              </a:lnSpc>
              <a:spcBef>
                <a:spcPts val="600"/>
              </a:spcBef>
              <a:defRPr sz="1200">
                <a:latin typeface="Helvetica"/>
                <a:ea typeface="Helvetica"/>
                <a:cs typeface="Helvetica"/>
                <a:sym typeface="Helvetica"/>
              </a:defRPr>
            </a:pPr>
            <a:r>
              <a:rPr sz="1300"/>
              <a:t>La chevalerie a peu à peu développé ses valeurs et ses coutumes propres, sous l'influence notamment de l'</a:t>
            </a:r>
            <a:r>
              <a:rPr sz="1300" u="sng">
                <a:solidFill>
                  <a:srgbClr val="295EB7"/>
                </a:solidFill>
                <a:hlinkClick r:id="rId11"/>
              </a:rPr>
              <a:t>Église</a:t>
            </a:r>
            <a:r>
              <a:rPr sz="1300"/>
              <a:t> et de la « </a:t>
            </a:r>
            <a:r>
              <a:rPr sz="1300" u="sng">
                <a:solidFill>
                  <a:srgbClr val="295EB7"/>
                </a:solidFill>
                <a:hlinkClick r:id="rId12"/>
              </a:rPr>
              <a:t>courtoisie</a:t>
            </a:r>
            <a:r>
              <a:rPr sz="1300"/>
              <a:t> » (la « </a:t>
            </a:r>
            <a:r>
              <a:rPr sz="1300" i="1"/>
              <a:t>fin'amor</a:t>
            </a:r>
            <a:r>
              <a:rPr sz="1300"/>
              <a:t> ») des </a:t>
            </a:r>
            <a:r>
              <a:rPr sz="1300" u="sng">
                <a:solidFill>
                  <a:srgbClr val="295EB7"/>
                </a:solidFill>
                <a:hlinkClick r:id="rId13"/>
              </a:rPr>
              <a:t>troubadours</a:t>
            </a:r>
            <a:r>
              <a:rPr sz="1300"/>
              <a:t> et </a:t>
            </a:r>
            <a:r>
              <a:rPr sz="1300" u="sng">
                <a:solidFill>
                  <a:srgbClr val="295EB7"/>
                </a:solidFill>
                <a:hlinkClick r:id="rId14"/>
              </a:rPr>
              <a:t>trouvères</a:t>
            </a:r>
            <a:r>
              <a:rPr sz="1300"/>
              <a:t>, eux-mêmes fréquemment issus de la </a:t>
            </a:r>
            <a:r>
              <a:rPr sz="1300" u="sng">
                <a:solidFill>
                  <a:srgbClr val="295EB7"/>
                </a:solidFill>
                <a:hlinkClick r:id="rId15"/>
              </a:rPr>
              <a:t>noblesse</a:t>
            </a:r>
            <a:r>
              <a:rPr sz="1300"/>
              <a:t>. D'une fonction </a:t>
            </a:r>
            <a:r>
              <a:rPr sz="1300" u="sng">
                <a:solidFill>
                  <a:srgbClr val="295EB7"/>
                </a:solidFill>
                <a:hlinkClick r:id="rId16"/>
              </a:rPr>
              <a:t>militaire</a:t>
            </a:r>
            <a:r>
              <a:rPr sz="1300"/>
              <a:t> au service de la </a:t>
            </a:r>
            <a:r>
              <a:rPr sz="1300" u="sng">
                <a:solidFill>
                  <a:srgbClr val="295EB7"/>
                </a:solidFill>
                <a:hlinkClick r:id="rId15"/>
              </a:rPr>
              <a:t>noblesse</a:t>
            </a:r>
            <a:r>
              <a:rPr sz="1300"/>
              <a:t> terrienne, la chevalerie est devenue une </a:t>
            </a:r>
            <a:r>
              <a:rPr sz="1300" u="sng">
                <a:solidFill>
                  <a:srgbClr val="295EB7"/>
                </a:solidFill>
                <a:hlinkClick r:id="rId17"/>
              </a:rPr>
              <a:t>fraternité</a:t>
            </a:r>
            <a:r>
              <a:rPr sz="1300"/>
              <a:t>, puis un </a:t>
            </a:r>
            <a:r>
              <a:rPr sz="1300" u="sng">
                <a:solidFill>
                  <a:srgbClr val="295EB7"/>
                </a:solidFill>
                <a:hlinkClick r:id="rId18"/>
              </a:rPr>
              <a:t>groupe social</a:t>
            </a:r>
            <a:r>
              <a:rPr sz="1300"/>
              <a:t>, enfin une </a:t>
            </a:r>
            <a:r>
              <a:rPr sz="1300" u="sng">
                <a:solidFill>
                  <a:srgbClr val="295EB7"/>
                </a:solidFill>
                <a:hlinkClick r:id="rId19"/>
              </a:rPr>
              <a:t>institution</a:t>
            </a:r>
            <a:r>
              <a:rPr sz="1300"/>
              <a:t>. Certaines traditions sont remarquables, notamment la cérémonie de l'</a:t>
            </a:r>
            <a:r>
              <a:rPr sz="1300" u="sng">
                <a:solidFill>
                  <a:srgbClr val="295EB7"/>
                </a:solidFill>
                <a:hlinkClick r:id="rId20"/>
              </a:rPr>
              <a:t>adoubement</a:t>
            </a:r>
            <a:r>
              <a:rPr sz="1300"/>
              <a:t>. Les vertus traditionnelles de la chevalerie, vues par le prisme de la </a:t>
            </a:r>
            <a:r>
              <a:rPr sz="1300" u="sng">
                <a:solidFill>
                  <a:srgbClr val="295EB7"/>
                </a:solidFill>
                <a:hlinkClick r:id="rId21"/>
              </a:rPr>
              <a:t>littérature</a:t>
            </a:r>
            <a:r>
              <a:rPr sz="1300"/>
              <a:t>, sont de nobles sentiments tels la </a:t>
            </a:r>
            <a:r>
              <a:rPr sz="1300" u="sng">
                <a:solidFill>
                  <a:srgbClr val="295EB7"/>
                </a:solidFill>
                <a:hlinkClick r:id="rId22"/>
              </a:rPr>
              <a:t>piété</a:t>
            </a:r>
            <a:r>
              <a:rPr sz="1300"/>
              <a:t>, l'</a:t>
            </a:r>
            <a:r>
              <a:rPr sz="1300" u="sng">
                <a:solidFill>
                  <a:srgbClr val="295EB7"/>
                </a:solidFill>
                <a:hlinkClick r:id="rId23"/>
              </a:rPr>
              <a:t>humilité</a:t>
            </a:r>
            <a:r>
              <a:rPr sz="1300"/>
              <a:t>, la </a:t>
            </a:r>
            <a:r>
              <a:rPr sz="1300" u="sng">
                <a:solidFill>
                  <a:srgbClr val="295EB7"/>
                </a:solidFill>
                <a:hlinkClick r:id="rId24"/>
              </a:rPr>
              <a:t>bravoure</a:t>
            </a:r>
            <a:r>
              <a:rPr sz="1300"/>
              <a:t>, la courtoisie, la </a:t>
            </a:r>
            <a:r>
              <a:rPr sz="1300" u="sng">
                <a:solidFill>
                  <a:srgbClr val="295EB7"/>
                </a:solidFill>
                <a:hlinkClick r:id="rId25"/>
              </a:rPr>
              <a:t>foi</a:t>
            </a:r>
            <a:r>
              <a:rPr sz="1300"/>
              <a:t> et l'</a:t>
            </a:r>
            <a:r>
              <a:rPr sz="1300" u="sng">
                <a:solidFill>
                  <a:srgbClr val="295EB7"/>
                </a:solidFill>
                <a:hlinkClick r:id="rId26"/>
              </a:rPr>
              <a:t>honneur</a:t>
            </a:r>
            <a:r>
              <a:rPr sz="1300"/>
              <a:t>.</a:t>
            </a:r>
          </a:p>
          <a:p>
            <a:pPr defTabSz="457200">
              <a:lnSpc>
                <a:spcPts val="3400"/>
              </a:lnSpc>
              <a:spcBef>
                <a:spcPts val="600"/>
              </a:spcBef>
              <a:defRPr sz="1200">
                <a:latin typeface="Helvetica"/>
                <a:ea typeface="Helvetica"/>
                <a:cs typeface="Helvetica"/>
                <a:sym typeface="Helvetica"/>
              </a:defRPr>
            </a:pPr>
            <a:r>
              <a:rPr sz="1300"/>
              <a:t>Le terme « chevalerie » désigne également l'ensemble des chevaliers d'un </a:t>
            </a:r>
            <a:r>
              <a:rPr sz="1300" u="sng">
                <a:solidFill>
                  <a:srgbClr val="295EB7"/>
                </a:solidFill>
                <a:hlinkClick r:id="rId27"/>
              </a:rPr>
              <a:t>royaume</a:t>
            </a:r>
            <a:r>
              <a:rPr sz="1300"/>
              <a:t> ou d'une </a:t>
            </a:r>
            <a:r>
              <a:rPr sz="1300" u="sng">
                <a:solidFill>
                  <a:srgbClr val="295EB7"/>
                </a:solidFill>
                <a:hlinkClick r:id="rId28"/>
              </a:rPr>
              <a:t>région</a:t>
            </a:r>
            <a:r>
              <a:rPr sz="1300"/>
              <a:t>.</a:t>
            </a:r>
          </a:p>
          <a:p>
            <a:pPr defTabSz="457200">
              <a:lnSpc>
                <a:spcPts val="3400"/>
              </a:lnSpc>
              <a:spcBef>
                <a:spcPts val="600"/>
              </a:spcBef>
              <a:defRPr sz="1200">
                <a:latin typeface="Helvetica"/>
                <a:ea typeface="Helvetica"/>
                <a:cs typeface="Helvetica"/>
                <a:sym typeface="Helvetica"/>
              </a:defRPr>
            </a:pPr>
            <a:r>
              <a:rPr sz="1300"/>
              <a:t>Les chevaliers sont des personnages souvent présents dans les </a:t>
            </a:r>
            <a:r>
              <a:rPr sz="1300" u="sng">
                <a:solidFill>
                  <a:srgbClr val="295EB7"/>
                </a:solidFill>
                <a:hlinkClick r:id="rId29"/>
              </a:rPr>
              <a:t>romans</a:t>
            </a:r>
            <a:r>
              <a:rPr sz="1300"/>
              <a:t> </a:t>
            </a:r>
            <a:r>
              <a:rPr sz="1300" u="sng">
                <a:solidFill>
                  <a:srgbClr val="295EB7"/>
                </a:solidFill>
                <a:hlinkClick r:id="rId30"/>
              </a:rPr>
              <a:t>fantasy</a:t>
            </a:r>
            <a:r>
              <a:rPr sz="1300"/>
              <a:t> puisant leurs sources dans les grands cycles légendaires, la </a:t>
            </a:r>
            <a:r>
              <a:rPr sz="1300" i="1" u="sng">
                <a:solidFill>
                  <a:srgbClr val="295EB7"/>
                </a:solidFill>
                <a:hlinkClick r:id="rId31"/>
              </a:rPr>
              <a:t>matière de Bretagne</a:t>
            </a:r>
            <a:r>
              <a:rPr sz="1300"/>
              <a:t> (</a:t>
            </a:r>
            <a:r>
              <a:rPr sz="1300" u="sng">
                <a:solidFill>
                  <a:srgbClr val="295EB7"/>
                </a:solidFill>
                <a:hlinkClick r:id="rId32"/>
              </a:rPr>
              <a:t>Légende arthurienne</a:t>
            </a:r>
            <a:r>
              <a:rPr sz="1300"/>
              <a:t>) et la </a:t>
            </a:r>
            <a:r>
              <a:rPr sz="1300" i="1" u="sng">
                <a:solidFill>
                  <a:srgbClr val="295EB7"/>
                </a:solidFill>
                <a:hlinkClick r:id="rId33"/>
              </a:rPr>
              <a:t>matière de France</a:t>
            </a:r>
            <a:r>
              <a:rPr sz="1300"/>
              <a:t> (cycle des </a:t>
            </a:r>
            <a:r>
              <a:rPr sz="1300" u="sng">
                <a:solidFill>
                  <a:srgbClr val="295EB7"/>
                </a:solidFill>
                <a:hlinkClick r:id="rId34"/>
              </a:rPr>
              <a:t>chansons de gestes</a:t>
            </a:r>
            <a:r>
              <a:rPr sz="1300"/>
              <a:t> carolingiennes).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Shape 663"/>
          <p:cNvSpPr>
            <a:spLocks noGrp="1" noRot="1" noChangeAspect="1"/>
          </p:cNvSpPr>
          <p:nvPr>
            <p:ph type="sldImg"/>
          </p:nvPr>
        </p:nvSpPr>
        <p:spPr>
          <a:prstGeom prst="rect">
            <a:avLst/>
          </a:prstGeom>
        </p:spPr>
        <p:txBody>
          <a:bodyPr/>
          <a:lstStyle/>
          <a:p>
            <a:endParaRPr/>
          </a:p>
        </p:txBody>
      </p:sp>
      <p:sp>
        <p:nvSpPr>
          <p:cNvPr id="664" name="Shape 664"/>
          <p:cNvSpPr>
            <a:spLocks noGrp="1"/>
          </p:cNvSpPr>
          <p:nvPr>
            <p:ph type="body" sz="quarter" idx="1"/>
          </p:nvPr>
        </p:nvSpPr>
        <p:spPr>
          <a:prstGeom prst="rect">
            <a:avLst/>
          </a:prstGeom>
        </p:spPr>
        <p:txBody>
          <a:bodyPr/>
          <a:lstStyle/>
          <a:p>
            <a:pPr defTabSz="457200">
              <a:lnSpc>
                <a:spcPts val="3300"/>
              </a:lnSpc>
              <a:spcBef>
                <a:spcPts val="1100"/>
              </a:spcBef>
              <a:defRPr sz="1200">
                <a:latin typeface="Helvetica"/>
                <a:ea typeface="Helvetica"/>
                <a:cs typeface="Helvetica"/>
                <a:sym typeface="Helvetica"/>
              </a:defRPr>
            </a:pPr>
            <a:endParaRPr sz="1900"/>
          </a:p>
          <a:p>
            <a:pPr defTabSz="457200">
              <a:lnSpc>
                <a:spcPts val="3500"/>
              </a:lnSpc>
              <a:spcBef>
                <a:spcPts val="500"/>
              </a:spcBef>
              <a:defRPr sz="1200">
                <a:latin typeface="Helvetica"/>
                <a:ea typeface="Helvetica"/>
                <a:cs typeface="Helvetica"/>
                <a:sym typeface="Helvetica"/>
              </a:defRPr>
            </a:pPr>
            <a:r>
              <a:rPr sz="1500">
                <a:solidFill>
                  <a:srgbClr val="599FAF"/>
                </a:solidFill>
                <a:latin typeface="Arial Unicode MS"/>
                <a:ea typeface="Arial Unicode MS"/>
                <a:cs typeface="Arial Unicode MS"/>
                <a:sym typeface="Arial Unicode MS"/>
              </a:rPr>
              <a:t>L'éthique chevaleresque</a:t>
            </a:r>
          </a:p>
          <a:p>
            <a:pPr algn="just" defTabSz="457200">
              <a:lnSpc>
                <a:spcPts val="3400"/>
              </a:lnSpc>
              <a:defRPr sz="1200">
                <a:latin typeface="Helvetica"/>
                <a:ea typeface="Helvetica"/>
                <a:cs typeface="Helvetica"/>
                <a:sym typeface="Helvetica"/>
              </a:defRPr>
            </a:pPr>
            <a:r>
              <a:rPr sz="1300">
                <a:solidFill>
                  <a:srgbClr val="272727"/>
                </a:solidFill>
                <a:latin typeface="Arial Unicode MS"/>
                <a:ea typeface="Arial Unicode MS"/>
                <a:cs typeface="Arial Unicode MS"/>
                <a:sym typeface="Arial Unicode MS"/>
              </a:rPr>
              <a:t>La chevalerie n'est pas héréditaire ; c'est l'aptitude à être chevalier qui l'est. La chevalerie s'acquiert par l'adoubement ; elle se mérite par le respect d'une éthique qui repose essentiellement sur deux vertus : prouesse et largesse.</a:t>
            </a:r>
          </a:p>
          <a:p>
            <a:pPr algn="just" defTabSz="457200">
              <a:lnSpc>
                <a:spcPts val="3400"/>
              </a:lnSpc>
              <a:defRPr sz="1200">
                <a:latin typeface="Helvetica"/>
                <a:ea typeface="Helvetica"/>
                <a:cs typeface="Helvetica"/>
                <a:sym typeface="Helvetica"/>
              </a:defRPr>
            </a:pPr>
            <a:r>
              <a:rPr sz="1300">
                <a:solidFill>
                  <a:srgbClr val="272727"/>
                </a:solidFill>
                <a:latin typeface="Arial Unicode MS"/>
                <a:ea typeface="Arial Unicode MS"/>
                <a:cs typeface="Arial Unicode MS"/>
                <a:sym typeface="Arial Unicode MS"/>
              </a:rPr>
              <a:t>La prouesse associe vaillance et loyauté : vaillance dans le combat, mais aussi dans la vie quotidienne ; loyauté envers son seigneur, son roi, sa dame ; le preux chevalier des chansons de geste est « sans peur et sans reproche », comme l'est encore le chevalier Bayard au </a:t>
            </a:r>
            <a:r>
              <a:rPr sz="1100">
                <a:solidFill>
                  <a:srgbClr val="272727"/>
                </a:solidFill>
                <a:latin typeface="Arial Unicode MS"/>
                <a:ea typeface="Arial Unicode MS"/>
                <a:cs typeface="Arial Unicode MS"/>
                <a:sym typeface="Arial Unicode MS"/>
              </a:rPr>
              <a:t>XVI</a:t>
            </a:r>
            <a:r>
              <a:rPr sz="1100" baseline="31999">
                <a:solidFill>
                  <a:srgbClr val="272727"/>
                </a:solidFill>
                <a:latin typeface="Arial Unicode MS"/>
                <a:ea typeface="Arial Unicode MS"/>
                <a:cs typeface="Arial Unicode MS"/>
                <a:sym typeface="Arial Unicode MS"/>
              </a:rPr>
              <a:t>e</a:t>
            </a:r>
            <a:r>
              <a:rPr sz="1300">
                <a:solidFill>
                  <a:srgbClr val="272727"/>
                </a:solidFill>
                <a:latin typeface="Arial Unicode MS"/>
                <a:ea typeface="Arial Unicode MS"/>
                <a:cs typeface="Arial Unicode MS"/>
                <a:sym typeface="Arial Unicode MS"/>
              </a:rPr>
              <a:t> s.</a:t>
            </a:r>
          </a:p>
          <a:p>
            <a:pPr algn="just" defTabSz="457200">
              <a:lnSpc>
                <a:spcPts val="3400"/>
              </a:lnSpc>
              <a:defRPr sz="1200">
                <a:latin typeface="Helvetica"/>
                <a:ea typeface="Helvetica"/>
                <a:cs typeface="Helvetica"/>
                <a:sym typeface="Helvetica"/>
              </a:defRPr>
            </a:pPr>
            <a:r>
              <a:rPr sz="1300">
                <a:solidFill>
                  <a:srgbClr val="272727"/>
                </a:solidFill>
                <a:latin typeface="Arial Unicode MS"/>
                <a:ea typeface="Arial Unicode MS"/>
                <a:cs typeface="Arial Unicode MS"/>
                <a:sym typeface="Arial Unicode MS"/>
              </a:rPr>
              <a:t>La largesse comprend la prodigalité, la générosité, le faste. Dépenser sans compter, mais aussi être généreux envers ses adversaires, envers les faibles, tel est le code de l'honneur chevaleresque. Le chevalier a maintes occasions de prouver ses qualités, dans les tournois ou à la guerre, à la croisade ou dans les fêtes, sur les chemins ou auprès des dames, dans les châteaux. Tous ces sentiments se fondent dans la courtoisie, qui correspond très précisément au transfert de la notion de service : il s'agit désormais de servir sa dame, de lui obéir en toute circonstance. La fusion de la noblesse et de la chevalerie a entraîné la diffusion des modèles chevaleresques ; une idéologie de classe se forme, qui donne à la noblesse une plus grande cohésion et qui dresse, entre elle et le commun, une barrière infranchissable : roman courtois, épopée, poésie lyrique sont littérature de noble, non de vilain.</a:t>
            </a:r>
            <a:endParaRPr sz="1900"/>
          </a:p>
          <a:p>
            <a:pPr defTabSz="457200">
              <a:lnSpc>
                <a:spcPts val="3300"/>
              </a:lnSpc>
              <a:spcBef>
                <a:spcPts val="1100"/>
              </a:spcBef>
              <a:defRPr sz="1200">
                <a:latin typeface="Helvetica"/>
                <a:ea typeface="Helvetica"/>
                <a:cs typeface="Helvetica"/>
                <a:sym typeface="Helvetica"/>
              </a:defRPr>
            </a:pPr>
            <a:endParaRPr sz="1900"/>
          </a:p>
          <a:p>
            <a:pPr defTabSz="457200">
              <a:lnSpc>
                <a:spcPts val="4100"/>
              </a:lnSpc>
              <a:spcBef>
                <a:spcPts val="1100"/>
              </a:spcBef>
              <a:defRPr sz="1200">
                <a:latin typeface="Helvetica"/>
                <a:ea typeface="Helvetica"/>
                <a:cs typeface="Helvetica"/>
                <a:sym typeface="Helvetica"/>
              </a:defRPr>
            </a:pPr>
            <a:r>
              <a:rPr sz="1900"/>
              <a:t>Historique</a:t>
            </a:r>
            <a:r>
              <a:rPr sz="1000"/>
              <a:t>[</a:t>
            </a:r>
            <a:r>
              <a:rPr sz="1000" u="sng">
                <a:solidFill>
                  <a:srgbClr val="295EB7"/>
                </a:solidFill>
                <a:hlinkClick r:id="rId3"/>
              </a:rPr>
              <a:t>modifier</a:t>
            </a:r>
            <a:r>
              <a:rPr sz="1000"/>
              <a:t>]</a:t>
            </a:r>
            <a:endParaRPr sz="1900"/>
          </a:p>
          <a:p>
            <a:pPr defTabSz="457200">
              <a:lnSpc>
                <a:spcPts val="3400"/>
              </a:lnSpc>
              <a:spcBef>
                <a:spcPts val="600"/>
              </a:spcBef>
              <a:defRPr sz="1200">
                <a:latin typeface="Helvetica"/>
                <a:ea typeface="Helvetica"/>
                <a:cs typeface="Helvetica"/>
                <a:sym typeface="Helvetica"/>
              </a:defRPr>
            </a:pPr>
            <a:r>
              <a:rPr sz="1300"/>
              <a:t>Le </a:t>
            </a:r>
            <a:r>
              <a:rPr sz="1300" u="sng">
                <a:solidFill>
                  <a:srgbClr val="295EB7"/>
                </a:solidFill>
                <a:hlinkClick r:id="rId4"/>
              </a:rPr>
              <a:t>xii</a:t>
            </a:r>
            <a:r>
              <a:rPr sz="1100" u="sng" baseline="31999">
                <a:solidFill>
                  <a:srgbClr val="295EB7"/>
                </a:solidFill>
                <a:hlinkClick r:id="rId4"/>
              </a:rPr>
              <a:t>e</a:t>
            </a:r>
            <a:r>
              <a:rPr sz="1300"/>
              <a:t> et surtout le </a:t>
            </a:r>
            <a:r>
              <a:rPr sz="1300" u="sng">
                <a:solidFill>
                  <a:srgbClr val="295EB7"/>
                </a:solidFill>
                <a:hlinkClick r:id="rId5"/>
              </a:rPr>
              <a:t>xiii</a:t>
            </a:r>
            <a:r>
              <a:rPr sz="1100" u="sng" baseline="31999">
                <a:solidFill>
                  <a:srgbClr val="295EB7"/>
                </a:solidFill>
                <a:hlinkClick r:id="rId5"/>
              </a:rPr>
              <a:t>e</a:t>
            </a:r>
            <a:r>
              <a:rPr sz="1300" u="sng">
                <a:solidFill>
                  <a:srgbClr val="295EB7"/>
                </a:solidFill>
                <a:hlinkClick r:id="rId5"/>
              </a:rPr>
              <a:t> siècle</a:t>
            </a:r>
            <a:r>
              <a:rPr sz="1300"/>
              <a:t> fut sans doute les siècles d’or de la chevalerie. Celle-ci se structurait comme une véritable classe avec ses codes, ses valeurs et son mode de vie. Au bas-Moyen Âge, les adoubements se firent moins nombreux et, parallèlement, la </a:t>
            </a:r>
            <a:r>
              <a:rPr sz="1300" u="sng">
                <a:solidFill>
                  <a:srgbClr val="295EB7"/>
                </a:solidFill>
                <a:hlinkClick r:id="rId6"/>
              </a:rPr>
              <a:t>cavalerie</a:t>
            </a:r>
            <a:r>
              <a:rPr sz="1300"/>
              <a:t> perdit sa primauté sur les champs de bataille, du fait de la réutilisation de nouvelles tactiques (formations compactes de </a:t>
            </a:r>
            <a:r>
              <a:rPr sz="1300" u="sng">
                <a:solidFill>
                  <a:srgbClr val="295EB7"/>
                </a:solidFill>
                <a:hlinkClick r:id="rId7"/>
              </a:rPr>
              <a:t>piquiers</a:t>
            </a:r>
            <a:r>
              <a:rPr sz="1300"/>
              <a:t>) ou de la mise au point de nouveaux armements (arcs longs); les batailles de </a:t>
            </a:r>
            <a:r>
              <a:rPr sz="1300" u="sng">
                <a:solidFill>
                  <a:srgbClr val="295EB7"/>
                </a:solidFill>
                <a:hlinkClick r:id="rId8"/>
              </a:rPr>
              <a:t>Courtrai</a:t>
            </a:r>
            <a:r>
              <a:rPr sz="1300"/>
              <a:t> et de </a:t>
            </a:r>
            <a:r>
              <a:rPr sz="1300" u="sng">
                <a:solidFill>
                  <a:srgbClr val="295EB7"/>
                </a:solidFill>
                <a:hlinkClick r:id="rId9"/>
              </a:rPr>
              <a:t>Crécy</a:t>
            </a:r>
            <a:r>
              <a:rPr sz="1300"/>
              <a:t> furent à cet égard révélatrices de la vulnérabilité de la cavalerie lourde utilisée isolément. Si l'alourdissement des armures des cavaliers et des montures put, un temps, pallier ses faiblesses, la diffusion des armes à feu sur les champs de bataille dès la seconde moitié du xv</a:t>
            </a:r>
            <a:r>
              <a:rPr sz="1100" baseline="31999"/>
              <a:t>e</a:t>
            </a:r>
            <a:r>
              <a:rPr sz="1300"/>
              <a:t> siècle porta un coup fatal à la chevalerie comme force militaire.</a:t>
            </a:r>
          </a:p>
          <a:p>
            <a:pPr defTabSz="457200">
              <a:lnSpc>
                <a:spcPts val="3400"/>
              </a:lnSpc>
              <a:spcBef>
                <a:spcPts val="600"/>
              </a:spcBef>
              <a:defRPr sz="1200">
                <a:latin typeface="Helvetica"/>
                <a:ea typeface="Helvetica"/>
                <a:cs typeface="Helvetica"/>
                <a:sym typeface="Helvetica"/>
              </a:defRPr>
            </a:pPr>
            <a:r>
              <a:rPr sz="1300"/>
              <a:t>Parallèlement, le titre de chevalier se banalisait, étant acquis, moyennant finances, par les </a:t>
            </a:r>
            <a:r>
              <a:rPr sz="1300" u="sng">
                <a:solidFill>
                  <a:srgbClr val="295EB7"/>
                </a:solidFill>
                <a:hlinkClick r:id="rId10"/>
              </a:rPr>
              <a:t>bourgeois</a:t>
            </a:r>
            <a:r>
              <a:rPr sz="1300"/>
              <a:t> enrichis des villes devenues prospères, et ne devenait plus guère qu’un terme honorifique.</a:t>
            </a:r>
          </a:p>
          <a:p>
            <a:pPr defTabSz="457200">
              <a:lnSpc>
                <a:spcPts val="3400"/>
              </a:lnSpc>
              <a:spcBef>
                <a:spcPts val="600"/>
              </a:spcBef>
              <a:defRPr sz="1200">
                <a:latin typeface="Helvetica"/>
                <a:ea typeface="Helvetica"/>
                <a:cs typeface="Helvetica"/>
                <a:sym typeface="Helvetica"/>
              </a:defRPr>
            </a:pPr>
            <a:r>
              <a:rPr sz="1300"/>
              <a:t>Cependant, à la même époque apparaissaient les </a:t>
            </a:r>
            <a:r>
              <a:rPr sz="1300" u="sng">
                <a:solidFill>
                  <a:srgbClr val="295EB7"/>
                </a:solidFill>
                <a:hlinkClick r:id="rId11"/>
              </a:rPr>
              <a:t>ordres de chevalerie</a:t>
            </a:r>
            <a:r>
              <a:rPr sz="1300"/>
              <a:t> au rôle essentiellement politique.</a:t>
            </a:r>
          </a:p>
          <a:p>
            <a:pPr defTabSz="457200">
              <a:lnSpc>
                <a:spcPts val="3900"/>
              </a:lnSpc>
              <a:spcBef>
                <a:spcPts val="500"/>
              </a:spcBef>
              <a:defRPr sz="1200">
                <a:latin typeface="Helvetica"/>
                <a:ea typeface="Helvetica"/>
                <a:cs typeface="Helvetica"/>
                <a:sym typeface="Helvetica"/>
              </a:defRPr>
            </a:pPr>
            <a:r>
              <a:rPr sz="1700" b="1"/>
              <a:t>Origines</a:t>
            </a:r>
            <a:r>
              <a:rPr sz="1000"/>
              <a:t>[</a:t>
            </a:r>
            <a:r>
              <a:rPr sz="1000" u="sng">
                <a:solidFill>
                  <a:srgbClr val="295EB7"/>
                </a:solidFill>
                <a:hlinkClick r:id="rId12"/>
              </a:rPr>
              <a:t>modifier</a:t>
            </a:r>
            <a:r>
              <a:rPr sz="1000"/>
              <a:t>]</a:t>
            </a:r>
            <a:endParaRPr sz="1700" b="1"/>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u="sng">
                <a:solidFill>
                  <a:srgbClr val="295EB7"/>
                </a:solidFill>
                <a:hlinkClick r:id="rId13"/>
              </a:rPr>
              <a:t>Ulrich von Liechtenstein</a:t>
            </a:r>
            <a:r>
              <a:rPr sz="1100"/>
              <a:t> (</a:t>
            </a:r>
            <a:r>
              <a:rPr sz="1100" u="sng">
                <a:solidFill>
                  <a:srgbClr val="295EB7"/>
                </a:solidFill>
                <a:hlinkClick r:id="rId14"/>
              </a:rPr>
              <a:t>Codex Manesse</a:t>
            </a:r>
            <a:r>
              <a:rPr sz="1100"/>
              <a:t>).</a:t>
            </a:r>
          </a:p>
          <a:p>
            <a:pPr defTabSz="457200">
              <a:lnSpc>
                <a:spcPts val="3200"/>
              </a:lnSpc>
              <a:defRPr sz="1200">
                <a:latin typeface="Helvetica"/>
                <a:ea typeface="Helvetica"/>
                <a:cs typeface="Helvetica"/>
                <a:sym typeface="Helvetica"/>
              </a:defRPr>
            </a:pPr>
            <a:r>
              <a:t>Article détaillé : </a:t>
            </a:r>
            <a:r>
              <a:rPr u="sng">
                <a:solidFill>
                  <a:srgbClr val="295EB7"/>
                </a:solidFill>
                <a:hlinkClick r:id="rId15"/>
              </a:rPr>
              <a:t>Genèse de la Chevalerie médiévale</a:t>
            </a:r>
            <a:r>
              <a:t>.</a:t>
            </a:r>
          </a:p>
          <a:p>
            <a:pPr defTabSz="457200">
              <a:lnSpc>
                <a:spcPts val="3400"/>
              </a:lnSpc>
              <a:spcBef>
                <a:spcPts val="600"/>
              </a:spcBef>
              <a:defRPr sz="1200">
                <a:latin typeface="Helvetica"/>
                <a:ea typeface="Helvetica"/>
                <a:cs typeface="Helvetica"/>
                <a:sym typeface="Helvetica"/>
              </a:defRPr>
            </a:pPr>
            <a:r>
              <a:rPr sz="1300"/>
              <a:t>Aux alentours de l'</a:t>
            </a:r>
            <a:r>
              <a:rPr sz="1300" u="sng">
                <a:solidFill>
                  <a:srgbClr val="295EB7"/>
                </a:solidFill>
                <a:hlinkClick r:id="rId16"/>
              </a:rPr>
              <a:t>an mille</a:t>
            </a:r>
            <a:r>
              <a:rPr sz="1300"/>
              <a:t>, le terme latin </a:t>
            </a:r>
            <a:r>
              <a:rPr sz="1300" i="1"/>
              <a:t>miles</a:t>
            </a:r>
            <a:r>
              <a:rPr sz="1300"/>
              <a:t> (guerrier) se répand. Il désigne alors les hommes d'arme (</a:t>
            </a:r>
            <a:r>
              <a:rPr sz="1300" i="1"/>
              <a:t>bellatores</a:t>
            </a:r>
            <a:r>
              <a:rPr sz="1300"/>
              <a:t>) par opposition aux religieux qui prient(</a:t>
            </a:r>
            <a:r>
              <a:rPr sz="1300" i="1"/>
              <a:t>oratores</a:t>
            </a:r>
            <a:r>
              <a:rPr sz="1300"/>
              <a:t>)ou aux paysans qui travaillent (</a:t>
            </a:r>
            <a:r>
              <a:rPr sz="1300" i="1"/>
              <a:t>laboratores</a:t>
            </a:r>
            <a:r>
              <a:rPr sz="1300"/>
              <a:t>). Ce combattant se caractérise donc par le fait qu'il est un </a:t>
            </a:r>
            <a:r>
              <a:rPr sz="1300" u="sng">
                <a:solidFill>
                  <a:srgbClr val="295EB7"/>
                </a:solidFill>
                <a:hlinkClick r:id="rId17"/>
              </a:rPr>
              <a:t>guerrier</a:t>
            </a:r>
            <a:r>
              <a:rPr sz="1300"/>
              <a:t>. L'homme d'arme à </a:t>
            </a:r>
            <a:r>
              <a:rPr sz="1300" u="sng">
                <a:solidFill>
                  <a:srgbClr val="295EB7"/>
                </a:solidFill>
                <a:hlinkClick r:id="rId18"/>
              </a:rPr>
              <a:t>cheval</a:t>
            </a:r>
            <a:r>
              <a:rPr sz="1300"/>
              <a:t> ne sera désigné par le terme </a:t>
            </a:r>
            <a:r>
              <a:rPr sz="1300" i="1"/>
              <a:t>eques</a:t>
            </a:r>
            <a:r>
              <a:rPr sz="1300"/>
              <a:t> signifiant </a:t>
            </a:r>
            <a:r>
              <a:rPr sz="1300" u="sng">
                <a:solidFill>
                  <a:srgbClr val="295EB7"/>
                </a:solidFill>
                <a:hlinkClick r:id="rId19"/>
              </a:rPr>
              <a:t>cavalier</a:t>
            </a:r>
            <a:r>
              <a:rPr sz="1300"/>
              <a:t> que vers le début du XIIe siècle (par opposition aux soldats à pied, les </a:t>
            </a:r>
            <a:r>
              <a:rPr sz="1300" i="1"/>
              <a:t>milites pedites</a:t>
            </a:r>
            <a:r>
              <a:rPr sz="1300"/>
              <a:t>. À l'époque où le système </a:t>
            </a:r>
            <a:r>
              <a:rPr sz="1300" u="sng">
                <a:solidFill>
                  <a:srgbClr val="295EB7"/>
                </a:solidFill>
                <a:hlinkClick r:id="rId20"/>
              </a:rPr>
              <a:t>féodal</a:t>
            </a:r>
            <a:r>
              <a:rPr sz="1300"/>
              <a:t> se répand, la </a:t>
            </a:r>
            <a:r>
              <a:rPr sz="1300" u="sng">
                <a:solidFill>
                  <a:srgbClr val="295EB7"/>
                </a:solidFill>
                <a:hlinkClick r:id="rId21"/>
              </a:rPr>
              <a:t>seigneurie</a:t>
            </a:r>
            <a:r>
              <a:rPr sz="1300"/>
              <a:t> en est la structure de base. C'est un système devant maintenir l'</a:t>
            </a:r>
            <a:r>
              <a:rPr sz="1300" u="sng">
                <a:solidFill>
                  <a:srgbClr val="295EB7"/>
                </a:solidFill>
                <a:hlinkClick r:id="rId22"/>
              </a:rPr>
              <a:t>ordre</a:t>
            </a:r>
            <a:r>
              <a:rPr sz="1300"/>
              <a:t> et la </a:t>
            </a:r>
            <a:r>
              <a:rPr sz="1300" u="sng">
                <a:solidFill>
                  <a:srgbClr val="295EB7"/>
                </a:solidFill>
                <a:hlinkClick r:id="rId23"/>
              </a:rPr>
              <a:t>justice</a:t>
            </a:r>
            <a:r>
              <a:rPr sz="1300"/>
              <a:t> et ayant pour centre le </a:t>
            </a:r>
            <a:r>
              <a:rPr sz="1300" u="sng">
                <a:solidFill>
                  <a:srgbClr val="295EB7"/>
                </a:solidFill>
                <a:hlinkClick r:id="rId24"/>
              </a:rPr>
              <a:t>château fort</a:t>
            </a:r>
            <a:r>
              <a:rPr sz="1300"/>
              <a:t>.</a:t>
            </a:r>
          </a:p>
          <a:p>
            <a:pPr defTabSz="457200">
              <a:lnSpc>
                <a:spcPts val="3400"/>
              </a:lnSpc>
              <a:spcBef>
                <a:spcPts val="600"/>
              </a:spcBef>
              <a:defRPr sz="1200">
                <a:latin typeface="Helvetica"/>
                <a:ea typeface="Helvetica"/>
                <a:cs typeface="Helvetica"/>
                <a:sym typeface="Helvetica"/>
              </a:defRPr>
            </a:pPr>
            <a:r>
              <a:rPr sz="1300"/>
              <a:t>Le chevalier est alors un guerrier appartenant à la maison du </a:t>
            </a:r>
            <a:r>
              <a:rPr sz="1300" u="sng">
                <a:solidFill>
                  <a:srgbClr val="295EB7"/>
                </a:solidFill>
                <a:hlinkClick r:id="rId25"/>
              </a:rPr>
              <a:t>seigneur</a:t>
            </a:r>
            <a:r>
              <a:rPr sz="1300"/>
              <a:t> : celui-ci doit s'entourer d'un groupe de </a:t>
            </a:r>
            <a:r>
              <a:rPr sz="1300" u="sng">
                <a:solidFill>
                  <a:srgbClr val="295EB7"/>
                </a:solidFill>
                <a:hlinkClick r:id="rId26"/>
              </a:rPr>
              <a:t>soldats</a:t>
            </a:r>
            <a:r>
              <a:rPr sz="1300"/>
              <a:t> professionnels qui l'aident à maintenir l'ordre et à protéger les habitants de la </a:t>
            </a:r>
            <a:r>
              <a:rPr sz="1300" u="sng">
                <a:solidFill>
                  <a:srgbClr val="295EB7"/>
                </a:solidFill>
                <a:hlinkClick r:id="rId21"/>
              </a:rPr>
              <a:t>seigneurie</a:t>
            </a:r>
            <a:r>
              <a:rPr sz="1300"/>
              <a:t>, et les passants. Ils participent au contrôle des populations et partagent avec le seigneur les profits de la seigneurie. Dès le xi</a:t>
            </a:r>
            <a:r>
              <a:rPr sz="1100" baseline="31999"/>
              <a:t>e</a:t>
            </a:r>
            <a:r>
              <a:rPr sz="1300"/>
              <a:t> siècle, </a:t>
            </a:r>
            <a:r>
              <a:rPr sz="1300" i="1"/>
              <a:t>miles</a:t>
            </a:r>
            <a:r>
              <a:rPr sz="1300"/>
              <a:t> devient synonyme de </a:t>
            </a:r>
            <a:r>
              <a:rPr sz="1300" i="1"/>
              <a:t>vassus</a:t>
            </a:r>
            <a:r>
              <a:rPr sz="1300"/>
              <a:t> (ou vassalus), le </a:t>
            </a:r>
            <a:r>
              <a:rPr sz="1300" u="sng">
                <a:solidFill>
                  <a:srgbClr val="295EB7"/>
                </a:solidFill>
                <a:hlinkClick r:id="rId27"/>
              </a:rPr>
              <a:t>vassal</a:t>
            </a:r>
            <a:r>
              <a:rPr sz="1300"/>
              <a:t>. Le chevalier est bel et bien le serviteur armé du </a:t>
            </a:r>
            <a:r>
              <a:rPr sz="1300" u="sng">
                <a:solidFill>
                  <a:srgbClr val="295EB7"/>
                </a:solidFill>
                <a:hlinkClick r:id="rId28"/>
              </a:rPr>
              <a:t>châtelain</a:t>
            </a:r>
            <a:r>
              <a:rPr sz="1300"/>
              <a:t> : il fait ses premières armes contre les ennemis du seigneur et les </a:t>
            </a:r>
            <a:r>
              <a:rPr sz="1300" u="sng">
                <a:solidFill>
                  <a:srgbClr val="295EB7"/>
                </a:solidFill>
                <a:hlinkClick r:id="rId29"/>
              </a:rPr>
              <a:t>paysans</a:t>
            </a:r>
            <a:r>
              <a:rPr sz="1300"/>
              <a:t> (les Vilains) de l'an Mil. Il participe au maintien du système féodal et au respect des </a:t>
            </a:r>
            <a:r>
              <a:rPr sz="1300" u="sng">
                <a:solidFill>
                  <a:srgbClr val="295EB7"/>
                </a:solidFill>
                <a:hlinkClick r:id="rId30"/>
              </a:rPr>
              <a:t>coutumes</a:t>
            </a:r>
            <a:r>
              <a:rPr sz="1300"/>
              <a:t>.</a:t>
            </a:r>
          </a:p>
          <a:p>
            <a:pPr defTabSz="457200">
              <a:lnSpc>
                <a:spcPts val="3400"/>
              </a:lnSpc>
              <a:spcBef>
                <a:spcPts val="600"/>
              </a:spcBef>
              <a:defRPr sz="1200">
                <a:latin typeface="Helvetica"/>
                <a:ea typeface="Helvetica"/>
                <a:cs typeface="Helvetica"/>
                <a:sym typeface="Helvetica"/>
              </a:defRPr>
            </a:pPr>
            <a:r>
              <a:rPr sz="1300"/>
              <a:t>À </a:t>
            </a:r>
            <a:r>
              <a:rPr sz="1300" u="sng">
                <a:solidFill>
                  <a:srgbClr val="B12C17"/>
                </a:solidFill>
                <a:hlinkClick r:id="rId31"/>
              </a:rPr>
              <a:t>Papia</a:t>
            </a:r>
            <a:r>
              <a:rPr sz="1300"/>
              <a:t>, le </a:t>
            </a:r>
            <a:r>
              <a:rPr sz="1300" u="sng">
                <a:solidFill>
                  <a:srgbClr val="295EB7"/>
                </a:solidFill>
                <a:hlinkClick r:id="rId32"/>
              </a:rPr>
              <a:t>château</a:t>
            </a:r>
            <a:r>
              <a:rPr sz="1300"/>
              <a:t> vit en grande partie par les droits qu’il a attirés, provenant de l’ancien tonlieu de Léou. Les terres de la famille seigneuriale sont gardées par sept chevaliers, les premiers chevaliers connus dans le sud de la France, mentionnés en </a:t>
            </a:r>
            <a:r>
              <a:rPr sz="1300" u="sng">
                <a:solidFill>
                  <a:srgbClr val="295EB7"/>
                </a:solidFill>
                <a:hlinkClick r:id="rId33"/>
              </a:rPr>
              <a:t>1029</a:t>
            </a:r>
            <a:r>
              <a:rPr sz="1300"/>
              <a:t>.</a:t>
            </a:r>
          </a:p>
          <a:p>
            <a:pPr defTabSz="457200">
              <a:lnSpc>
                <a:spcPts val="3900"/>
              </a:lnSpc>
              <a:spcBef>
                <a:spcPts val="500"/>
              </a:spcBef>
              <a:defRPr sz="1200">
                <a:latin typeface="Helvetica"/>
                <a:ea typeface="Helvetica"/>
                <a:cs typeface="Helvetica"/>
                <a:sym typeface="Helvetica"/>
              </a:defRPr>
            </a:pPr>
            <a:r>
              <a:rPr sz="1700" b="1"/>
              <a:t>Essor de la chevalerie au xi</a:t>
            </a:r>
            <a:r>
              <a:rPr sz="1400" b="1" baseline="31999"/>
              <a:t>e</a:t>
            </a:r>
            <a:r>
              <a:rPr sz="1700" b="1"/>
              <a:t> siècle</a:t>
            </a:r>
            <a:r>
              <a:rPr sz="1000"/>
              <a:t>[</a:t>
            </a:r>
            <a:r>
              <a:rPr sz="1000" u="sng">
                <a:solidFill>
                  <a:srgbClr val="295EB7"/>
                </a:solidFill>
                <a:hlinkClick r:id="rId34"/>
              </a:rPr>
              <a:t>modifier</a:t>
            </a:r>
            <a:r>
              <a:rPr sz="1000"/>
              <a:t>]</a:t>
            </a:r>
            <a:endParaRPr sz="1700" b="1"/>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a:t>Cavalerie </a:t>
            </a:r>
            <a:r>
              <a:rPr sz="1100" u="sng">
                <a:solidFill>
                  <a:srgbClr val="295EB7"/>
                </a:solidFill>
                <a:hlinkClick r:id="rId35"/>
              </a:rPr>
              <a:t>franque</a:t>
            </a:r>
            <a:r>
              <a:rPr sz="1100"/>
              <a:t>.</a:t>
            </a:r>
          </a:p>
          <a:p>
            <a:pPr defTabSz="457200">
              <a:lnSpc>
                <a:spcPts val="3400"/>
              </a:lnSpc>
              <a:spcBef>
                <a:spcPts val="600"/>
              </a:spcBef>
              <a:defRPr sz="1200">
                <a:latin typeface="Helvetica"/>
                <a:ea typeface="Helvetica"/>
                <a:cs typeface="Helvetica"/>
                <a:sym typeface="Helvetica"/>
              </a:defRPr>
            </a:pPr>
            <a:r>
              <a:rPr sz="1300"/>
              <a:t>Le xi</a:t>
            </a:r>
            <a:r>
              <a:rPr sz="1100" baseline="31999"/>
              <a:t>e</a:t>
            </a:r>
            <a:r>
              <a:rPr sz="1300"/>
              <a:t> siècle constitue un tournant et c'est une évolution importante car il marque l'essor des châtelains et des milites, ceux-ci concurrençant et affaiblissant le </a:t>
            </a:r>
            <a:r>
              <a:rPr sz="1300" u="sng">
                <a:solidFill>
                  <a:srgbClr val="295EB7"/>
                </a:solidFill>
                <a:hlinkClick r:id="rId36"/>
              </a:rPr>
              <a:t>pouvoir royal</a:t>
            </a:r>
            <a:r>
              <a:rPr sz="1300"/>
              <a:t>. En effet, ces deux entités deviennent de plus en plus autonomes et détiennent un pouvoir non négligeable.</a:t>
            </a:r>
          </a:p>
          <a:p>
            <a:pPr defTabSz="457200">
              <a:lnSpc>
                <a:spcPts val="3400"/>
              </a:lnSpc>
              <a:spcBef>
                <a:spcPts val="600"/>
              </a:spcBef>
              <a:defRPr sz="1200">
                <a:latin typeface="Helvetica"/>
                <a:ea typeface="Helvetica"/>
                <a:cs typeface="Helvetica"/>
                <a:sym typeface="Helvetica"/>
              </a:defRPr>
            </a:pPr>
            <a:r>
              <a:rPr sz="1300"/>
              <a:t>La chevalerie va progressivement se distinguer, se démarquer comme un </a:t>
            </a:r>
            <a:r>
              <a:rPr sz="1300" u="sng">
                <a:solidFill>
                  <a:srgbClr val="295EB7"/>
                </a:solidFill>
                <a:hlinkClick r:id="rId37"/>
              </a:rPr>
              <a:t>groupe social</a:t>
            </a:r>
            <a:r>
              <a:rPr sz="1300"/>
              <a:t> à part, avec ses propres valeurs et normes mais aussi grâce à un mode de vie particulier, une certaine </a:t>
            </a:r>
            <a:r>
              <a:rPr sz="1300" u="sng">
                <a:solidFill>
                  <a:srgbClr val="295EB7"/>
                </a:solidFill>
                <a:hlinkClick r:id="rId38"/>
              </a:rPr>
              <a:t>idéologie</a:t>
            </a:r>
            <a:r>
              <a:rPr sz="1300"/>
              <a:t> qu'elle revendique et défend. En outre, cette catégorie va progressivement devenir un idéal à suivre, un modèle.</a:t>
            </a:r>
          </a:p>
          <a:p>
            <a:pPr defTabSz="457200">
              <a:lnSpc>
                <a:spcPts val="3400"/>
              </a:lnSpc>
              <a:spcBef>
                <a:spcPts val="600"/>
              </a:spcBef>
              <a:defRPr sz="1200">
                <a:latin typeface="Helvetica"/>
                <a:ea typeface="Helvetica"/>
                <a:cs typeface="Helvetica"/>
                <a:sym typeface="Helvetica"/>
              </a:defRPr>
            </a:pPr>
            <a:r>
              <a:rPr sz="1300"/>
              <a:t>La chevalerie qui se forme au cours du xi</a:t>
            </a:r>
            <a:r>
              <a:rPr sz="1100" baseline="31999"/>
              <a:t>e</a:t>
            </a:r>
            <a:r>
              <a:rPr sz="1300"/>
              <a:t> siècle se définit réellement à partir des caractéristiques suivantes : elle constitue tout d'abord une catégorie sociale à part entière voire une "catégorie socio-professionnelle"</a:t>
            </a:r>
            <a:r>
              <a:rPr sz="1000" u="sng">
                <a:solidFill>
                  <a:srgbClr val="295EB7"/>
                </a:solidFill>
                <a:hlinkClick r:id="rId39"/>
              </a:rPr>
              <a:t>1</a:t>
            </a:r>
            <a:r>
              <a:rPr sz="1300"/>
              <a:t>. Cette dernière se situe socialement au-dessous de la </a:t>
            </a:r>
            <a:r>
              <a:rPr sz="1300" u="sng">
                <a:solidFill>
                  <a:srgbClr val="295EB7"/>
                </a:solidFill>
                <a:hlinkClick r:id="rId40"/>
              </a:rPr>
              <a:t>noblesse</a:t>
            </a:r>
            <a:r>
              <a:rPr sz="1300"/>
              <a:t>. Elle rassemble tous ceux qui n'ont "ni la notoriété d'un lignage noble, ni la richesse d'un grand </a:t>
            </a:r>
            <a:r>
              <a:rPr sz="1300" u="sng">
                <a:solidFill>
                  <a:srgbClr val="295EB7"/>
                </a:solidFill>
                <a:hlinkClick r:id="rId41"/>
              </a:rPr>
              <a:t>propriétaire terrien</a:t>
            </a:r>
            <a:r>
              <a:rPr sz="1300"/>
              <a:t>, ni le </a:t>
            </a:r>
            <a:r>
              <a:rPr sz="1300" u="sng">
                <a:solidFill>
                  <a:srgbClr val="B12C17"/>
                </a:solidFill>
                <a:hlinkClick r:id="rId42"/>
              </a:rPr>
              <a:t>droit de ban</a:t>
            </a:r>
            <a:r>
              <a:rPr sz="1300"/>
              <a:t> d'un </a:t>
            </a:r>
            <a:r>
              <a:rPr sz="1300" u="sng">
                <a:solidFill>
                  <a:srgbClr val="295EB7"/>
                </a:solidFill>
                <a:hlinkClick r:id="rId43"/>
              </a:rPr>
              <a:t>sire</a:t>
            </a:r>
            <a:r>
              <a:rPr sz="1300"/>
              <a:t>"</a:t>
            </a:r>
            <a:r>
              <a:rPr sz="1000" u="sng">
                <a:solidFill>
                  <a:srgbClr val="295EB7"/>
                </a:solidFill>
                <a:hlinkClick r:id="rId39"/>
              </a:rPr>
              <a:t>1</a:t>
            </a:r>
            <a:r>
              <a:rPr sz="1300"/>
              <a:t>. En d'autres termes, est chevalier un homme qui n'est pas issu de la noblesse d'un point de vue héréditaire, qui ne possède pas de richesses considérables, que ce soit en terres ou en argent, enfin qui n'a pas le pouvoir de convoquer des </a:t>
            </a:r>
            <a:r>
              <a:rPr sz="1300" u="sng">
                <a:solidFill>
                  <a:srgbClr val="295EB7"/>
                </a:solidFill>
                <a:hlinkClick r:id="rId27"/>
              </a:rPr>
              <a:t>vassaux</a:t>
            </a:r>
            <a:r>
              <a:rPr sz="1300"/>
              <a:t> à son service ni de commander, de contraindre, de convoquer l'</a:t>
            </a:r>
            <a:r>
              <a:rPr sz="1300" u="sng">
                <a:solidFill>
                  <a:srgbClr val="295EB7"/>
                </a:solidFill>
                <a:hlinkClick r:id="rId44"/>
              </a:rPr>
              <a:t>ost</a:t>
            </a:r>
            <a:r>
              <a:rPr sz="1300"/>
              <a:t> (droit de ban). Cependant, un chevalier a le droit de porter des </a:t>
            </a:r>
            <a:r>
              <a:rPr sz="1300" u="sng">
                <a:solidFill>
                  <a:srgbClr val="295EB7"/>
                </a:solidFill>
                <a:hlinkClick r:id="rId45"/>
              </a:rPr>
              <a:t>armes</a:t>
            </a:r>
            <a:r>
              <a:rPr sz="1300"/>
              <a:t>, l'</a:t>
            </a:r>
            <a:r>
              <a:rPr sz="1300" u="sng">
                <a:solidFill>
                  <a:srgbClr val="295EB7"/>
                </a:solidFill>
                <a:hlinkClick r:id="rId46"/>
              </a:rPr>
              <a:t>armement</a:t>
            </a:r>
            <a:r>
              <a:rPr sz="1300"/>
              <a:t> caractéristique du chevalier étant, outre coûteux, composé de la </a:t>
            </a:r>
            <a:r>
              <a:rPr sz="1300" u="sng">
                <a:solidFill>
                  <a:srgbClr val="295EB7"/>
                </a:solidFill>
                <a:hlinkClick r:id="rId47"/>
              </a:rPr>
              <a:t>lance</a:t>
            </a:r>
            <a:r>
              <a:rPr sz="1300"/>
              <a:t> et de l'</a:t>
            </a:r>
            <a:r>
              <a:rPr sz="1300" u="sng">
                <a:solidFill>
                  <a:srgbClr val="295EB7"/>
                </a:solidFill>
                <a:hlinkClick r:id="rId48"/>
              </a:rPr>
              <a:t>épée</a:t>
            </a:r>
            <a:r>
              <a:rPr sz="1300"/>
              <a:t> pour le xi</a:t>
            </a:r>
            <a:r>
              <a:rPr sz="1100" baseline="31999"/>
              <a:t>e</a:t>
            </a:r>
            <a:r>
              <a:rPr sz="1300"/>
              <a:t> siècle. Par ailleurs, le chevalier combat à </a:t>
            </a:r>
            <a:r>
              <a:rPr sz="1300" u="sng">
                <a:solidFill>
                  <a:srgbClr val="295EB7"/>
                </a:solidFill>
                <a:hlinkClick r:id="rId18"/>
              </a:rPr>
              <a:t>cheval</a:t>
            </a:r>
            <a:r>
              <a:rPr sz="1300"/>
              <a:t>, ce qui peut paraître insignifiant mais qui a en réalité de l'importance car un cheval coûte cher et constitue de ce fait une marque de prestige, de richesse, de supériorité.</a:t>
            </a:r>
          </a:p>
          <a:p>
            <a:pPr defTabSz="457200">
              <a:lnSpc>
                <a:spcPts val="3900"/>
              </a:lnSpc>
              <a:spcBef>
                <a:spcPts val="500"/>
              </a:spcBef>
              <a:defRPr sz="1200">
                <a:latin typeface="Helvetica"/>
                <a:ea typeface="Helvetica"/>
                <a:cs typeface="Helvetica"/>
                <a:sym typeface="Helvetica"/>
              </a:defRPr>
            </a:pPr>
            <a:r>
              <a:rPr sz="1700" b="1"/>
              <a:t>L'ascension sociale progressive des chevaliers</a:t>
            </a:r>
            <a:r>
              <a:rPr sz="1000"/>
              <a:t>[</a:t>
            </a:r>
            <a:r>
              <a:rPr sz="1000" u="sng">
                <a:solidFill>
                  <a:srgbClr val="295EB7"/>
                </a:solidFill>
                <a:hlinkClick r:id="rId49"/>
              </a:rPr>
              <a:t>modifier</a:t>
            </a:r>
            <a:r>
              <a:rPr sz="1000"/>
              <a:t>]</a:t>
            </a:r>
            <a:endParaRPr sz="1700" b="1"/>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i="1"/>
              <a:t>Stitching the Standard</a:t>
            </a:r>
            <a:r>
              <a:rPr sz="1100"/>
              <a:t>. Tableau d'</a:t>
            </a:r>
            <a:r>
              <a:rPr sz="1100" u="sng">
                <a:solidFill>
                  <a:srgbClr val="295EB7"/>
                </a:solidFill>
                <a:hlinkClick r:id="rId50"/>
              </a:rPr>
              <a:t>Edmund Blair Leighton</a:t>
            </a:r>
            <a:r>
              <a:rPr sz="1100"/>
              <a:t>. Cette femme coud un </a:t>
            </a:r>
            <a:r>
              <a:rPr sz="1100" u="sng">
                <a:solidFill>
                  <a:srgbClr val="295EB7"/>
                </a:solidFill>
                <a:hlinkClick r:id="rId51"/>
              </a:rPr>
              <a:t>étendard</a:t>
            </a:r>
            <a:r>
              <a:rPr sz="1100"/>
              <a:t> pour un chevalier avant son départ à la </a:t>
            </a:r>
            <a:r>
              <a:rPr sz="1100" u="sng">
                <a:solidFill>
                  <a:srgbClr val="295EB7"/>
                </a:solidFill>
                <a:hlinkClick r:id="rId52"/>
              </a:rPr>
              <a:t>guerre</a:t>
            </a:r>
            <a:r>
              <a:rPr sz="1100"/>
              <a:t>.</a:t>
            </a:r>
          </a:p>
          <a:p>
            <a:pPr defTabSz="457200">
              <a:lnSpc>
                <a:spcPts val="3400"/>
              </a:lnSpc>
              <a:spcBef>
                <a:spcPts val="600"/>
              </a:spcBef>
              <a:defRPr sz="1200">
                <a:latin typeface="Helvetica"/>
                <a:ea typeface="Helvetica"/>
                <a:cs typeface="Helvetica"/>
                <a:sym typeface="Helvetica"/>
              </a:defRPr>
            </a:pPr>
            <a:r>
              <a:rPr sz="1300"/>
              <a:t>L'accès à la chevalerie constitue un bon moyen pour connaître une </a:t>
            </a:r>
            <a:r>
              <a:rPr sz="1300" u="sng">
                <a:solidFill>
                  <a:srgbClr val="295EB7"/>
                </a:solidFill>
                <a:hlinkClick r:id="rId53"/>
              </a:rPr>
              <a:t>ascension sociale</a:t>
            </a:r>
            <a:r>
              <a:rPr sz="1300"/>
              <a:t>. Cependant, cette promotion n'est pas systématique. Le titre de chevalier pouvait se perdre si le chevalier en question était malade par exemple et que par conséquent, il ne pouvait plus assurer sa fonction militaire. En outre, le chevalier pouvait avoir subi des blessures graves durant une bataille ou un affrontement et ne plus pouvoir combattre par la suite. De fait, il perdait son statut et était petit à petit oublié de la société. Au cours du Moyen Âge, les chevaliers se sont rapprochés et unifiés durant les combats, à la </a:t>
            </a:r>
            <a:r>
              <a:rPr sz="1300" u="sng">
                <a:solidFill>
                  <a:srgbClr val="295EB7"/>
                </a:solidFill>
                <a:hlinkClick r:id="rId52"/>
              </a:rPr>
              <a:t>guerre</a:t>
            </a:r>
            <a:r>
              <a:rPr sz="1300"/>
              <a:t>, et ont fini par former un véritable </a:t>
            </a:r>
            <a:r>
              <a:rPr sz="1300" u="sng">
                <a:solidFill>
                  <a:srgbClr val="295EB7"/>
                </a:solidFill>
                <a:hlinkClick r:id="rId54"/>
              </a:rPr>
              <a:t>ordre social</a:t>
            </a:r>
            <a:r>
              <a:rPr sz="1300"/>
              <a:t> à part. Pendant les </a:t>
            </a:r>
            <a:r>
              <a:rPr sz="1300" u="sng">
                <a:solidFill>
                  <a:srgbClr val="295EB7"/>
                </a:solidFill>
                <a:hlinkClick r:id="rId55"/>
              </a:rPr>
              <a:t>tournois</a:t>
            </a:r>
            <a:r>
              <a:rPr sz="1300"/>
              <a:t>, les chevaliers s'affrontaient pour gagner du </a:t>
            </a:r>
            <a:r>
              <a:rPr sz="1300" u="sng">
                <a:solidFill>
                  <a:srgbClr val="295EB7"/>
                </a:solidFill>
                <a:hlinkClick r:id="rId56"/>
              </a:rPr>
              <a:t>prestige</a:t>
            </a:r>
            <a:r>
              <a:rPr sz="1300"/>
              <a:t> et de la renommée et espérer connaître une ascension sociale par un </a:t>
            </a:r>
            <a:r>
              <a:rPr sz="1300" u="sng">
                <a:solidFill>
                  <a:srgbClr val="295EB7"/>
                </a:solidFill>
                <a:hlinkClick r:id="rId57"/>
              </a:rPr>
              <a:t>mariage</a:t>
            </a:r>
            <a:r>
              <a:rPr sz="1300"/>
              <a:t> avec la fille d'un </a:t>
            </a:r>
            <a:r>
              <a:rPr sz="1300" u="sng">
                <a:solidFill>
                  <a:srgbClr val="295EB7"/>
                </a:solidFill>
                <a:hlinkClick r:id="rId25"/>
              </a:rPr>
              <a:t>seigneur</a:t>
            </a:r>
            <a:r>
              <a:rPr sz="1300"/>
              <a:t> par exemple. Aussi, par ce facteur d'union entre membres de la chevalerie et de la </a:t>
            </a:r>
            <a:r>
              <a:rPr sz="1300" u="sng">
                <a:solidFill>
                  <a:srgbClr val="295EB7"/>
                </a:solidFill>
                <a:hlinkClick r:id="rId40"/>
              </a:rPr>
              <a:t>noblesse</a:t>
            </a:r>
            <a:r>
              <a:rPr sz="1300"/>
              <a:t>, un processus de fusion s'est opéré au cours du </a:t>
            </a:r>
            <a:r>
              <a:rPr sz="1300" u="sng">
                <a:solidFill>
                  <a:srgbClr val="295EB7"/>
                </a:solidFill>
                <a:hlinkClick r:id="rId58"/>
              </a:rPr>
              <a:t>Moyen Âge</a:t>
            </a:r>
            <a:r>
              <a:rPr sz="1300"/>
              <a:t> entre la chevalerie et la noblesse, si bien qu'il devenait de plus en plus difficile de distinguer les deux ordres, les deux ensembles. Mais ce processus majeur dans l'histoire de la chevalerie s'est opéré sur plusieurs siècles, ce fut un long et lent processus qui a abouti à une véritable réunion, une assimilation des deux groupes sociaux aux xiv</a:t>
            </a:r>
            <a:r>
              <a:rPr sz="1100" baseline="31999"/>
              <a:t>e</a:t>
            </a:r>
            <a:r>
              <a:rPr sz="1300"/>
              <a:t> et xv</a:t>
            </a:r>
            <a:r>
              <a:rPr sz="1100" baseline="31999"/>
              <a:t>e</a:t>
            </a:r>
            <a:r>
              <a:rPr sz="1300"/>
              <a:t> siècles. Ce processus a débuté lors de la </a:t>
            </a:r>
            <a:r>
              <a:rPr sz="1300" u="sng">
                <a:solidFill>
                  <a:srgbClr val="295EB7"/>
                </a:solidFill>
                <a:hlinkClick r:id="rId59"/>
              </a:rPr>
              <a:t>Renaissance du XIIe siècle</a:t>
            </a:r>
            <a:r>
              <a:rPr sz="1300"/>
              <a:t> : au cours de ce siècle, la chevalerie tend de plus en plus à se confondre avec la noblesse dirigeante, et s'affirme comme un modèle par son prestige, sa cohésion en tant que groupe</a:t>
            </a:r>
            <a:r>
              <a:rPr sz="1000" u="sng">
                <a:solidFill>
                  <a:srgbClr val="295EB7"/>
                </a:solidFill>
                <a:hlinkClick r:id="rId60"/>
              </a:rPr>
              <a:t>2</a:t>
            </a:r>
            <a:r>
              <a:rPr sz="1300"/>
              <a:t>. Cette chevalerie, contrairement au mythe faisant du chevalier un être mal dégrossi qui balance entre la brutalité de sa fonction et la rudesse de son milieu, témoigne par ailleurs d'un intérêt grandissant pour les manifestations littéraires, en particulier pour les poèmes les plus distrayants à la création desquels certains s'essaient même (tel </a:t>
            </a:r>
            <a:r>
              <a:rPr sz="1300" u="sng">
                <a:solidFill>
                  <a:srgbClr val="295EB7"/>
                </a:solidFill>
                <a:hlinkClick r:id="rId61"/>
              </a:rPr>
              <a:t>Wolfram von Eschenbach</a:t>
            </a:r>
            <a:r>
              <a:rPr sz="1300"/>
              <a:t>, auteur de </a:t>
            </a:r>
            <a:r>
              <a:rPr sz="1300" i="1" u="sng">
                <a:solidFill>
                  <a:srgbClr val="295EB7"/>
                </a:solidFill>
                <a:hlinkClick r:id="rId62"/>
              </a:rPr>
              <a:t>Parzival</a:t>
            </a:r>
            <a:r>
              <a:rPr sz="1300"/>
              <a:t> ou les chevaliers itinérants que sont les </a:t>
            </a:r>
            <a:r>
              <a:rPr sz="1300" u="sng">
                <a:solidFill>
                  <a:srgbClr val="295EB7"/>
                </a:solidFill>
                <a:hlinkClick r:id="rId63"/>
              </a:rPr>
              <a:t>troubadours</a:t>
            </a:r>
            <a:r>
              <a:rPr sz="1300"/>
              <a:t> comme </a:t>
            </a:r>
            <a:r>
              <a:rPr sz="1300" u="sng">
                <a:solidFill>
                  <a:srgbClr val="295EB7"/>
                </a:solidFill>
                <a:hlinkClick r:id="rId64"/>
              </a:rPr>
              <a:t>Gui d'Ussel</a:t>
            </a:r>
            <a:r>
              <a:rPr sz="1300"/>
              <a:t>, </a:t>
            </a:r>
            <a:r>
              <a:rPr sz="1300" u="sng">
                <a:solidFill>
                  <a:srgbClr val="295EB7"/>
                </a:solidFill>
                <a:hlinkClick r:id="rId65"/>
              </a:rPr>
              <a:t>Guillaume IX</a:t>
            </a:r>
            <a:r>
              <a:rPr sz="1300"/>
              <a:t>), ou encore l'histoire, en tout cas celle de leur propre lignage (ainsi les </a:t>
            </a:r>
            <a:r>
              <a:rPr sz="1300" u="sng">
                <a:solidFill>
                  <a:srgbClr val="295EB7"/>
                </a:solidFill>
                <a:hlinkClick r:id="rId66"/>
              </a:rPr>
              <a:t>comtes de Guînes</a:t>
            </a:r>
            <a:r>
              <a:rPr sz="1300"/>
              <a:t> font rédiger leur histoire par le </a:t>
            </a:r>
            <a:r>
              <a:rPr sz="1300" i="1" u="sng">
                <a:solidFill>
                  <a:srgbClr val="295EB7"/>
                </a:solidFill>
                <a:hlinkClick r:id="rId67"/>
              </a:rPr>
              <a:t>magister</a:t>
            </a:r>
            <a:r>
              <a:rPr sz="1300"/>
              <a:t> </a:t>
            </a:r>
            <a:r>
              <a:rPr sz="1300" u="sng">
                <a:solidFill>
                  <a:srgbClr val="295EB7"/>
                </a:solidFill>
                <a:hlinkClick r:id="rId68"/>
              </a:rPr>
              <a:t>Lambert d'Ardres</a:t>
            </a:r>
            <a:r>
              <a:rPr sz="1300"/>
              <a:t>)</a:t>
            </a:r>
            <a:r>
              <a:rPr sz="1000" u="sng">
                <a:solidFill>
                  <a:srgbClr val="295EB7"/>
                </a:solidFill>
                <a:hlinkClick r:id="rId69"/>
              </a:rPr>
              <a:t>3</a:t>
            </a:r>
            <a:r>
              <a:rPr sz="1300"/>
              <a:t>. Ces chevaliers lettrés apprennent dès leur enfance à lire en latin dans le psautier de leur mère puis lisent les classiques latins, ce qui leur permet de parler de littérature avec les clercs savants et les incite à réprimer leur violence (tel le chevalier </a:t>
            </a:r>
            <a:r>
              <a:rPr sz="1300" u="sng">
                <a:solidFill>
                  <a:srgbClr val="295EB7"/>
                </a:solidFill>
                <a:hlinkClick r:id="rId70"/>
              </a:rPr>
              <a:t>Gervais de Tilbury</a:t>
            </a:r>
            <a:r>
              <a:rPr sz="1300"/>
              <a:t> qui devient juriste). De même, la poésie et la courtoisie polissent ce chevalier, allant jusqu'à le rendre plus charitable envers son prochain</a:t>
            </a:r>
            <a:r>
              <a:rPr sz="1000" u="sng">
                <a:solidFill>
                  <a:srgbClr val="295EB7"/>
                </a:solidFill>
                <a:hlinkClick r:id="rId71"/>
              </a:rPr>
              <a:t>4</a:t>
            </a:r>
            <a:r>
              <a:rPr sz="1300"/>
              <a:t>.</a:t>
            </a:r>
          </a:p>
          <a:p>
            <a:pPr defTabSz="457200">
              <a:lnSpc>
                <a:spcPts val="3400"/>
              </a:lnSpc>
              <a:spcBef>
                <a:spcPts val="600"/>
              </a:spcBef>
              <a:defRPr sz="1200">
                <a:latin typeface="Helvetica"/>
                <a:ea typeface="Helvetica"/>
                <a:cs typeface="Helvetica"/>
                <a:sym typeface="Helvetica"/>
              </a:defRPr>
            </a:pPr>
            <a:r>
              <a:rPr sz="1300"/>
              <a:t/>
            </a:r>
            <a:br>
              <a:rPr sz="1300"/>
            </a:br>
            <a:r>
              <a:rPr sz="1300"/>
              <a:t>D'un point de vue </a:t>
            </a:r>
            <a:r>
              <a:rPr sz="1300" u="sng">
                <a:solidFill>
                  <a:srgbClr val="295EB7"/>
                </a:solidFill>
                <a:hlinkClick r:id="rId72"/>
              </a:rPr>
              <a:t>militaire</a:t>
            </a:r>
            <a:r>
              <a:rPr sz="1300"/>
              <a:t>, la chevalerie va progressivement imposer sa prépondérance sur les </a:t>
            </a:r>
            <a:r>
              <a:rPr sz="1300" u="sng">
                <a:solidFill>
                  <a:srgbClr val="295EB7"/>
                </a:solidFill>
                <a:hlinkClick r:id="rId73"/>
              </a:rPr>
              <a:t>champs de bataille</a:t>
            </a:r>
            <a:r>
              <a:rPr sz="1300"/>
              <a:t>, et cela dès le milieu du xi</a:t>
            </a:r>
            <a:r>
              <a:rPr sz="1100" baseline="31999"/>
              <a:t>e</a:t>
            </a:r>
            <a:r>
              <a:rPr sz="1300"/>
              <a:t> siècle, tout particulièrement en </a:t>
            </a:r>
            <a:r>
              <a:rPr sz="1300" u="sng">
                <a:solidFill>
                  <a:srgbClr val="295EB7"/>
                </a:solidFill>
                <a:hlinkClick r:id="rId74"/>
              </a:rPr>
              <a:t>France</a:t>
            </a:r>
            <a:r>
              <a:rPr sz="1300"/>
              <a:t>. En effet, les chevaliers deviennent les combattants, les guerriers par excellence, l'</a:t>
            </a:r>
            <a:r>
              <a:rPr sz="1300" u="sng">
                <a:solidFill>
                  <a:srgbClr val="295EB7"/>
                </a:solidFill>
                <a:hlinkClick r:id="rId75"/>
              </a:rPr>
              <a:t>élite</a:t>
            </a:r>
            <a:r>
              <a:rPr sz="1300"/>
              <a:t> de l'</a:t>
            </a:r>
            <a:r>
              <a:rPr sz="1300" u="sng">
                <a:solidFill>
                  <a:srgbClr val="295EB7"/>
                </a:solidFill>
                <a:hlinkClick r:id="rId76"/>
              </a:rPr>
              <a:t>armée</a:t>
            </a:r>
            <a:r>
              <a:rPr sz="1300"/>
              <a:t>, un ordre militaire prestigieux qui bâtit sa renommée sur ses exploits et victoires militaires. Son action se révèle de plus en plus décisive lors des </a:t>
            </a:r>
            <a:r>
              <a:rPr sz="1300" u="sng">
                <a:solidFill>
                  <a:srgbClr val="295EB7"/>
                </a:solidFill>
                <a:hlinkClick r:id="rId77"/>
              </a:rPr>
              <a:t>batailles</a:t>
            </a:r>
            <a:r>
              <a:rPr sz="1300"/>
              <a:t>; c'est elle qui décide de la victoire ou de la défaite. Par conséquent, son prestige en est rehaussé. La </a:t>
            </a:r>
            <a:r>
              <a:rPr sz="1300" u="sng">
                <a:solidFill>
                  <a:srgbClr val="295EB7"/>
                </a:solidFill>
                <a:hlinkClick r:id="rId78"/>
              </a:rPr>
              <a:t>bataille de Bouvines</a:t>
            </a:r>
            <a:r>
              <a:rPr sz="1300"/>
              <a:t> qui se déroula le </a:t>
            </a:r>
            <a:r>
              <a:rPr sz="1300" u="sng">
                <a:solidFill>
                  <a:srgbClr val="295EB7"/>
                </a:solidFill>
                <a:hlinkClick r:id="rId79"/>
              </a:rPr>
              <a:t>27</a:t>
            </a:r>
            <a:r>
              <a:rPr sz="1300"/>
              <a:t> </a:t>
            </a:r>
            <a:r>
              <a:rPr sz="1300" u="sng">
                <a:solidFill>
                  <a:srgbClr val="295EB7"/>
                </a:solidFill>
                <a:hlinkClick r:id="rId80"/>
              </a:rPr>
              <a:t>juillet</a:t>
            </a:r>
            <a:r>
              <a:rPr sz="1300"/>
              <a:t> </a:t>
            </a:r>
            <a:r>
              <a:rPr sz="1300" u="sng">
                <a:solidFill>
                  <a:srgbClr val="295EB7"/>
                </a:solidFill>
                <a:hlinkClick r:id="rId81"/>
              </a:rPr>
              <a:t>1214</a:t>
            </a:r>
            <a:r>
              <a:rPr sz="1300"/>
              <a:t> est un bon exemple pour illustrer cette idée. En effet, l'action de la chevalerie décida en grande partie de la victoire française. Mais cette place centrale qu'occupe la chevalerie sur le champ de bataille s'appuie sur un passé qui les prédisposait déjà à s'imposer. En effet, dès l'</a:t>
            </a:r>
            <a:r>
              <a:rPr sz="1300" u="sng">
                <a:solidFill>
                  <a:srgbClr val="295EB7"/>
                </a:solidFill>
                <a:hlinkClick r:id="rId82"/>
              </a:rPr>
              <a:t>époque carolingienne</a:t>
            </a:r>
            <a:r>
              <a:rPr sz="1300"/>
              <a:t>, la cavalerie tenait une place centrale dans l'armée. Les </a:t>
            </a:r>
            <a:r>
              <a:rPr sz="1300" u="sng">
                <a:solidFill>
                  <a:srgbClr val="295EB7"/>
                </a:solidFill>
                <a:hlinkClick r:id="rId83"/>
              </a:rPr>
              <a:t>rois francs</a:t>
            </a:r>
            <a:r>
              <a:rPr sz="1300"/>
              <a:t>, dès </a:t>
            </a:r>
            <a:r>
              <a:rPr sz="1300" u="sng">
                <a:solidFill>
                  <a:srgbClr val="295EB7"/>
                </a:solidFill>
                <a:hlinkClick r:id="rId84"/>
              </a:rPr>
              <a:t>Charles Martel</a:t>
            </a:r>
            <a:r>
              <a:rPr sz="1300"/>
              <a:t>, avaient privilégié l'utilisation de la </a:t>
            </a:r>
            <a:r>
              <a:rPr sz="1300" u="sng">
                <a:solidFill>
                  <a:srgbClr val="295EB7"/>
                </a:solidFill>
                <a:hlinkClick r:id="rId6"/>
              </a:rPr>
              <a:t>cavalerie</a:t>
            </a:r>
            <a:r>
              <a:rPr sz="1300"/>
              <a:t> lors des affrontements. De fait, la chevalerie était encline à s'imposer par la suite comme un ordre social à part, supérieur.</a:t>
            </a:r>
          </a:p>
          <a:p>
            <a:pPr defTabSz="457200">
              <a:lnSpc>
                <a:spcPts val="3900"/>
              </a:lnSpc>
              <a:spcBef>
                <a:spcPts val="500"/>
              </a:spcBef>
              <a:defRPr sz="1200">
                <a:latin typeface="Helvetica"/>
                <a:ea typeface="Helvetica"/>
                <a:cs typeface="Helvetica"/>
                <a:sym typeface="Helvetica"/>
              </a:defRPr>
            </a:pPr>
            <a:r>
              <a:rPr sz="1700" b="1"/>
              <a:t>Le rôle de l'Église</a:t>
            </a:r>
            <a:r>
              <a:rPr sz="1000"/>
              <a:t>[</a:t>
            </a:r>
            <a:r>
              <a:rPr sz="1000" u="sng">
                <a:solidFill>
                  <a:srgbClr val="295EB7"/>
                </a:solidFill>
                <a:hlinkClick r:id="rId85"/>
              </a:rPr>
              <a:t>modifier</a:t>
            </a:r>
            <a:r>
              <a:rPr sz="1000"/>
              <a:t>]</a:t>
            </a:r>
            <a:endParaRPr sz="1700" b="1"/>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a:t>Chevalier faisant la cour à sa dame.</a:t>
            </a:r>
          </a:p>
          <a:p>
            <a:pPr defTabSz="457200">
              <a:lnSpc>
                <a:spcPts val="3400"/>
              </a:lnSpc>
              <a:spcBef>
                <a:spcPts val="600"/>
              </a:spcBef>
              <a:defRPr sz="1200">
                <a:latin typeface="Helvetica"/>
                <a:ea typeface="Helvetica"/>
                <a:cs typeface="Helvetica"/>
                <a:sym typeface="Helvetica"/>
              </a:defRPr>
            </a:pPr>
            <a:r>
              <a:rPr sz="1300"/>
              <a:t>À ses débuts, la chevalerie n'était nullement valorisée par l'</a:t>
            </a:r>
            <a:r>
              <a:rPr sz="1300" u="sng">
                <a:solidFill>
                  <a:srgbClr val="295EB7"/>
                </a:solidFill>
                <a:hlinkClick r:id="rId86"/>
              </a:rPr>
              <a:t>Église</a:t>
            </a:r>
            <a:r>
              <a:rPr sz="1300"/>
              <a:t> comme le précise </a:t>
            </a:r>
            <a:r>
              <a:rPr sz="1300" u="sng">
                <a:solidFill>
                  <a:srgbClr val="295EB7"/>
                </a:solidFill>
                <a:hlinkClick r:id="rId87"/>
              </a:rPr>
              <a:t>Jean Flori</a:t>
            </a:r>
            <a:r>
              <a:rPr sz="1000" u="sng">
                <a:solidFill>
                  <a:srgbClr val="295EB7"/>
                </a:solidFill>
                <a:hlinkClick r:id="rId39"/>
              </a:rPr>
              <a:t>1</a:t>
            </a:r>
            <a:r>
              <a:rPr sz="1300"/>
              <a:t>. Effectivement, si cette dernière soutenait et défendait entièrement les chevaliers partant en </a:t>
            </a:r>
            <a:r>
              <a:rPr sz="1300" u="sng">
                <a:solidFill>
                  <a:srgbClr val="295EB7"/>
                </a:solidFill>
                <a:hlinkClick r:id="rId88"/>
              </a:rPr>
              <a:t>croisade</a:t>
            </a:r>
            <a:r>
              <a:rPr sz="1300"/>
              <a:t>, elle dénonçait ceux qui risquaient leur vie non pas pour </a:t>
            </a:r>
            <a:r>
              <a:rPr sz="1300" u="sng">
                <a:solidFill>
                  <a:srgbClr val="295EB7"/>
                </a:solidFill>
                <a:hlinkClick r:id="rId89"/>
              </a:rPr>
              <a:t>Dieu</a:t>
            </a:r>
            <a:r>
              <a:rPr sz="1300"/>
              <a:t> mais pour de l'</a:t>
            </a:r>
            <a:r>
              <a:rPr sz="1300" u="sng">
                <a:solidFill>
                  <a:srgbClr val="295EB7"/>
                </a:solidFill>
                <a:hlinkClick r:id="rId90"/>
              </a:rPr>
              <a:t>argent</a:t>
            </a:r>
            <a:r>
              <a:rPr sz="1300"/>
              <a:t> pendant les tournois notamment. À la base, elle voyait les chevaliers comme des hommes obéissant à leur seigneur et usant de la violence pour s'imposer et appliquer leur autorité dans les domaines qu'ils devaient contrôler et surveiller. Il y avait également cette vision du cavalier errant, sans but ni objectif précis, qui pillait et commettait des vols et autres rapts pour subvenir à ses besoins. L’Église a fortement contribué à influencer la chevalerie et à modifier ses valeurs, ses devoirs. Elle a utilisé cet ordre pour en faire des défenseurs de leurs propres causes. Elle a en cela incité les chevaliers du siècle à devenir des </a:t>
            </a:r>
            <a:r>
              <a:rPr sz="1300" i="1"/>
              <a:t>Milites Christi</a:t>
            </a:r>
            <a:r>
              <a:rPr sz="1300"/>
              <a:t>, autrement dit des « Chevaliers du Christ » au service de Dieu. Pour ce faire, l'Église a ainsi assuré la </a:t>
            </a:r>
            <a:r>
              <a:rPr sz="1300" u="sng">
                <a:solidFill>
                  <a:srgbClr val="295EB7"/>
                </a:solidFill>
                <a:hlinkClick r:id="rId91"/>
              </a:rPr>
              <a:t>rémission des péchés</a:t>
            </a:r>
            <a:r>
              <a:rPr sz="1300"/>
              <a:t> à tous les chevaliers désirant combattre les </a:t>
            </a:r>
            <a:r>
              <a:rPr sz="1300" u="sng">
                <a:solidFill>
                  <a:srgbClr val="295EB7"/>
                </a:solidFill>
                <a:hlinkClick r:id="rId92"/>
              </a:rPr>
              <a:t>infidèles</a:t>
            </a:r>
            <a:r>
              <a:rPr sz="1300"/>
              <a:t> en </a:t>
            </a:r>
            <a:r>
              <a:rPr sz="1300" u="sng">
                <a:solidFill>
                  <a:srgbClr val="295EB7"/>
                </a:solidFill>
                <a:hlinkClick r:id="rId93"/>
              </a:rPr>
              <a:t>Terre Sainte</a:t>
            </a:r>
            <a:r>
              <a:rPr sz="1300"/>
              <a:t>. Les Croisades ont donc joué un rôle central dans la réunion, la réconciliation en quelque sorte de l'Église et de la chevalerie. Il était désormais possible à partir du xii</a:t>
            </a:r>
            <a:r>
              <a:rPr sz="1100" baseline="31999"/>
              <a:t>e</a:t>
            </a:r>
            <a:r>
              <a:rPr sz="1300"/>
              <a:t> siècle, notamment lors de la </a:t>
            </a:r>
            <a:r>
              <a:rPr sz="1300" u="sng">
                <a:solidFill>
                  <a:srgbClr val="295EB7"/>
                </a:solidFill>
                <a:hlinkClick r:id="rId94"/>
              </a:rPr>
              <a:t>première croisade</a:t>
            </a:r>
            <a:r>
              <a:rPr sz="1300"/>
              <a:t> prêchée par </a:t>
            </a:r>
            <a:r>
              <a:rPr sz="1300" u="sng">
                <a:solidFill>
                  <a:srgbClr val="295EB7"/>
                </a:solidFill>
                <a:hlinkClick r:id="rId95"/>
              </a:rPr>
              <a:t>Urbain II</a:t>
            </a:r>
            <a:r>
              <a:rPr sz="1300"/>
              <a:t> en </a:t>
            </a:r>
            <a:r>
              <a:rPr sz="1300" u="sng">
                <a:solidFill>
                  <a:srgbClr val="295EB7"/>
                </a:solidFill>
                <a:hlinkClick r:id="rId96"/>
              </a:rPr>
              <a:t>1095</a:t>
            </a:r>
            <a:r>
              <a:rPr sz="1300"/>
              <a:t> d'être chevalier et de combattre pour Dieu. Durant cette période, on a donc bien une opposition totale entre chevalerie du Christ et chevalerie du siècle, la première étant valorisée et défendue par l'Église, la seconde méprisée par celle-ci. L'exemple des </a:t>
            </a:r>
            <a:r>
              <a:rPr sz="1300" u="sng">
                <a:solidFill>
                  <a:srgbClr val="295EB7"/>
                </a:solidFill>
                <a:hlinkClick r:id="rId97"/>
              </a:rPr>
              <a:t>Templiers</a:t>
            </a:r>
            <a:r>
              <a:rPr sz="1300"/>
              <a:t> illustre bien cette opposition. Ces derniers sont en effet des "nouveaux chevaliers" car ce sont des </a:t>
            </a:r>
            <a:r>
              <a:rPr sz="1300" u="sng">
                <a:solidFill>
                  <a:srgbClr val="295EB7"/>
                </a:solidFill>
                <a:hlinkClick r:id="rId98"/>
              </a:rPr>
              <a:t>croisés</a:t>
            </a:r>
            <a:r>
              <a:rPr sz="1300"/>
              <a:t> permanents, sortes de </a:t>
            </a:r>
            <a:r>
              <a:rPr sz="1300" i="1" u="sng">
                <a:solidFill>
                  <a:srgbClr val="295EB7"/>
                </a:solidFill>
                <a:hlinkClick r:id="rId99"/>
              </a:rPr>
              <a:t>moines</a:t>
            </a:r>
            <a:r>
              <a:rPr sz="1300" i="1"/>
              <a:t> guerriers</a:t>
            </a:r>
            <a:r>
              <a:rPr sz="1300"/>
              <a:t>. Ils sont donc soutenus par l'Église car ce sont des chevaliers servant et défendant une cause considérée comme juste par cette dernière, à savoir la lutte contre les </a:t>
            </a:r>
            <a:r>
              <a:rPr sz="1300" u="sng">
                <a:solidFill>
                  <a:srgbClr val="295EB7"/>
                </a:solidFill>
                <a:hlinkClick r:id="rId100"/>
              </a:rPr>
              <a:t>musulmans</a:t>
            </a:r>
            <a:r>
              <a:rPr sz="1300"/>
              <a:t> ayant pris possession de </a:t>
            </a:r>
            <a:r>
              <a:rPr sz="1300" u="sng">
                <a:solidFill>
                  <a:srgbClr val="295EB7"/>
                </a:solidFill>
                <a:hlinkClick r:id="rId101"/>
              </a:rPr>
              <a:t>Jérusalem</a:t>
            </a:r>
            <a:r>
              <a:rPr sz="1300"/>
              <a:t> et de la Terre Sainte. Les Templiers servent en fait les intérêts de l'Église dans un certain sens. S'ils tuent, ils ne risquent pas la damnation selon l'Église car c'est pour le Christ qu'ils le font, autrement dit pour une cause juste. En combattant pour le Christ, l'Église assure à ces derniers une vie éternelle après la mort.</a:t>
            </a:r>
          </a:p>
          <a:p>
            <a:pPr defTabSz="457200">
              <a:lnSpc>
                <a:spcPts val="3400"/>
              </a:lnSpc>
              <a:spcBef>
                <a:spcPts val="600"/>
              </a:spcBef>
              <a:defRPr sz="1200">
                <a:latin typeface="Helvetica"/>
                <a:ea typeface="Helvetica"/>
                <a:cs typeface="Helvetica"/>
                <a:sym typeface="Helvetica"/>
              </a:defRPr>
            </a:pPr>
            <a:r>
              <a:rPr sz="1300"/>
              <a:t>De fait, on peut conclure sur l'idée qu'au Moyen Âge, l'Église valorise la fonction guerrière et la considère mieux au fil des siècles, faisant en sorte qu'elle serve ses propres intérêts (</a:t>
            </a:r>
            <a:r>
              <a:rPr sz="1300" u="sng">
                <a:solidFill>
                  <a:srgbClr val="295EB7"/>
                </a:solidFill>
                <a:hlinkClick r:id="rId88"/>
              </a:rPr>
              <a:t>croisade</a:t>
            </a:r>
            <a:r>
              <a:rPr sz="1300"/>
              <a:t>), bien qu'elle s'y était farouchement opposée auparavant.</a:t>
            </a:r>
          </a:p>
          <a:p>
            <a:pPr defTabSz="457200">
              <a:lnSpc>
                <a:spcPts val="3900"/>
              </a:lnSpc>
              <a:spcBef>
                <a:spcPts val="500"/>
              </a:spcBef>
              <a:defRPr sz="1200">
                <a:latin typeface="Helvetica"/>
                <a:ea typeface="Helvetica"/>
                <a:cs typeface="Helvetica"/>
                <a:sym typeface="Helvetica"/>
              </a:defRPr>
            </a:pPr>
            <a:r>
              <a:rPr sz="1700" b="1"/>
              <a:t>L'âge d'or de la chevalerie</a:t>
            </a:r>
            <a:r>
              <a:rPr sz="1000"/>
              <a:t>[</a:t>
            </a:r>
            <a:r>
              <a:rPr sz="1000" u="sng">
                <a:solidFill>
                  <a:srgbClr val="295EB7"/>
                </a:solidFill>
                <a:hlinkClick r:id="rId102"/>
              </a:rPr>
              <a:t>modifier</a:t>
            </a:r>
            <a:r>
              <a:rPr sz="1000"/>
              <a:t>]</a:t>
            </a:r>
            <a:endParaRPr sz="1700" b="1"/>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a:t>Le </a:t>
            </a:r>
            <a:r>
              <a:rPr sz="1100" u="sng">
                <a:solidFill>
                  <a:srgbClr val="295EB7"/>
                </a:solidFill>
                <a:hlinkClick r:id="rId103"/>
              </a:rPr>
              <a:t>dilemme</a:t>
            </a:r>
            <a:r>
              <a:rPr sz="1100"/>
              <a:t> de </a:t>
            </a:r>
            <a:r>
              <a:rPr sz="1100" u="sng">
                <a:solidFill>
                  <a:srgbClr val="295EB7"/>
                </a:solidFill>
                <a:hlinkClick r:id="rId104"/>
              </a:rPr>
              <a:t>Bohort</a:t>
            </a:r>
            <a:r>
              <a:rPr sz="1100"/>
              <a:t> - il choisit de sauver une jeune fille plutôt que son propre frère </a:t>
            </a:r>
            <a:r>
              <a:rPr sz="1100" u="sng">
                <a:solidFill>
                  <a:srgbClr val="295EB7"/>
                </a:solidFill>
                <a:hlinkClick r:id="rId105"/>
              </a:rPr>
              <a:t>Lionel</a:t>
            </a:r>
            <a:r>
              <a:rPr sz="1100"/>
              <a:t>.</a:t>
            </a:r>
          </a:p>
          <a:p>
            <a:pPr defTabSz="457200">
              <a:lnSpc>
                <a:spcPts val="3400"/>
              </a:lnSpc>
              <a:spcBef>
                <a:spcPts val="600"/>
              </a:spcBef>
              <a:defRPr sz="1200">
                <a:latin typeface="Helvetica"/>
                <a:ea typeface="Helvetica"/>
                <a:cs typeface="Helvetica"/>
                <a:sym typeface="Helvetica"/>
              </a:defRPr>
            </a:pPr>
            <a:r>
              <a:rPr sz="1300"/>
              <a:t>La chevalerie s'épanouit tout particulièrement au cours du xiii</a:t>
            </a:r>
            <a:r>
              <a:rPr sz="1100" baseline="31999"/>
              <a:t>e</a:t>
            </a:r>
            <a:r>
              <a:rPr sz="1300"/>
              <a:t> siècle dans toute l'</a:t>
            </a:r>
            <a:r>
              <a:rPr sz="1300" u="sng">
                <a:solidFill>
                  <a:srgbClr val="295EB7"/>
                </a:solidFill>
                <a:hlinkClick r:id="rId106"/>
              </a:rPr>
              <a:t>Europe Occidentale</a:t>
            </a:r>
            <a:r>
              <a:rPr sz="1300"/>
              <a:t>. C'est aussi l'époque où l'image du chevalier modèle paré de toutes les vertus propres à la chevalerie se développe beaucoup grâce aux nombreux </a:t>
            </a:r>
            <a:r>
              <a:rPr sz="1300" u="sng">
                <a:solidFill>
                  <a:srgbClr val="295EB7"/>
                </a:solidFill>
                <a:hlinkClick r:id="rId107"/>
              </a:rPr>
              <a:t>écrivains</a:t>
            </a:r>
            <a:r>
              <a:rPr sz="1300"/>
              <a:t> et </a:t>
            </a:r>
            <a:r>
              <a:rPr sz="1300" u="sng">
                <a:solidFill>
                  <a:srgbClr val="295EB7"/>
                </a:solidFill>
                <a:hlinkClick r:id="rId108"/>
              </a:rPr>
              <a:t>poètes</a:t>
            </a:r>
            <a:r>
              <a:rPr sz="1300"/>
              <a:t> qui glorifient dans leurs textes les valeurs chevaleresques. Ainsi se dégagent des figures emblématiques tel que </a:t>
            </a:r>
            <a:r>
              <a:rPr sz="1300" u="sng">
                <a:solidFill>
                  <a:srgbClr val="295EB7"/>
                </a:solidFill>
                <a:hlinkClick r:id="rId109"/>
              </a:rPr>
              <a:t>Guillaume le Maréchal</a:t>
            </a:r>
            <a:r>
              <a:rPr sz="1300"/>
              <a:t> au xii</a:t>
            </a:r>
            <a:r>
              <a:rPr sz="1100" baseline="31999"/>
              <a:t>e</a:t>
            </a:r>
            <a:r>
              <a:rPr sz="1300"/>
              <a:t> siècle, </a:t>
            </a:r>
            <a:r>
              <a:rPr sz="1300" u="sng">
                <a:solidFill>
                  <a:srgbClr val="295EB7"/>
                </a:solidFill>
                <a:hlinkClick r:id="rId13"/>
              </a:rPr>
              <a:t>Ulrich von Liechtenstein</a:t>
            </a:r>
            <a:r>
              <a:rPr sz="1300"/>
              <a:t> au xiii</a:t>
            </a:r>
            <a:r>
              <a:rPr sz="1100" baseline="31999"/>
              <a:t>e</a:t>
            </a:r>
            <a:r>
              <a:rPr sz="1300"/>
              <a:t> siècle ou encore </a:t>
            </a:r>
            <a:r>
              <a:rPr sz="1300" u="sng">
                <a:solidFill>
                  <a:srgbClr val="295EB7"/>
                </a:solidFill>
                <a:hlinkClick r:id="rId110"/>
              </a:rPr>
              <a:t>Bertrand du Guesclin</a:t>
            </a:r>
            <a:r>
              <a:rPr sz="1300"/>
              <a:t> et </a:t>
            </a:r>
            <a:r>
              <a:rPr sz="1300" u="sng">
                <a:solidFill>
                  <a:srgbClr val="295EB7"/>
                </a:solidFill>
                <a:hlinkClick r:id="rId111"/>
              </a:rPr>
              <a:t>Geoffroy de Charny</a:t>
            </a:r>
            <a:r>
              <a:rPr sz="1300"/>
              <a:t> au xiv</a:t>
            </a:r>
            <a:r>
              <a:rPr sz="1100" baseline="31999"/>
              <a:t>e</a:t>
            </a:r>
            <a:r>
              <a:rPr sz="1300"/>
              <a:t> siècle. Ces chevaliers incarnent des valeurs communes, des comportements et des mentalités caractéristiques de la chevalerie, à savoir la valeur guerrière, l'audace, la soif de gloire, le souci de la réputation, le sens de l'</a:t>
            </a:r>
            <a:r>
              <a:rPr sz="1300" u="sng">
                <a:solidFill>
                  <a:srgbClr val="295EB7"/>
                </a:solidFill>
                <a:hlinkClick r:id="rId112"/>
              </a:rPr>
              <a:t>honneur</a:t>
            </a:r>
            <a:r>
              <a:rPr sz="1300"/>
              <a:t>, le respect des promesses et de l'engagement personnel mais aussi la largesse, la prouesse, la courtoisie. Cette dernière vertu est devenue progressivement indissociable de la chevalerie. Les </a:t>
            </a:r>
            <a:r>
              <a:rPr sz="1300" u="sng">
                <a:solidFill>
                  <a:srgbClr val="295EB7"/>
                </a:solidFill>
                <a:hlinkClick r:id="rId113"/>
              </a:rPr>
              <a:t>Chevaliers de la Table Ronde</a:t>
            </a:r>
            <a:r>
              <a:rPr sz="1300"/>
              <a:t> jouèrent un rôle majeur sur les mentalités des chevaliers qui les considèrent comme les modèles par excellence de la chevalerie.</a:t>
            </a:r>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u="sng">
                <a:solidFill>
                  <a:srgbClr val="295EB7"/>
                </a:solidFill>
                <a:hlinkClick r:id="rId114"/>
              </a:rPr>
              <a:t>Sceau</a:t>
            </a:r>
            <a:r>
              <a:rPr sz="1100"/>
              <a:t> des </a:t>
            </a:r>
            <a:r>
              <a:rPr sz="1100" u="sng">
                <a:solidFill>
                  <a:srgbClr val="295EB7"/>
                </a:solidFill>
                <a:hlinkClick r:id="rId115"/>
              </a:rPr>
              <a:t>Templiers</a:t>
            </a:r>
            <a:r>
              <a:rPr sz="1100"/>
              <a:t>.</a:t>
            </a:r>
          </a:p>
          <a:p>
            <a:pPr defTabSz="457200">
              <a:lnSpc>
                <a:spcPts val="3400"/>
              </a:lnSpc>
              <a:spcBef>
                <a:spcPts val="600"/>
              </a:spcBef>
              <a:defRPr sz="1200">
                <a:latin typeface="Helvetica"/>
                <a:ea typeface="Helvetica"/>
                <a:cs typeface="Helvetica"/>
                <a:sym typeface="Helvetica"/>
              </a:defRPr>
            </a:pPr>
            <a:r>
              <a:rPr sz="1300"/>
              <a:t>Par conséquent, ils sont pris pour exemples et imités dans leurs exploits. Guillaume le Maréchal fait ici figure de chevalier exemplaire. Son ascension fulgurante malgré son origine modeste, ses nombreuses victoires lors des tournois le firent désigner comme « le meilleur chevalier du monde ». Les </a:t>
            </a:r>
            <a:r>
              <a:rPr sz="1300" u="sng">
                <a:solidFill>
                  <a:srgbClr val="295EB7"/>
                </a:solidFill>
                <a:hlinkClick r:id="rId116"/>
              </a:rPr>
              <a:t>chansons de gestes</a:t>
            </a:r>
            <a:r>
              <a:rPr sz="1300"/>
              <a:t> qui deviennent très populaires aux xii</a:t>
            </a:r>
            <a:r>
              <a:rPr sz="1100" baseline="31999"/>
              <a:t>e</a:t>
            </a:r>
            <a:r>
              <a:rPr sz="1300"/>
              <a:t> et xiii</a:t>
            </a:r>
            <a:r>
              <a:rPr sz="1100" baseline="31999"/>
              <a:t>e</a:t>
            </a:r>
            <a:r>
              <a:rPr sz="1300"/>
              <a:t> siècles glorifient les chevaliers et les élèvent au niveau de </a:t>
            </a:r>
            <a:r>
              <a:rPr sz="1300" u="sng">
                <a:solidFill>
                  <a:srgbClr val="295EB7"/>
                </a:solidFill>
                <a:hlinkClick r:id="rId117"/>
              </a:rPr>
              <a:t>héros</a:t>
            </a:r>
            <a:r>
              <a:rPr sz="1300"/>
              <a:t>. L'Église, quant à elle, utilise ces chansons pour promouvoir et cautionner la </a:t>
            </a:r>
            <a:r>
              <a:rPr sz="1300" u="sng">
                <a:solidFill>
                  <a:srgbClr val="295EB7"/>
                </a:solidFill>
                <a:hlinkClick r:id="rId118"/>
              </a:rPr>
              <a:t>Guerre sainte</a:t>
            </a:r>
            <a:r>
              <a:rPr sz="1300"/>
              <a:t> contre les musulmans. On a ainsi les histoires épiques des chevaliers de la Croix, futurs Croisés, qui luttent contre les </a:t>
            </a:r>
            <a:r>
              <a:rPr sz="1300" u="sng">
                <a:solidFill>
                  <a:srgbClr val="295EB7"/>
                </a:solidFill>
                <a:hlinkClick r:id="rId92"/>
              </a:rPr>
              <a:t>infidèles</a:t>
            </a:r>
            <a:r>
              <a:rPr sz="1300"/>
              <a:t> installés à Jérusalem. Le lien féodal entre le chevalier et le seigneur est également très présent dans les chansons de geste. Le </a:t>
            </a:r>
            <a:r>
              <a:rPr sz="1300" u="sng">
                <a:solidFill>
                  <a:srgbClr val="295EB7"/>
                </a:solidFill>
                <a:hlinkClick r:id="rId119"/>
              </a:rPr>
              <a:t>service vassalique</a:t>
            </a:r>
            <a:r>
              <a:rPr sz="1300"/>
              <a:t> est au cœur des devoirs chevaleresques. La largesse est l'une des autres vertus que se doit d'exercer un chevalier. Elle est considérée comme venant </a:t>
            </a:r>
            <a:r>
              <a:rPr sz="1300" i="1"/>
              <a:t>d'en haut</a:t>
            </a:r>
            <a:r>
              <a:rPr sz="1300"/>
              <a:t>, autrement dit une valeur </a:t>
            </a:r>
            <a:r>
              <a:rPr sz="1300" u="sng">
                <a:solidFill>
                  <a:srgbClr val="295EB7"/>
                </a:solidFill>
                <a:hlinkClick r:id="rId120"/>
              </a:rPr>
              <a:t>noblesse</a:t>
            </a:r>
            <a:r>
              <a:rPr sz="1300"/>
              <a:t> et même </a:t>
            </a:r>
            <a:r>
              <a:rPr sz="1300" u="sng">
                <a:solidFill>
                  <a:srgbClr val="295EB7"/>
                </a:solidFill>
                <a:hlinkClick r:id="rId121"/>
              </a:rPr>
              <a:t>royale</a:t>
            </a:r>
            <a:r>
              <a:rPr sz="1300"/>
              <a:t> à l'origine. Elle consiste pour le chevalier à redistribuer des </a:t>
            </a:r>
            <a:r>
              <a:rPr sz="1300" u="sng">
                <a:solidFill>
                  <a:srgbClr val="295EB7"/>
                </a:solidFill>
                <a:hlinkClick r:id="rId122"/>
              </a:rPr>
              <a:t>richesses</a:t>
            </a:r>
            <a:r>
              <a:rPr sz="1300"/>
              <a:t> de toutes sortes, à faire des </a:t>
            </a:r>
            <a:r>
              <a:rPr sz="1300" u="sng">
                <a:solidFill>
                  <a:srgbClr val="295EB7"/>
                </a:solidFill>
                <a:hlinkClick r:id="rId123"/>
              </a:rPr>
              <a:t>dons</a:t>
            </a:r>
            <a:r>
              <a:rPr sz="1300"/>
              <a:t> de </a:t>
            </a:r>
            <a:r>
              <a:rPr sz="1300" u="sng">
                <a:solidFill>
                  <a:srgbClr val="295EB7"/>
                </a:solidFill>
                <a:hlinkClick r:id="rId18"/>
              </a:rPr>
              <a:t>chevaux</a:t>
            </a:r>
            <a:r>
              <a:rPr sz="1300"/>
              <a:t>, d'</a:t>
            </a:r>
            <a:r>
              <a:rPr sz="1300" u="sng">
                <a:solidFill>
                  <a:srgbClr val="295EB7"/>
                </a:solidFill>
                <a:hlinkClick r:id="rId124"/>
              </a:rPr>
              <a:t>étoffes</a:t>
            </a:r>
            <a:r>
              <a:rPr sz="1300"/>
              <a:t> précieuses par exemple. Le chevalier se doit d'être </a:t>
            </a:r>
            <a:r>
              <a:rPr sz="1300" u="sng">
                <a:solidFill>
                  <a:srgbClr val="295EB7"/>
                </a:solidFill>
                <a:hlinkClick r:id="rId125"/>
              </a:rPr>
              <a:t>généreux</a:t>
            </a:r>
            <a:r>
              <a:rPr sz="1300"/>
              <a:t>. Cet idéal s'oppose à la </a:t>
            </a:r>
            <a:r>
              <a:rPr sz="1300" u="sng">
                <a:solidFill>
                  <a:srgbClr val="295EB7"/>
                </a:solidFill>
                <a:hlinkClick r:id="rId10"/>
              </a:rPr>
              <a:t>bourgeoisie</a:t>
            </a:r>
            <a:r>
              <a:rPr sz="1300"/>
              <a:t> qui, obtenant de plus en plus de pouvoir au cours des xiii</a:t>
            </a:r>
            <a:r>
              <a:rPr sz="1100" baseline="31999"/>
              <a:t>e</a:t>
            </a:r>
            <a:r>
              <a:rPr sz="1300"/>
              <a:t> siècle et xiv</a:t>
            </a:r>
            <a:r>
              <a:rPr sz="1100" baseline="31999"/>
              <a:t>e</a:t>
            </a:r>
            <a:r>
              <a:rPr sz="1300"/>
              <a:t> siècles et se rapprochant des rois, est vue comme un adversaire, un concurrent pour la chevalerie.</a:t>
            </a:r>
          </a:p>
          <a:p>
            <a:pPr defTabSz="457200">
              <a:lnSpc>
                <a:spcPts val="3400"/>
              </a:lnSpc>
              <a:spcBef>
                <a:spcPts val="600"/>
              </a:spcBef>
              <a:defRPr sz="1200">
                <a:latin typeface="Helvetica"/>
                <a:ea typeface="Helvetica"/>
                <a:cs typeface="Helvetica"/>
                <a:sym typeface="Helvetica"/>
              </a:defRPr>
            </a:pPr>
            <a:r>
              <a:rPr sz="1300"/>
              <a:t>Une des aspirations du chevalier était de se marier avec une riche héritière car cela signifiait pour lui l'accès à des terres, un domaine foncier mais aussi à la société nobiliaire. Par le mariage, le chevalier pouvait en effet espérer « se mettre à son compte »</a:t>
            </a:r>
            <a:r>
              <a:rPr sz="1000" u="sng">
                <a:solidFill>
                  <a:srgbClr val="295EB7"/>
                </a:solidFill>
                <a:hlinkClick r:id="rId39"/>
              </a:rPr>
              <a:t>1</a:t>
            </a:r>
            <a:r>
              <a:rPr sz="1300"/>
              <a:t>.</a:t>
            </a:r>
          </a:p>
          <a:p>
            <a:pPr defTabSz="457200">
              <a:lnSpc>
                <a:spcPts val="4100"/>
              </a:lnSpc>
              <a:spcBef>
                <a:spcPts val="1100"/>
              </a:spcBef>
              <a:defRPr sz="1200">
                <a:latin typeface="Helvetica"/>
                <a:ea typeface="Helvetica"/>
                <a:cs typeface="Helvetica"/>
                <a:sym typeface="Helvetica"/>
              </a:defRPr>
            </a:pPr>
            <a:r>
              <a:rPr sz="1900"/>
              <a:t>Caractéristiques</a:t>
            </a:r>
            <a:r>
              <a:rPr sz="1000"/>
              <a:t>[</a:t>
            </a:r>
            <a:r>
              <a:rPr sz="1000" u="sng">
                <a:solidFill>
                  <a:srgbClr val="295EB7"/>
                </a:solidFill>
                <a:hlinkClick r:id="rId126"/>
              </a:rPr>
              <a:t>modifier</a:t>
            </a:r>
            <a:r>
              <a:rPr sz="1000"/>
              <a:t>]</a:t>
            </a:r>
            <a:endParaRPr sz="1900"/>
          </a:p>
          <a:p>
            <a:pPr defTabSz="457200">
              <a:lnSpc>
                <a:spcPts val="3900"/>
              </a:lnSpc>
              <a:spcBef>
                <a:spcPts val="500"/>
              </a:spcBef>
              <a:defRPr sz="1200">
                <a:latin typeface="Helvetica"/>
                <a:ea typeface="Helvetica"/>
                <a:cs typeface="Helvetica"/>
                <a:sym typeface="Helvetica"/>
              </a:defRPr>
            </a:pPr>
            <a:r>
              <a:rPr sz="1700" b="1"/>
              <a:t>Qui pouvait devenir chevalier ?</a:t>
            </a:r>
            <a:r>
              <a:rPr sz="1000"/>
              <a:t>[</a:t>
            </a:r>
            <a:r>
              <a:rPr sz="1000" u="sng">
                <a:solidFill>
                  <a:srgbClr val="295EB7"/>
                </a:solidFill>
                <a:hlinkClick r:id="rId127"/>
              </a:rPr>
              <a:t>modifier</a:t>
            </a:r>
            <a:r>
              <a:rPr sz="1000"/>
              <a:t>]</a:t>
            </a:r>
            <a:endParaRPr sz="1700" b="1"/>
          </a:p>
          <a:p>
            <a:pPr defTabSz="457200">
              <a:lnSpc>
                <a:spcPts val="3400"/>
              </a:lnSpc>
              <a:spcBef>
                <a:spcPts val="600"/>
              </a:spcBef>
              <a:defRPr sz="1200">
                <a:latin typeface="Helvetica"/>
                <a:ea typeface="Helvetica"/>
                <a:cs typeface="Helvetica"/>
                <a:sym typeface="Helvetica"/>
              </a:defRPr>
            </a:pPr>
            <a:r>
              <a:rPr sz="1300"/>
              <a:t>Même si les romans courtois désignent la chevalerie comme un « Ordre » (</a:t>
            </a:r>
            <a:r>
              <a:rPr sz="1300" i="1"/>
              <a:t>ordo</a:t>
            </a:r>
            <a:r>
              <a:rPr sz="1300"/>
              <a:t>), la chevalerie est socialement composite. Elle entretient des rapports assez complexes avec la « </a:t>
            </a:r>
            <a:r>
              <a:rPr sz="1300" u="sng">
                <a:solidFill>
                  <a:srgbClr val="295EB7"/>
                </a:solidFill>
                <a:hlinkClick r:id="rId40"/>
              </a:rPr>
              <a:t>noblesse</a:t>
            </a:r>
            <a:r>
              <a:rPr sz="1300"/>
              <a:t> » aristocratique d'alors. La noblesse au Moyen Âge n'est en effet pas un statut ou un </a:t>
            </a:r>
            <a:r>
              <a:rPr sz="1300" u="sng">
                <a:solidFill>
                  <a:srgbClr val="295EB7"/>
                </a:solidFill>
                <a:hlinkClick r:id="rId128"/>
              </a:rPr>
              <a:t>privilège</a:t>
            </a:r>
            <a:r>
              <a:rPr sz="1300"/>
              <a:t> mais une « qualité d'intensité variable »</a:t>
            </a:r>
            <a:r>
              <a:rPr sz="1000" u="sng">
                <a:solidFill>
                  <a:srgbClr val="295EB7"/>
                </a:solidFill>
                <a:hlinkClick r:id="rId129"/>
              </a:rPr>
              <a:t>5</a:t>
            </a:r>
            <a:r>
              <a:rPr sz="1300"/>
              <a:t>. </a:t>
            </a:r>
            <a:r>
              <a:rPr sz="1300" i="1"/>
              <a:t>Nobilis</a:t>
            </a:r>
            <a:r>
              <a:rPr sz="1300"/>
              <a:t> est un adjectif : on peut être plus ou moins noble ; alors que </a:t>
            </a:r>
            <a:r>
              <a:rPr sz="1300" i="1"/>
              <a:t>miles</a:t>
            </a:r>
            <a:r>
              <a:rPr sz="1300"/>
              <a:t> est un substantif : on est chevalier ou on ne l'est pas. Et si tous les chevaliers ne sont pas nobles, loin de là, tous les nobles se disent bientôt chevaliers. Se sentant investis de l'idéal chevaleresque, partageant les valeurs de prouesse et de loyauté, la noblesse s'est peu à peu identifiée à la chevalerie, jusqu'à ce que le mot noblesse deviennent même un vertu confondue avec le groupe social porteur de cette celle-ci.</a:t>
            </a:r>
          </a:p>
          <a:p>
            <a:pPr defTabSz="457200">
              <a:lnSpc>
                <a:spcPts val="3400"/>
              </a:lnSpc>
              <a:spcBef>
                <a:spcPts val="600"/>
              </a:spcBef>
              <a:defRPr sz="1200">
                <a:latin typeface="Helvetica"/>
                <a:ea typeface="Helvetica"/>
                <a:cs typeface="Helvetica"/>
                <a:sym typeface="Helvetica"/>
              </a:defRPr>
            </a:pPr>
            <a:r>
              <a:rPr sz="1300"/>
              <a:t>Tous les chevaliers n'étaient pas « guerriers à plein temps » il existait des </a:t>
            </a:r>
            <a:r>
              <a:rPr sz="1300" u="sng">
                <a:solidFill>
                  <a:srgbClr val="295EB7"/>
                </a:solidFill>
                <a:hlinkClick r:id="rId130"/>
              </a:rPr>
              <a:t>chevaliers-paysans</a:t>
            </a:r>
            <a:r>
              <a:rPr sz="1300"/>
              <a:t> vivant en bande dans de grosses maisons fortes. Le chevalier reste en contrebas, il mange parfois à la table du seigneur, partage sa vie aventureuse avec ses fils, mais il est bien souvent d'origine sociale moindre. La chevalerie a été pour certains hommes du Moyen Âge un ascenseur social, mais nombre de chevaliers sont issus d'anciennes familles nobles : ils en sont les cadets célibataires et sans héritage, voire les bâtards. Au début du </a:t>
            </a:r>
            <a:r>
              <a:rPr sz="1300" u="sng">
                <a:solidFill>
                  <a:srgbClr val="295EB7"/>
                </a:solidFill>
                <a:hlinkClick r:id="rId5"/>
              </a:rPr>
              <a:t>xiii</a:t>
            </a:r>
            <a:r>
              <a:rPr sz="1100" u="sng" baseline="31999">
                <a:solidFill>
                  <a:srgbClr val="295EB7"/>
                </a:solidFill>
                <a:hlinkClick r:id="rId5"/>
              </a:rPr>
              <a:t>e</a:t>
            </a:r>
            <a:r>
              <a:rPr sz="1300" u="sng">
                <a:solidFill>
                  <a:srgbClr val="295EB7"/>
                </a:solidFill>
                <a:hlinkClick r:id="rId5"/>
              </a:rPr>
              <a:t> siècle</a:t>
            </a:r>
            <a:r>
              <a:rPr sz="1300"/>
              <a:t>, des législations royales de </a:t>
            </a:r>
            <a:r>
              <a:rPr sz="1300" u="sng">
                <a:solidFill>
                  <a:srgbClr val="295EB7"/>
                </a:solidFill>
                <a:hlinkClick r:id="rId74"/>
              </a:rPr>
              <a:t>France</a:t>
            </a:r>
            <a:r>
              <a:rPr sz="1300"/>
              <a:t>, d'</a:t>
            </a:r>
            <a:r>
              <a:rPr sz="1300" u="sng">
                <a:solidFill>
                  <a:srgbClr val="295EB7"/>
                </a:solidFill>
                <a:hlinkClick r:id="rId131"/>
              </a:rPr>
              <a:t>Allemagne</a:t>
            </a:r>
            <a:r>
              <a:rPr sz="1300"/>
              <a:t> et d'autres royaumes moindres stipulent que l'on ne peut accéder à l'honneur chevaleresque que si l'on est soi-même de lignée chevaleresque</a:t>
            </a:r>
            <a:r>
              <a:rPr sz="1000" u="sng">
                <a:solidFill>
                  <a:srgbClr val="295EB7"/>
                </a:solidFill>
                <a:hlinkClick r:id="rId132"/>
              </a:rPr>
              <a:t>6</a:t>
            </a:r>
            <a:r>
              <a:rPr sz="1300"/>
              <a:t>.</a:t>
            </a:r>
          </a:p>
          <a:p>
            <a:pPr defTabSz="457200">
              <a:lnSpc>
                <a:spcPts val="3400"/>
              </a:lnSpc>
              <a:spcBef>
                <a:spcPts val="600"/>
              </a:spcBef>
              <a:defRPr sz="1200">
                <a:latin typeface="Helvetica"/>
                <a:ea typeface="Helvetica"/>
                <a:cs typeface="Helvetica"/>
                <a:sym typeface="Helvetica"/>
              </a:defRPr>
            </a:pPr>
            <a:r>
              <a:rPr sz="1300"/>
              <a:t>Quelles que soient les origines du chevalier, la vie chevaleresque a un prix économique de plus en plus important. Au </a:t>
            </a:r>
            <a:r>
              <a:rPr sz="1300" u="sng">
                <a:solidFill>
                  <a:srgbClr val="295EB7"/>
                </a:solidFill>
                <a:hlinkClick r:id="rId4"/>
              </a:rPr>
              <a:t>xii</a:t>
            </a:r>
            <a:r>
              <a:rPr sz="1100" u="sng" baseline="31999">
                <a:solidFill>
                  <a:srgbClr val="295EB7"/>
                </a:solidFill>
                <a:hlinkClick r:id="rId4"/>
              </a:rPr>
              <a:t>e</a:t>
            </a:r>
            <a:r>
              <a:rPr sz="1300" u="sng">
                <a:solidFill>
                  <a:srgbClr val="295EB7"/>
                </a:solidFill>
                <a:hlinkClick r:id="rId4"/>
              </a:rPr>
              <a:t> siècle</a:t>
            </a:r>
            <a:r>
              <a:rPr sz="1300"/>
              <a:t>, l'équipement de base du chevalier (cheval, </a:t>
            </a:r>
            <a:r>
              <a:rPr sz="1300" u="sng">
                <a:solidFill>
                  <a:srgbClr val="295EB7"/>
                </a:solidFill>
                <a:hlinkClick r:id="rId133"/>
              </a:rPr>
              <a:t>heaume</a:t>
            </a:r>
            <a:r>
              <a:rPr sz="1300"/>
              <a:t>, </a:t>
            </a:r>
            <a:r>
              <a:rPr sz="1300" u="sng">
                <a:solidFill>
                  <a:srgbClr val="295EB7"/>
                </a:solidFill>
                <a:hlinkClick r:id="rId134"/>
              </a:rPr>
              <a:t>haubert</a:t>
            </a:r>
            <a:r>
              <a:rPr sz="1300"/>
              <a:t>, épée) représente le revenu annuel d'une seigneurie moyenne de 150 </a:t>
            </a:r>
            <a:r>
              <a:rPr sz="1300" u="sng">
                <a:solidFill>
                  <a:srgbClr val="295EB7"/>
                </a:solidFill>
                <a:hlinkClick r:id="rId135"/>
              </a:rPr>
              <a:t>hectares</a:t>
            </a:r>
            <a:r>
              <a:rPr sz="1300"/>
              <a:t>. Trois siècles plus tard, l'équipement nécessaire engloutit le produit du travail de 500 hectares</a:t>
            </a:r>
            <a:r>
              <a:rPr sz="1000" u="sng">
                <a:solidFill>
                  <a:srgbClr val="295EB7"/>
                </a:solidFill>
                <a:hlinkClick r:id="rId136"/>
              </a:rPr>
              <a:t>7</a:t>
            </a:r>
            <a:r>
              <a:rPr sz="1300"/>
              <a:t>.</a:t>
            </a:r>
          </a:p>
          <a:p>
            <a:pPr defTabSz="457200">
              <a:lnSpc>
                <a:spcPts val="3900"/>
              </a:lnSpc>
              <a:spcBef>
                <a:spcPts val="500"/>
              </a:spcBef>
              <a:defRPr sz="1200">
                <a:latin typeface="Helvetica"/>
                <a:ea typeface="Helvetica"/>
                <a:cs typeface="Helvetica"/>
                <a:sym typeface="Helvetica"/>
              </a:defRPr>
            </a:pPr>
            <a:r>
              <a:rPr sz="1700" b="1"/>
              <a:t>Comment devient-on chevalier ?</a:t>
            </a:r>
            <a:r>
              <a:rPr sz="1000"/>
              <a:t>[</a:t>
            </a:r>
            <a:r>
              <a:rPr sz="1000" u="sng">
                <a:solidFill>
                  <a:srgbClr val="295EB7"/>
                </a:solidFill>
                <a:hlinkClick r:id="rId137"/>
              </a:rPr>
              <a:t>modifier</a:t>
            </a:r>
            <a:r>
              <a:rPr sz="1000"/>
              <a:t>]</a:t>
            </a:r>
            <a:endParaRPr sz="1700" b="1"/>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i="1"/>
              <a:t>The Accolade</a:t>
            </a:r>
            <a:r>
              <a:rPr sz="1100"/>
              <a:t> par </a:t>
            </a:r>
            <a:r>
              <a:rPr sz="1100" u="sng">
                <a:solidFill>
                  <a:srgbClr val="295EB7"/>
                </a:solidFill>
                <a:hlinkClick r:id="rId50"/>
              </a:rPr>
              <a:t>Edmund Blair Leighton</a:t>
            </a:r>
            <a:r>
              <a:rPr sz="1100"/>
              <a:t> (1853-1922).</a:t>
            </a:r>
          </a:p>
          <a:p>
            <a:pPr defTabSz="457200">
              <a:lnSpc>
                <a:spcPts val="3400"/>
              </a:lnSpc>
              <a:spcBef>
                <a:spcPts val="600"/>
              </a:spcBef>
              <a:defRPr sz="1200">
                <a:latin typeface="Helvetica"/>
                <a:ea typeface="Helvetica"/>
                <a:cs typeface="Helvetica"/>
                <a:sym typeface="Helvetica"/>
              </a:defRPr>
            </a:pPr>
            <a:r>
              <a:rPr sz="1300"/>
              <a:t>L'adolescent, le </a:t>
            </a:r>
            <a:r>
              <a:rPr sz="1300" i="1"/>
              <a:t>bachelier</a:t>
            </a:r>
            <a:r>
              <a:rPr sz="1300"/>
              <a:t>, fils de chevalier, accède lui-même à ce titre et à cet état après un apprentissage et une cérémonie appelée </a:t>
            </a:r>
            <a:r>
              <a:rPr sz="1300" u="sng">
                <a:solidFill>
                  <a:srgbClr val="295EB7"/>
                </a:solidFill>
                <a:hlinkClick r:id="rId138"/>
              </a:rPr>
              <a:t>adoubement</a:t>
            </a:r>
            <a:r>
              <a:rPr sz="1300"/>
              <a:t>. Avant l’adoubement, vers l’âge de sept ans, il est placé chez un seigneur qui sera son parrain. Il y gravit tous les degrés de l'éducation qui vise à en faire un guerrier : </a:t>
            </a:r>
            <a:r>
              <a:rPr sz="1300" i="1"/>
              <a:t>galopin</a:t>
            </a:r>
            <a:r>
              <a:rPr sz="1300"/>
              <a:t> (il nettoie l’écurie), </a:t>
            </a:r>
            <a:r>
              <a:rPr sz="1300" i="1" u="sng">
                <a:solidFill>
                  <a:srgbClr val="295EB7"/>
                </a:solidFill>
                <a:hlinkClick r:id="rId139"/>
              </a:rPr>
              <a:t>page</a:t>
            </a:r>
            <a:r>
              <a:rPr sz="1300"/>
              <a:t> (il s’occupe des chevaux, est au service de la dame du château, suit un entrainement équestre, apprend à chasser) et enfin </a:t>
            </a:r>
            <a:r>
              <a:rPr sz="1300" i="1" u="sng">
                <a:solidFill>
                  <a:srgbClr val="295EB7"/>
                </a:solidFill>
                <a:hlinkClick r:id="rId140"/>
              </a:rPr>
              <a:t>écuyer</a:t>
            </a:r>
            <a:r>
              <a:rPr sz="1300"/>
              <a:t> ou </a:t>
            </a:r>
            <a:r>
              <a:rPr sz="1300" i="1"/>
              <a:t>damoiseau</a:t>
            </a:r>
            <a:r>
              <a:rPr sz="1300"/>
              <a:t> (il aide les chevaliers au </a:t>
            </a:r>
            <a:r>
              <a:rPr sz="1300" u="sng">
                <a:solidFill>
                  <a:srgbClr val="295EB7"/>
                </a:solidFill>
                <a:hlinkClick r:id="rId55"/>
              </a:rPr>
              <a:t>tournoi</a:t>
            </a:r>
            <a:r>
              <a:rPr sz="1300"/>
              <a:t> et à la guerre, et il a l'immense privilège de lui porter son écu). Vers 17-21 ans, il passe l’</a:t>
            </a:r>
            <a:r>
              <a:rPr sz="1300" u="sng">
                <a:solidFill>
                  <a:srgbClr val="295EB7"/>
                </a:solidFill>
                <a:hlinkClick r:id="rId138"/>
              </a:rPr>
              <a:t>adoubement</a:t>
            </a:r>
            <a:r>
              <a:rPr sz="1300"/>
              <a:t>, cérémonie officielle à laquelle de nombreux nobles assistent et qui consiste à consacrer un homme comme chevalier du roi. L'adoubement, qui marque le passage de l'état d'écuyer à celui de chevalier, a lieu en général en septembre ou en octobre. La nuit précédent son adoubement, le chevalier passe une nuit de prière dans une chapelle en compagnie de son parrain, revêtu d'une tunique blanche, avec une croix rouge, le blanc symbolisant la clarté et le rouge symbolisant le sang que le chevalier est prêt à verser. Puis le seigneur organise une fête dans son château, à laquelle les vassaux du roi sont conviés. Au fond du château, sur une estrade, le chevalier était prêt à se faire adouber chevalier. Agenouillé, le bachelier prête à haute voix le </a:t>
            </a:r>
            <a:r>
              <a:rPr sz="1300" u="sng">
                <a:solidFill>
                  <a:srgbClr val="295EB7"/>
                </a:solidFill>
                <a:hlinkClick r:id="rId141"/>
              </a:rPr>
              <a:t>serment des chevaliers</a:t>
            </a:r>
            <a:r>
              <a:rPr sz="1300"/>
              <a:t>, une main sur l'Évangile ; ses armes de chevalier lui sont ensuite remises par son seigneur et parrain, bénies par l'Église qui encadre la cérémonie. Une fois revêtu de son équipement, il s'agenouille à nouveau pour recevoir </a:t>
            </a:r>
            <a:r>
              <a:rPr sz="1300" i="1"/>
              <a:t>l'accolade</a:t>
            </a:r>
            <a:r>
              <a:rPr sz="1300"/>
              <a:t>.</a:t>
            </a:r>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u="sng">
                <a:solidFill>
                  <a:srgbClr val="295EB7"/>
                </a:solidFill>
                <a:hlinkClick r:id="rId142"/>
              </a:rPr>
              <a:t>Jean II</a:t>
            </a:r>
            <a:r>
              <a:rPr sz="1100"/>
              <a:t> adoubant des </a:t>
            </a:r>
            <a:r>
              <a:rPr sz="1100" b="1"/>
              <a:t>chevaliers</a:t>
            </a:r>
            <a:r>
              <a:rPr sz="1100"/>
              <a:t>, </a:t>
            </a:r>
            <a:r>
              <a:rPr sz="1100" u="sng">
                <a:solidFill>
                  <a:srgbClr val="295EB7"/>
                </a:solidFill>
                <a:hlinkClick r:id="rId143"/>
              </a:rPr>
              <a:t>enluminure</a:t>
            </a:r>
            <a:r>
              <a:rPr sz="1100"/>
              <a:t> des </a:t>
            </a:r>
            <a:r>
              <a:rPr sz="1100" u="sng">
                <a:solidFill>
                  <a:srgbClr val="295EB7"/>
                </a:solidFill>
                <a:hlinkClick r:id="rId144"/>
              </a:rPr>
              <a:t>xiv</a:t>
            </a:r>
            <a:r>
              <a:rPr sz="900" u="sng" baseline="31999">
                <a:solidFill>
                  <a:srgbClr val="295EB7"/>
                </a:solidFill>
                <a:hlinkClick r:id="rId144"/>
              </a:rPr>
              <a:t>e</a:t>
            </a:r>
            <a:r>
              <a:rPr sz="1100"/>
              <a:t> et </a:t>
            </a:r>
            <a:r>
              <a:rPr sz="1100" u="sng">
                <a:solidFill>
                  <a:srgbClr val="295EB7"/>
                </a:solidFill>
                <a:hlinkClick r:id="rId145"/>
              </a:rPr>
              <a:t>xv</a:t>
            </a:r>
            <a:r>
              <a:rPr sz="900" u="sng" baseline="31999">
                <a:solidFill>
                  <a:srgbClr val="295EB7"/>
                </a:solidFill>
                <a:hlinkClick r:id="rId145"/>
              </a:rPr>
              <a:t>e</a:t>
            </a:r>
            <a:r>
              <a:rPr sz="1100"/>
              <a:t> siècles, </a:t>
            </a:r>
            <a:r>
              <a:rPr sz="1100" u="sng">
                <a:solidFill>
                  <a:srgbClr val="295EB7"/>
                </a:solidFill>
                <a:hlinkClick r:id="rId146"/>
              </a:rPr>
              <a:t>BNF</a:t>
            </a:r>
            <a:r>
              <a:rPr sz="1100"/>
              <a:t>.</a:t>
            </a:r>
          </a:p>
          <a:p>
            <a:pPr defTabSz="457200">
              <a:lnSpc>
                <a:spcPts val="3400"/>
              </a:lnSpc>
              <a:spcBef>
                <a:spcPts val="600"/>
              </a:spcBef>
              <a:defRPr sz="1200">
                <a:latin typeface="Helvetica"/>
                <a:ea typeface="Helvetica"/>
                <a:cs typeface="Helvetica"/>
                <a:sym typeface="Helvetica"/>
              </a:defRPr>
            </a:pPr>
            <a:r>
              <a:rPr sz="1300"/>
              <a:t>Après la cérémonie, on organise des tournois auxquels se joignent les chevaliers adoubés et les vassaux du seigneur et des banquets pour célébrer l'occasion.</a:t>
            </a:r>
          </a:p>
          <a:p>
            <a:pPr defTabSz="457200">
              <a:lnSpc>
                <a:spcPts val="3400"/>
              </a:lnSpc>
              <a:spcBef>
                <a:spcPts val="600"/>
              </a:spcBef>
              <a:defRPr sz="1200">
                <a:latin typeface="Helvetica"/>
                <a:ea typeface="Helvetica"/>
                <a:cs typeface="Helvetica"/>
                <a:sym typeface="Helvetica"/>
              </a:defRPr>
            </a:pPr>
            <a:r>
              <a:rPr sz="1300"/>
              <a:t>La cérémonie de l'adoubement confère à celui qui le reçoit un pouvoir principalement militaire puisqu'il obtient le droit de </a:t>
            </a:r>
            <a:r>
              <a:rPr sz="1300" u="sng">
                <a:solidFill>
                  <a:srgbClr val="295EB7"/>
                </a:solidFill>
                <a:hlinkClick r:id="rId147"/>
              </a:rPr>
              <a:t>ban</a:t>
            </a:r>
            <a:r>
              <a:rPr sz="1300"/>
              <a:t> (rassemblement de l'</a:t>
            </a:r>
            <a:r>
              <a:rPr sz="1300" u="sng">
                <a:solidFill>
                  <a:srgbClr val="295EB7"/>
                </a:solidFill>
                <a:hlinkClick r:id="rId44"/>
              </a:rPr>
              <a:t>ost</a:t>
            </a:r>
            <a:r>
              <a:rPr sz="1300"/>
              <a:t>, autrement dit de l'</a:t>
            </a:r>
            <a:r>
              <a:rPr sz="1300" u="sng">
                <a:solidFill>
                  <a:srgbClr val="295EB7"/>
                </a:solidFill>
                <a:hlinkClick r:id="rId76"/>
              </a:rPr>
              <a:t>armée</a:t>
            </a:r>
            <a:r>
              <a:rPr sz="1300"/>
              <a:t>) pour partir en </a:t>
            </a:r>
            <a:r>
              <a:rPr sz="1300" u="sng">
                <a:solidFill>
                  <a:srgbClr val="295EB7"/>
                </a:solidFill>
                <a:hlinkClick r:id="rId148"/>
              </a:rPr>
              <a:t>campagne militaire</a:t>
            </a:r>
            <a:r>
              <a:rPr sz="1300"/>
              <a:t> mais également un caractère plus </a:t>
            </a:r>
            <a:r>
              <a:rPr sz="1300" u="sng">
                <a:solidFill>
                  <a:srgbClr val="295EB7"/>
                </a:solidFill>
                <a:hlinkClick r:id="rId149"/>
              </a:rPr>
              <a:t>politique</a:t>
            </a:r>
            <a:r>
              <a:rPr sz="1300"/>
              <a:t> et judiciaire puisqu'il accède à la fonction de gouvernement des hommes soumis à sa juridiction, à son pouvoir.</a:t>
            </a:r>
          </a:p>
          <a:p>
            <a:pPr defTabSz="457200">
              <a:lnSpc>
                <a:spcPts val="3400"/>
              </a:lnSpc>
              <a:spcBef>
                <a:spcPts val="600"/>
              </a:spcBef>
              <a:defRPr sz="1200">
                <a:latin typeface="Helvetica"/>
                <a:ea typeface="Helvetica"/>
                <a:cs typeface="Helvetica"/>
                <a:sym typeface="Helvetica"/>
              </a:defRPr>
            </a:pPr>
            <a:r>
              <a:rPr sz="1300"/>
              <a:t>L'Église a aussi voulu donner une portée </a:t>
            </a:r>
            <a:r>
              <a:rPr sz="1300" u="sng">
                <a:solidFill>
                  <a:srgbClr val="295EB7"/>
                </a:solidFill>
                <a:hlinkClick r:id="rId38"/>
              </a:rPr>
              <a:t>idéologique</a:t>
            </a:r>
            <a:r>
              <a:rPr sz="1300"/>
              <a:t> à cette cérémonie sans toutefois y parvenir pleinement. L'adoubement assure l'admission dans la </a:t>
            </a:r>
            <a:r>
              <a:rPr sz="1300" i="1"/>
              <a:t>militia</a:t>
            </a:r>
            <a:r>
              <a:rPr sz="1300"/>
              <a:t>, c'est-à-dire la chevalerie. La remise des armes a une importance majeure car elle signifie pour le chevalier certains devoirs et fonctions à respecter. En effet, la remise de l'</a:t>
            </a:r>
            <a:r>
              <a:rPr sz="1300" u="sng">
                <a:solidFill>
                  <a:srgbClr val="295EB7"/>
                </a:solidFill>
                <a:hlinkClick r:id="rId48"/>
              </a:rPr>
              <a:t>épée</a:t>
            </a:r>
            <a:r>
              <a:rPr sz="1300"/>
              <a:t> signifie pour le chevalier l'exercice de la force armée, à savoir le maintien de la </a:t>
            </a:r>
            <a:r>
              <a:rPr sz="1300" u="sng">
                <a:solidFill>
                  <a:srgbClr val="295EB7"/>
                </a:solidFill>
                <a:hlinkClick r:id="rId150"/>
              </a:rPr>
              <a:t>paix</a:t>
            </a:r>
            <a:r>
              <a:rPr sz="1300"/>
              <a:t> et de l'</a:t>
            </a:r>
            <a:r>
              <a:rPr sz="1300" u="sng">
                <a:solidFill>
                  <a:srgbClr val="295EB7"/>
                </a:solidFill>
                <a:hlinkClick r:id="rId22"/>
              </a:rPr>
              <a:t>ordre public</a:t>
            </a:r>
            <a:r>
              <a:rPr sz="1300"/>
              <a:t> mais aussi le soutien et la protection de l'Église et des faibles, la fonction religieuse tenant une place centrale dans l'exercice des fonctions du chevalier. Enfin, être chevalier, c'est aussi défendre le </a:t>
            </a:r>
            <a:r>
              <a:rPr sz="1300" u="sng">
                <a:solidFill>
                  <a:srgbClr val="295EB7"/>
                </a:solidFill>
                <a:hlinkClick r:id="rId151"/>
              </a:rPr>
              <a:t>royaume</a:t>
            </a:r>
            <a:r>
              <a:rPr sz="1300"/>
              <a:t> contre les ennemis extérieurs, souvent assimilés aux </a:t>
            </a:r>
            <a:r>
              <a:rPr sz="1300" u="sng">
                <a:solidFill>
                  <a:srgbClr val="295EB7"/>
                </a:solidFill>
                <a:hlinkClick r:id="rId152"/>
              </a:rPr>
              <a:t>païens</a:t>
            </a:r>
            <a:r>
              <a:rPr sz="1300"/>
              <a:t>. Ce caractère religieux de l'adoubement est très prononcé. Les chevaliers ainsi que leurs armes sont bénis par les </a:t>
            </a:r>
            <a:r>
              <a:rPr sz="1300" u="sng">
                <a:solidFill>
                  <a:srgbClr val="295EB7"/>
                </a:solidFill>
                <a:hlinkClick r:id="rId153"/>
              </a:rPr>
              <a:t>ecclésiastiques</a:t>
            </a:r>
            <a:r>
              <a:rPr sz="1300"/>
              <a:t>. Les rites de l'adoubement tiennent également un caractère religieux, par exemple la veillée de prières qui précède la cérémonie ou encore un bain rituel. En résumé, les chevaliers sont au service de </a:t>
            </a:r>
            <a:r>
              <a:rPr sz="1300" u="sng">
                <a:solidFill>
                  <a:srgbClr val="295EB7"/>
                </a:solidFill>
                <a:hlinkClick r:id="rId89"/>
              </a:rPr>
              <a:t>Dieu</a:t>
            </a:r>
            <a:r>
              <a:rPr sz="1300"/>
              <a:t>, de leur </a:t>
            </a:r>
            <a:r>
              <a:rPr sz="1300" u="sng">
                <a:solidFill>
                  <a:srgbClr val="295EB7"/>
                </a:solidFill>
                <a:hlinkClick r:id="rId25"/>
              </a:rPr>
              <a:t>seigneur</a:t>
            </a:r>
            <a:r>
              <a:rPr sz="1300"/>
              <a:t> et de leur </a:t>
            </a:r>
            <a:r>
              <a:rPr sz="1300" u="sng">
                <a:solidFill>
                  <a:srgbClr val="295EB7"/>
                </a:solidFill>
                <a:hlinkClick r:id="rId121"/>
              </a:rPr>
              <a:t>roi</a:t>
            </a:r>
            <a:r>
              <a:rPr sz="1300"/>
              <a:t>. À cette idéologie morale s'ajoute une tonalité </a:t>
            </a:r>
            <a:r>
              <a:rPr sz="1300" u="sng">
                <a:solidFill>
                  <a:srgbClr val="295EB7"/>
                </a:solidFill>
                <a:hlinkClick r:id="rId40"/>
              </a:rPr>
              <a:t>nobiliaire</a:t>
            </a:r>
            <a:r>
              <a:rPr sz="1300"/>
              <a:t>. En effet, en devenant chevalier, on entre dans un ordre plus élevé, proche de l'</a:t>
            </a:r>
            <a:r>
              <a:rPr sz="1300" u="sng">
                <a:solidFill>
                  <a:srgbClr val="295EB7"/>
                </a:solidFill>
                <a:hlinkClick r:id="rId154"/>
              </a:rPr>
              <a:t>aristocratie</a:t>
            </a:r>
            <a:r>
              <a:rPr sz="1300"/>
              <a:t>. De fait, le chevalier tend à s'élever dans la société et à se rapprocher de la </a:t>
            </a:r>
            <a:r>
              <a:rPr sz="1300" u="sng">
                <a:solidFill>
                  <a:srgbClr val="295EB7"/>
                </a:solidFill>
                <a:hlinkClick r:id="rId40"/>
              </a:rPr>
              <a:t>noblesse</a:t>
            </a:r>
            <a:r>
              <a:rPr sz="1300"/>
              <a:t> et donc à s'éloigner du bas peuple.</a:t>
            </a:r>
          </a:p>
          <a:p>
            <a:pPr defTabSz="457200">
              <a:lnSpc>
                <a:spcPts val="3900"/>
              </a:lnSpc>
              <a:spcBef>
                <a:spcPts val="500"/>
              </a:spcBef>
              <a:defRPr sz="1200">
                <a:latin typeface="Helvetica"/>
                <a:ea typeface="Helvetica"/>
                <a:cs typeface="Helvetica"/>
                <a:sym typeface="Helvetica"/>
              </a:defRPr>
            </a:pPr>
            <a:r>
              <a:rPr sz="1700" b="1"/>
              <a:t>Vie du chevalier</a:t>
            </a:r>
            <a:r>
              <a:rPr sz="1000"/>
              <a:t>[</a:t>
            </a:r>
            <a:r>
              <a:rPr sz="1000" u="sng">
                <a:solidFill>
                  <a:srgbClr val="295EB7"/>
                </a:solidFill>
                <a:hlinkClick r:id="rId155"/>
              </a:rPr>
              <a:t>modifier</a:t>
            </a:r>
            <a:r>
              <a:rPr sz="1000"/>
              <a:t>]</a:t>
            </a:r>
            <a:endParaRPr sz="1700" b="1"/>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a:t>Chevalier en cotte de mailles, </a:t>
            </a:r>
            <a:r>
              <a:rPr sz="1100" u="sng">
                <a:solidFill>
                  <a:srgbClr val="295EB7"/>
                </a:solidFill>
                <a:hlinkClick r:id="rId156"/>
              </a:rPr>
              <a:t>musée du Louvre</a:t>
            </a:r>
            <a:endParaRPr sz="1100"/>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Un soldat au service d’un seigneur</a:t>
            </a:r>
          </a:p>
          <a:p>
            <a:pPr defTabSz="457200">
              <a:lnSpc>
                <a:spcPts val="3400"/>
              </a:lnSpc>
              <a:spcBef>
                <a:spcPts val="600"/>
              </a:spcBef>
              <a:defRPr sz="1200">
                <a:latin typeface="Helvetica"/>
                <a:ea typeface="Helvetica"/>
                <a:cs typeface="Helvetica"/>
                <a:sym typeface="Helvetica"/>
              </a:defRPr>
            </a:pPr>
            <a:r>
              <a:rPr sz="1300"/>
              <a:t>Le chevalier est un professionnel de la guerre ; il est propriétaire d'armes offensives et défensives (voir la liste dans l'article </a:t>
            </a:r>
            <a:r>
              <a:rPr sz="1300" u="sng">
                <a:solidFill>
                  <a:srgbClr val="295EB7"/>
                </a:solidFill>
                <a:hlinkClick r:id="rId46"/>
              </a:rPr>
              <a:t>armement</a:t>
            </a:r>
            <a:r>
              <a:rPr sz="1300"/>
              <a:t>) qu'il lui faut souvent remplacer après un combat. Il doit donc gagner de l'argent.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Les </a:t>
            </a:r>
            <a:r>
              <a:rPr sz="1300" u="sng">
                <a:solidFill>
                  <a:srgbClr val="295EB7"/>
                </a:solidFill>
                <a:hlinkClick r:id="rId55"/>
              </a:rPr>
              <a:t>tournois</a:t>
            </a:r>
            <a:r>
              <a:rPr sz="1300"/>
              <a:t> : une manière de gagner de l'argent et de s'amuser</a:t>
            </a:r>
          </a:p>
          <a:p>
            <a:pPr defTabSz="457200">
              <a:lnSpc>
                <a:spcPts val="3400"/>
              </a:lnSpc>
              <a:spcBef>
                <a:spcPts val="600"/>
              </a:spcBef>
              <a:defRPr sz="1200">
                <a:latin typeface="Helvetica"/>
                <a:ea typeface="Helvetica"/>
                <a:cs typeface="Helvetica"/>
                <a:sym typeface="Helvetica"/>
              </a:defRPr>
            </a:pPr>
            <a:r>
              <a:rPr sz="1300"/>
              <a:t>Les guerres au Moyen Âge ne sont pas si fréquentes. De plus, on ne se bat pas l'hiver, ni pendant les périodes saintes (Avent, Carême). L'Église a défini depuis la fin du </a:t>
            </a:r>
            <a:r>
              <a:rPr sz="1300" u="sng">
                <a:solidFill>
                  <a:srgbClr val="295EB7"/>
                </a:solidFill>
                <a:hlinkClick r:id="rId157"/>
              </a:rPr>
              <a:t>x</a:t>
            </a:r>
            <a:r>
              <a:rPr sz="1100" u="sng" baseline="31999">
                <a:solidFill>
                  <a:srgbClr val="295EB7"/>
                </a:solidFill>
                <a:hlinkClick r:id="rId157"/>
              </a:rPr>
              <a:t>e</a:t>
            </a:r>
            <a:r>
              <a:rPr sz="1300" u="sng">
                <a:solidFill>
                  <a:srgbClr val="295EB7"/>
                </a:solidFill>
                <a:hlinkClick r:id="rId157"/>
              </a:rPr>
              <a:t> siècle</a:t>
            </a:r>
            <a:r>
              <a:rPr sz="1300"/>
              <a:t> des </a:t>
            </a:r>
            <a:r>
              <a:rPr sz="1300" u="sng">
                <a:solidFill>
                  <a:srgbClr val="295EB7"/>
                </a:solidFill>
                <a:hlinkClick r:id="rId158"/>
              </a:rPr>
              <a:t>paix de Dieu</a:t>
            </a:r>
            <a:r>
              <a:rPr sz="1300"/>
              <a:t> et des </a:t>
            </a:r>
            <a:r>
              <a:rPr sz="1300" u="sng">
                <a:solidFill>
                  <a:srgbClr val="295EB7"/>
                </a:solidFill>
                <a:hlinkClick r:id="rId159"/>
              </a:rPr>
              <a:t>trêves de Dieu</a:t>
            </a:r>
            <a:r>
              <a:rPr sz="1300"/>
              <a:t> pour limiter les guerres. Le tournoi est donc une occasion de remporter une rançon, de confisquer chevaux et armes des chevaliers vaincus. Il est aussi une façon de ne pas perdre la main pendant les périodes sans combat et de se distinguer auprès d'une dame. Les chevaliers aiment les tournois car ils s'y amusent et se sentent dignes d'y mourir l'épée à la main.</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 chevalier vit souvent au château et doit être fidèle à son seigneur, lorsqu'il est </a:t>
            </a:r>
            <a:r>
              <a:rPr sz="1300" u="sng">
                <a:solidFill>
                  <a:srgbClr val="295EB7"/>
                </a:solidFill>
                <a:hlinkClick r:id="rId119"/>
              </a:rPr>
              <a:t>vassal</a:t>
            </a:r>
            <a:r>
              <a:rPr sz="1300"/>
              <a:t>. Néanmoins, il ne faut pas confondre vassal et chevalier.</a:t>
            </a:r>
          </a:p>
          <a:p>
            <a:pPr defTabSz="457200">
              <a:lnSpc>
                <a:spcPts val="3900"/>
              </a:lnSpc>
              <a:spcBef>
                <a:spcPts val="500"/>
              </a:spcBef>
              <a:defRPr sz="1200">
                <a:latin typeface="Helvetica"/>
                <a:ea typeface="Helvetica"/>
                <a:cs typeface="Helvetica"/>
                <a:sym typeface="Helvetica"/>
              </a:defRPr>
            </a:pPr>
            <a:r>
              <a:rPr sz="1700" b="1"/>
              <a:t>Les devoirs</a:t>
            </a:r>
            <a:r>
              <a:rPr sz="1000"/>
              <a:t>[</a:t>
            </a:r>
            <a:r>
              <a:rPr sz="1000" u="sng">
                <a:solidFill>
                  <a:srgbClr val="295EB7"/>
                </a:solidFill>
                <a:hlinkClick r:id="rId160"/>
              </a:rPr>
              <a:t>modifier</a:t>
            </a:r>
            <a:r>
              <a:rPr sz="1000"/>
              <a:t>]</a:t>
            </a:r>
            <a:endParaRPr sz="1700" b="1"/>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a:t>Cavaliers du </a:t>
            </a:r>
            <a:r>
              <a:rPr sz="1100" u="sng">
                <a:solidFill>
                  <a:srgbClr val="295EB7"/>
                </a:solidFill>
                <a:hlinkClick r:id="rId161"/>
              </a:rPr>
              <a:t>xi</a:t>
            </a:r>
            <a:r>
              <a:rPr sz="900" u="sng" baseline="31999">
                <a:solidFill>
                  <a:srgbClr val="295EB7"/>
                </a:solidFill>
                <a:hlinkClick r:id="rId161"/>
              </a:rPr>
              <a:t>e</a:t>
            </a:r>
            <a:r>
              <a:rPr sz="1100" u="sng">
                <a:solidFill>
                  <a:srgbClr val="295EB7"/>
                </a:solidFill>
                <a:hlinkClick r:id="rId161"/>
              </a:rPr>
              <a:t> siècle</a:t>
            </a:r>
            <a:r>
              <a:rPr sz="1100"/>
              <a:t>, </a:t>
            </a:r>
            <a:r>
              <a:rPr sz="1100" u="sng">
                <a:solidFill>
                  <a:srgbClr val="295EB7"/>
                </a:solidFill>
                <a:hlinkClick r:id="rId162"/>
              </a:rPr>
              <a:t>Tapisserie de Bayeux</a:t>
            </a:r>
            <a:endParaRPr sz="1100"/>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Envers sa dame : La courtoisie est d'abord l'ensemble des qualités du noble, le comportement élégant d'un chevalier ; puis vers </a:t>
            </a:r>
            <a:r>
              <a:rPr sz="1300" u="sng">
                <a:solidFill>
                  <a:srgbClr val="295EB7"/>
                </a:solidFill>
                <a:hlinkClick r:id="rId163"/>
              </a:rPr>
              <a:t>1150</a:t>
            </a:r>
            <a:r>
              <a:rPr sz="1300"/>
              <a:t>, la courtoisie se charge d’une dimension amoureuse, incarnée dans le personnage de </a:t>
            </a:r>
            <a:r>
              <a:rPr sz="1300" u="sng">
                <a:solidFill>
                  <a:srgbClr val="295EB7"/>
                </a:solidFill>
                <a:hlinkClick r:id="rId164"/>
              </a:rPr>
              <a:t>Lancelot</a:t>
            </a:r>
            <a:r>
              <a:rPr sz="1300"/>
              <a:t>. L'</a:t>
            </a:r>
            <a:r>
              <a:rPr sz="1300" u="sng">
                <a:solidFill>
                  <a:srgbClr val="295EB7"/>
                </a:solidFill>
                <a:hlinkClick r:id="rId165"/>
              </a:rPr>
              <a:t>amour courtois</a:t>
            </a:r>
            <a:r>
              <a:rPr sz="1300"/>
              <a:t> est chanté par les </a:t>
            </a:r>
            <a:r>
              <a:rPr sz="1300" u="sng">
                <a:solidFill>
                  <a:srgbClr val="295EB7"/>
                </a:solidFill>
                <a:hlinkClick r:id="rId166"/>
              </a:rPr>
              <a:t>troubadours</a:t>
            </a:r>
            <a:r>
              <a:rPr sz="1300"/>
              <a:t> et les </a:t>
            </a:r>
            <a:r>
              <a:rPr sz="1300" u="sng">
                <a:solidFill>
                  <a:srgbClr val="295EB7"/>
                </a:solidFill>
                <a:hlinkClick r:id="rId167"/>
              </a:rPr>
              <a:t>trouvères</a:t>
            </a:r>
            <a:r>
              <a:rPr sz="1300"/>
              <a: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Au service de l’Église : le chevalier doit mettre son épée au service du pape (</a:t>
            </a:r>
            <a:r>
              <a:rPr sz="1300" u="sng">
                <a:solidFill>
                  <a:srgbClr val="295EB7"/>
                </a:solidFill>
                <a:hlinkClick r:id="rId168"/>
              </a:rPr>
              <a:t>croisades</a:t>
            </a:r>
            <a:r>
              <a:rPr sz="1300"/>
              <a:t>) et des faibles : il devient alors chevalier du </a:t>
            </a:r>
            <a:r>
              <a:rPr sz="1300" u="sng">
                <a:solidFill>
                  <a:srgbClr val="295EB7"/>
                </a:solidFill>
                <a:hlinkClick r:id="rId169"/>
              </a:rPr>
              <a:t>Christ</a:t>
            </a:r>
            <a:r>
              <a:rPr sz="1300"/>
              <a:t> (</a:t>
            </a:r>
            <a:r>
              <a:rPr sz="1300" i="1"/>
              <a:t>Miles Christi</a:t>
            </a:r>
            <a:r>
              <a:rPr sz="1300"/>
              <a: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Les qualités de chevalier idéal sont la </a:t>
            </a:r>
            <a:r>
              <a:rPr sz="1300" u="sng">
                <a:solidFill>
                  <a:srgbClr val="295EB7"/>
                </a:solidFill>
                <a:hlinkClick r:id="rId170"/>
              </a:rPr>
              <a:t>sagesse</a:t>
            </a:r>
            <a:r>
              <a:rPr sz="1300"/>
              <a:t>, la </a:t>
            </a:r>
            <a:r>
              <a:rPr sz="1300" u="sng">
                <a:solidFill>
                  <a:srgbClr val="537DC3"/>
                </a:solidFill>
                <a:hlinkClick r:id="rId171"/>
              </a:rPr>
              <a:t>prouesse</a:t>
            </a:r>
            <a:r>
              <a:rPr sz="1300"/>
              <a:t>, la </a:t>
            </a:r>
            <a:r>
              <a:rPr sz="1300" u="sng">
                <a:solidFill>
                  <a:srgbClr val="537DC3"/>
                </a:solidFill>
                <a:hlinkClick r:id="rId172"/>
              </a:rPr>
              <a:t>générosité</a:t>
            </a:r>
            <a:r>
              <a:rPr sz="1300"/>
              <a:t> et la </a:t>
            </a:r>
            <a:r>
              <a:rPr sz="1300" u="sng">
                <a:solidFill>
                  <a:srgbClr val="537DC3"/>
                </a:solidFill>
                <a:hlinkClick r:id="rId173"/>
              </a:rPr>
              <a:t>fidélité</a:t>
            </a:r>
            <a:r>
              <a:rPr sz="1300"/>
              <a:t>.</a:t>
            </a:r>
          </a:p>
          <a:p>
            <a:pPr defTabSz="457200">
              <a:lnSpc>
                <a:spcPts val="3400"/>
              </a:lnSpc>
              <a:spcBef>
                <a:spcPts val="600"/>
              </a:spcBef>
              <a:defRPr sz="1200">
                <a:latin typeface="Helvetica"/>
                <a:ea typeface="Helvetica"/>
                <a:cs typeface="Helvetica"/>
                <a:sym typeface="Helvetica"/>
              </a:defRPr>
            </a:pPr>
            <a:r>
              <a:rPr sz="1300"/>
              <a:t>Cependant, ces devoirs sont secondaires par rapport aux devoirs envers le </a:t>
            </a:r>
            <a:r>
              <a:rPr sz="1300" u="sng">
                <a:solidFill>
                  <a:srgbClr val="295EB7"/>
                </a:solidFill>
                <a:hlinkClick r:id="rId174"/>
              </a:rPr>
              <a:t>suzerain</a:t>
            </a:r>
            <a:r>
              <a:rPr sz="1300"/>
              <a:t>. Ses « vertus » sont idéalisées par la littérature courtoise au service d'une classe, la noblesse, une forme de gouvernement dans laquelle le pouvoir est officiellement détenu par une élite (parfois par une caste, une classe, une famille, voire quelques individus). Le chevalier est avant tout un homme d'armes, un homme de guerre, de prouesse.</a:t>
            </a:r>
          </a:p>
          <a:p>
            <a:pPr defTabSz="457200">
              <a:lnSpc>
                <a:spcPts val="3400"/>
              </a:lnSpc>
              <a:spcBef>
                <a:spcPts val="600"/>
              </a:spcBef>
              <a:defRPr sz="1200">
                <a:latin typeface="Helvetica"/>
                <a:ea typeface="Helvetica"/>
                <a:cs typeface="Helvetica"/>
                <a:sym typeface="Helvetica"/>
              </a:defRPr>
            </a:pPr>
            <a:r>
              <a:rPr sz="1300"/>
              <a:t>Au Moyen Âge, la noblesse doit justifier l'ascendance divine de son pouvoir par une conduite irréprochable. Son rôle est la protection des terres et l'exercice de la justice, et il a un devoir d'équité. En particulier, à la guerre il faut se battre héroïquement, au corps à corps. Le combat est proscrit le dimanche et la fuite entraîne une déconsidération profonde. Ainsi les revers militaires de </a:t>
            </a:r>
            <a:r>
              <a:rPr sz="1300" u="sng">
                <a:solidFill>
                  <a:srgbClr val="295EB7"/>
                </a:solidFill>
                <a:hlinkClick r:id="rId175"/>
              </a:rPr>
              <a:t>Jean sans Terre</a:t>
            </a:r>
            <a:r>
              <a:rPr sz="1300"/>
              <a:t> contre </a:t>
            </a:r>
            <a:r>
              <a:rPr sz="1300" u="sng">
                <a:solidFill>
                  <a:srgbClr val="295EB7"/>
                </a:solidFill>
                <a:hlinkClick r:id="rId176"/>
              </a:rPr>
              <a:t>Philippe Auguste</a:t>
            </a:r>
            <a:r>
              <a:rPr sz="1300"/>
              <a:t> entraînèrent la promulgation de la </a:t>
            </a:r>
            <a:r>
              <a:rPr sz="1300" u="sng">
                <a:solidFill>
                  <a:srgbClr val="295EB7"/>
                </a:solidFill>
                <a:hlinkClick r:id="rId177"/>
              </a:rPr>
              <a:t>grande Charte</a:t>
            </a:r>
            <a:r>
              <a:rPr sz="1300"/>
              <a:t> en </a:t>
            </a:r>
            <a:r>
              <a:rPr sz="1300" u="sng">
                <a:solidFill>
                  <a:srgbClr val="295EB7"/>
                </a:solidFill>
                <a:hlinkClick r:id="rId178"/>
              </a:rPr>
              <a:t>1215</a:t>
            </a:r>
            <a:r>
              <a:rPr sz="1300"/>
              <a:t> (qui instaurait une monarchie contrôlée par un parlement de barons). Une mésaventure similaire faillit arriver aux </a:t>
            </a:r>
            <a:r>
              <a:rPr sz="1300" u="sng">
                <a:solidFill>
                  <a:srgbClr val="295EB7"/>
                </a:solidFill>
                <a:hlinkClick r:id="rId179"/>
              </a:rPr>
              <a:t>Valois</a:t>
            </a:r>
            <a:r>
              <a:rPr sz="1300"/>
              <a:t> en </a:t>
            </a:r>
            <a:r>
              <a:rPr sz="1300" u="sng">
                <a:solidFill>
                  <a:srgbClr val="295EB7"/>
                </a:solidFill>
                <a:hlinkClick r:id="rId180"/>
              </a:rPr>
              <a:t>1357</a:t>
            </a:r>
            <a:r>
              <a:rPr sz="1300"/>
              <a:t> après les désastres de </a:t>
            </a:r>
            <a:r>
              <a:rPr sz="1300" u="sng">
                <a:solidFill>
                  <a:srgbClr val="295EB7"/>
                </a:solidFill>
                <a:hlinkClick r:id="rId9"/>
              </a:rPr>
              <a:t>Crécy</a:t>
            </a:r>
            <a:r>
              <a:rPr sz="1300"/>
              <a:t> (</a:t>
            </a:r>
            <a:r>
              <a:rPr sz="1300" u="sng">
                <a:solidFill>
                  <a:srgbClr val="295EB7"/>
                </a:solidFill>
                <a:hlinkClick r:id="rId181"/>
              </a:rPr>
              <a:t>1346</a:t>
            </a:r>
            <a:r>
              <a:rPr sz="1300"/>
              <a:t>) et </a:t>
            </a:r>
            <a:r>
              <a:rPr sz="1300" u="sng">
                <a:solidFill>
                  <a:srgbClr val="295EB7"/>
                </a:solidFill>
                <a:hlinkClick r:id="rId182"/>
              </a:rPr>
              <a:t>Poitiers</a:t>
            </a:r>
            <a:r>
              <a:rPr sz="1300"/>
              <a:t> (</a:t>
            </a:r>
            <a:r>
              <a:rPr sz="1300" u="sng">
                <a:solidFill>
                  <a:srgbClr val="295EB7"/>
                </a:solidFill>
                <a:hlinkClick r:id="rId183"/>
              </a:rPr>
              <a:t>1356</a:t>
            </a:r>
            <a:r>
              <a:rPr sz="1300"/>
              <a:t>): </a:t>
            </a:r>
            <a:r>
              <a:rPr sz="1300" u="sng">
                <a:solidFill>
                  <a:srgbClr val="295EB7"/>
                </a:solidFill>
                <a:hlinkClick r:id="rId184"/>
              </a:rPr>
              <a:t>Étienne Marcel</a:t>
            </a:r>
            <a:r>
              <a:rPr sz="1300"/>
              <a:t>, prévôt des marchands de Paris, fut à deux doigts de réussir à imposer une monarchie contrôlée par la </a:t>
            </a:r>
            <a:r>
              <a:rPr sz="1300" u="sng">
                <a:solidFill>
                  <a:srgbClr val="295EB7"/>
                </a:solidFill>
                <a:hlinkClick r:id="rId185"/>
              </a:rPr>
              <a:t>grande ordonnance</a:t>
            </a:r>
            <a:r>
              <a:rPr sz="1300"/>
              <a:t>, votée le </a:t>
            </a:r>
            <a:r>
              <a:rPr sz="1300" u="sng">
                <a:solidFill>
                  <a:srgbClr val="295EB7"/>
                </a:solidFill>
                <a:hlinkClick r:id="rId186"/>
              </a:rPr>
              <a:t>28</a:t>
            </a:r>
            <a:r>
              <a:rPr sz="1300"/>
              <a:t> </a:t>
            </a:r>
            <a:r>
              <a:rPr sz="1300" u="sng">
                <a:solidFill>
                  <a:srgbClr val="295EB7"/>
                </a:solidFill>
                <a:hlinkClick r:id="rId187"/>
              </a:rPr>
              <a:t>décembre</a:t>
            </a:r>
            <a:r>
              <a:rPr sz="1300"/>
              <a:t> </a:t>
            </a:r>
            <a:r>
              <a:rPr sz="1300" u="sng">
                <a:solidFill>
                  <a:srgbClr val="295EB7"/>
                </a:solidFill>
                <a:hlinkClick r:id="rId188"/>
              </a:rPr>
              <a:t>1355</a:t>
            </a:r>
            <a:r>
              <a:rPr sz="1300"/>
              <a:t> et promulguée le </a:t>
            </a:r>
            <a:r>
              <a:rPr sz="1300" u="sng">
                <a:solidFill>
                  <a:srgbClr val="295EB7"/>
                </a:solidFill>
                <a:hlinkClick r:id="rId189"/>
              </a:rPr>
              <a:t>3</a:t>
            </a:r>
            <a:r>
              <a:rPr sz="1300"/>
              <a:t> </a:t>
            </a:r>
            <a:r>
              <a:rPr sz="1300" u="sng">
                <a:solidFill>
                  <a:srgbClr val="295EB7"/>
                </a:solidFill>
                <a:hlinkClick r:id="rId190"/>
              </a:rPr>
              <a:t>mars</a:t>
            </a:r>
            <a:r>
              <a:rPr sz="1300"/>
              <a:t> </a:t>
            </a:r>
            <a:r>
              <a:rPr sz="1300" u="sng">
                <a:solidFill>
                  <a:srgbClr val="295EB7"/>
                </a:solidFill>
                <a:hlinkClick r:id="rId180"/>
              </a:rPr>
              <a:t>1357</a:t>
            </a:r>
            <a:r>
              <a:rPr sz="1300"/>
              <a:t>.</a:t>
            </a:r>
          </a:p>
          <a:p>
            <a:pPr defTabSz="457200">
              <a:lnSpc>
                <a:spcPts val="4100"/>
              </a:lnSpc>
              <a:spcBef>
                <a:spcPts val="1100"/>
              </a:spcBef>
              <a:defRPr sz="1200">
                <a:latin typeface="Helvetica"/>
                <a:ea typeface="Helvetica"/>
                <a:cs typeface="Helvetica"/>
                <a:sym typeface="Helvetica"/>
              </a:defRPr>
            </a:pPr>
            <a:r>
              <a:rPr sz="1900"/>
              <a:t>L'équipement</a:t>
            </a:r>
            <a:r>
              <a:rPr sz="1000"/>
              <a:t>[</a:t>
            </a:r>
            <a:r>
              <a:rPr sz="1000" u="sng">
                <a:solidFill>
                  <a:srgbClr val="295EB7"/>
                </a:solidFill>
                <a:hlinkClick r:id="rId191"/>
              </a:rPr>
              <a:t>modifier</a:t>
            </a:r>
            <a:r>
              <a:rPr sz="1000"/>
              <a:t>]</a:t>
            </a:r>
            <a:endParaRPr sz="1900"/>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a:t>Armures du xvi</a:t>
            </a:r>
            <a:r>
              <a:rPr sz="900" baseline="31999"/>
              <a:t>e</a:t>
            </a:r>
            <a:r>
              <a:rPr sz="1100"/>
              <a:t> siècle exposées au </a:t>
            </a:r>
            <a:r>
              <a:rPr sz="1100" u="sng">
                <a:solidFill>
                  <a:srgbClr val="295EB7"/>
                </a:solidFill>
                <a:hlinkClick r:id="rId192"/>
              </a:rPr>
              <a:t>Metropolitan Museum of Art</a:t>
            </a:r>
            <a:r>
              <a:rPr sz="1100"/>
              <a:t> à </a:t>
            </a:r>
            <a:r>
              <a:rPr sz="1100" u="sng">
                <a:solidFill>
                  <a:srgbClr val="295EB7"/>
                </a:solidFill>
                <a:hlinkClick r:id="rId193"/>
              </a:rPr>
              <a:t>New York</a:t>
            </a:r>
            <a:endParaRPr sz="1100"/>
          </a:p>
          <a:p>
            <a:pPr defTabSz="457200">
              <a:lnSpc>
                <a:spcPts val="3400"/>
              </a:lnSpc>
              <a:spcBef>
                <a:spcPts val="600"/>
              </a:spcBef>
              <a:defRPr sz="1200">
                <a:latin typeface="Helvetica"/>
                <a:ea typeface="Helvetica"/>
                <a:cs typeface="Helvetica"/>
                <a:sym typeface="Helvetica"/>
              </a:defRPr>
            </a:pPr>
            <a:r>
              <a:rPr sz="1300"/>
              <a:t>L’équipement étant aussi lourd que coûteux, les chevaliers ne pouvaient enfiler leur armure tout seuls, et le prix de l’équipement était à lui seul un obstacle de taille à l’époque où tout le monde pouvait devenir chevalier. Vers le xiv</a:t>
            </a:r>
            <a:r>
              <a:rPr sz="1100" baseline="31999"/>
              <a:t>e</a:t>
            </a:r>
            <a:r>
              <a:rPr sz="1300"/>
              <a:t> siècle, chaque pièce de l’équipement a commencé à avoir une valeur symbolique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Les </a:t>
            </a:r>
            <a:r>
              <a:rPr sz="1300" u="sng">
                <a:solidFill>
                  <a:srgbClr val="295EB7"/>
                </a:solidFill>
                <a:hlinkClick r:id="rId133"/>
              </a:rPr>
              <a:t>heaumes</a:t>
            </a:r>
            <a:r>
              <a:rPr sz="1300"/>
              <a:t> (casques): l'espérance, l'intelligence, la pudeur.</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Les </a:t>
            </a:r>
            <a:r>
              <a:rPr sz="1300" u="sng">
                <a:solidFill>
                  <a:srgbClr val="295EB7"/>
                </a:solidFill>
                <a:hlinkClick r:id="rId194"/>
              </a:rPr>
              <a:t>cuirasses</a:t>
            </a:r>
            <a:r>
              <a:rPr sz="1300"/>
              <a:t> (plastrons): la prudence, la piété, la protection contre le vice et l'erreur.</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Les </a:t>
            </a:r>
            <a:r>
              <a:rPr sz="1300" u="sng">
                <a:solidFill>
                  <a:srgbClr val="295EB7"/>
                </a:solidFill>
                <a:hlinkClick r:id="rId195"/>
              </a:rPr>
              <a:t>gantelets</a:t>
            </a:r>
            <a:r>
              <a:rPr sz="1300"/>
              <a:t> : la justice, la science, le discernement, l'honneur.</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Les </a:t>
            </a:r>
            <a:r>
              <a:rPr sz="1300" u="sng">
                <a:solidFill>
                  <a:srgbClr val="295EB7"/>
                </a:solidFill>
                <a:hlinkClick r:id="rId48"/>
              </a:rPr>
              <a:t>épées</a:t>
            </a:r>
            <a:r>
              <a:rPr sz="1300"/>
              <a:t>, forgées durant plusieurs semaines par un forgeron du château : la force, la puissance et le sacrifice, la destructrice du Mal, de l’injustice et de l’ignorance, la constructrice - quand elle maintient la paix de Dieu et répartit la justice -, le lien du Ciel et de la Terre (car elle est le symbole polaire et axial) et de beaucoup d’autres encore.</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les écus (</a:t>
            </a:r>
            <a:r>
              <a:rPr sz="1300" u="sng">
                <a:solidFill>
                  <a:srgbClr val="295EB7"/>
                </a:solidFill>
                <a:hlinkClick r:id="rId196"/>
              </a:rPr>
              <a:t>boucliers</a:t>
            </a:r>
            <a:r>
              <a:rPr sz="1300"/>
              <a:t>) : la foi, le conseil, la protection contre l'orgueil, la débauche et l'hérésie.</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La </a:t>
            </a:r>
            <a:r>
              <a:rPr sz="1300" u="sng">
                <a:solidFill>
                  <a:srgbClr val="295EB7"/>
                </a:solidFill>
                <a:hlinkClick r:id="rId47"/>
              </a:rPr>
              <a:t>lance</a:t>
            </a:r>
            <a:r>
              <a:rPr sz="1300"/>
              <a:t> : la charité, la sagesse, la droite vérité.</a:t>
            </a:r>
          </a:p>
          <a:p>
            <a:pPr defTabSz="457200">
              <a:lnSpc>
                <a:spcPts val="3400"/>
              </a:lnSpc>
              <a:spcBef>
                <a:spcPts val="600"/>
              </a:spcBef>
              <a:defRPr sz="1200">
                <a:latin typeface="Helvetica"/>
                <a:ea typeface="Helvetica"/>
                <a:cs typeface="Helvetica"/>
                <a:sym typeface="Helvetica"/>
              </a:defRPr>
            </a:pPr>
            <a:r>
              <a:rPr sz="1300"/>
              <a:t>Les pièces qui forment l'armure complète sont agencées avec habileté. Le poids de l'armure atteint 20 à 25 kg, ce qui correspond au poids moyen de l'équipement porté par les </a:t>
            </a:r>
            <a:r>
              <a:rPr sz="1300" u="sng">
                <a:solidFill>
                  <a:srgbClr val="295EB7"/>
                </a:solidFill>
                <a:hlinkClick r:id="rId26"/>
              </a:rPr>
              <a:t>soldats</a:t>
            </a:r>
            <a:r>
              <a:rPr sz="1300"/>
              <a:t> de toutes les époques. Il y a une quinzaine de pièces principales et une centaine au total.</a:t>
            </a:r>
          </a:p>
          <a:p>
            <a:pPr defTabSz="457200">
              <a:lnSpc>
                <a:spcPts val="3400"/>
              </a:lnSpc>
              <a:spcBef>
                <a:spcPts val="600"/>
              </a:spcBef>
              <a:defRPr sz="1200">
                <a:latin typeface="Helvetica"/>
                <a:ea typeface="Helvetica"/>
                <a:cs typeface="Helvetica"/>
                <a:sym typeface="Helvetica"/>
              </a:defRPr>
            </a:pPr>
            <a:r>
              <a:rPr sz="1300"/>
              <a:t>La qualité de la </a:t>
            </a:r>
            <a:r>
              <a:rPr sz="1300" u="sng">
                <a:solidFill>
                  <a:srgbClr val="295EB7"/>
                </a:solidFill>
                <a:hlinkClick r:id="rId18"/>
              </a:rPr>
              <a:t>monture</a:t>
            </a:r>
            <a:r>
              <a:rPr sz="1300"/>
              <a:t> jouait aussi un rôle important car, démonté, un chevalier équipé se déplaçait plus lentement et perdait une grande partie de la force d'impact de la charge. Cependant il n'est pas rare que par choix stratégique au cours d'une bataille les chevaliers chargeaient à pied.</a:t>
            </a:r>
          </a:p>
          <a:p>
            <a:pPr defTabSz="457200">
              <a:lnSpc>
                <a:spcPts val="4100"/>
              </a:lnSpc>
              <a:spcBef>
                <a:spcPts val="1100"/>
              </a:spcBef>
              <a:defRPr sz="1200">
                <a:latin typeface="Helvetica"/>
                <a:ea typeface="Helvetica"/>
                <a:cs typeface="Helvetica"/>
                <a:sym typeface="Helvetica"/>
              </a:defRPr>
            </a:pPr>
            <a:r>
              <a:rPr sz="1900" u="sng">
                <a:solidFill>
                  <a:srgbClr val="295EB7"/>
                </a:solidFill>
                <a:hlinkClick r:id="rId55"/>
              </a:rPr>
              <a:t>Tournois</a:t>
            </a:r>
            <a:r>
              <a:rPr sz="1900"/>
              <a:t> et chevalerie</a:t>
            </a:r>
            <a:r>
              <a:rPr sz="1000"/>
              <a:t>[</a:t>
            </a:r>
            <a:r>
              <a:rPr sz="1000" u="sng">
                <a:solidFill>
                  <a:srgbClr val="295EB7"/>
                </a:solidFill>
                <a:hlinkClick r:id="rId197"/>
              </a:rPr>
              <a:t>modifier</a:t>
            </a:r>
            <a:r>
              <a:rPr sz="1000"/>
              <a:t>]</a:t>
            </a:r>
            <a:endParaRPr sz="1900"/>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a:t>Scène de </a:t>
            </a:r>
            <a:r>
              <a:rPr sz="1100" u="sng">
                <a:solidFill>
                  <a:srgbClr val="295EB7"/>
                </a:solidFill>
                <a:hlinkClick r:id="rId55"/>
              </a:rPr>
              <a:t>tournoi</a:t>
            </a:r>
            <a:r>
              <a:rPr sz="1100"/>
              <a:t>.</a:t>
            </a:r>
          </a:p>
          <a:p>
            <a:pPr defTabSz="457200">
              <a:lnSpc>
                <a:spcPts val="3400"/>
              </a:lnSpc>
              <a:spcBef>
                <a:spcPts val="600"/>
              </a:spcBef>
              <a:defRPr sz="1200">
                <a:latin typeface="Helvetica"/>
                <a:ea typeface="Helvetica"/>
                <a:cs typeface="Helvetica"/>
                <a:sym typeface="Helvetica"/>
              </a:defRPr>
            </a:pPr>
            <a:r>
              <a:rPr sz="1300"/>
              <a:t>Les </a:t>
            </a:r>
            <a:r>
              <a:rPr sz="1300" u="sng">
                <a:solidFill>
                  <a:srgbClr val="295EB7"/>
                </a:solidFill>
                <a:hlinkClick r:id="rId55"/>
              </a:rPr>
              <a:t>tournois</a:t>
            </a:r>
            <a:r>
              <a:rPr sz="1300"/>
              <a:t>, véritables compétitions sportives par excellence pour les chevaliers mais aussi un moyen de s'entraîner à la charge frontale pour les batailles à venir, étaient très appréciés par la </a:t>
            </a:r>
            <a:r>
              <a:rPr sz="1300" u="sng">
                <a:solidFill>
                  <a:srgbClr val="295EB7"/>
                </a:solidFill>
                <a:hlinkClick r:id="rId198"/>
              </a:rPr>
              <a:t>société médiévale</a:t>
            </a:r>
            <a:r>
              <a:rPr sz="1300"/>
              <a:t>, à l'inverse de l'</a:t>
            </a:r>
            <a:r>
              <a:rPr sz="1300" u="sng">
                <a:solidFill>
                  <a:srgbClr val="295EB7"/>
                </a:solidFill>
                <a:hlinkClick r:id="rId86"/>
              </a:rPr>
              <a:t>Église</a:t>
            </a:r>
            <a:r>
              <a:rPr sz="1300"/>
              <a:t> qui y était réticente. Ils permettaient aux chevaliers d'acquérir toutes sortes de gains : prix, chevaux, </a:t>
            </a:r>
            <a:r>
              <a:rPr sz="1300" u="sng">
                <a:solidFill>
                  <a:srgbClr val="295EB7"/>
                </a:solidFill>
                <a:hlinkClick r:id="rId199"/>
              </a:rPr>
              <a:t>harnois</a:t>
            </a:r>
            <a:r>
              <a:rPr sz="1300"/>
              <a:t> (</a:t>
            </a:r>
            <a:r>
              <a:rPr sz="1300" u="sng">
                <a:solidFill>
                  <a:srgbClr val="295EB7"/>
                </a:solidFill>
                <a:hlinkClick r:id="rId200"/>
              </a:rPr>
              <a:t>armure</a:t>
            </a:r>
            <a:r>
              <a:rPr sz="1300"/>
              <a:t> du chevalier), armes, argent. Les tournois enrichissent les chevaliers vainqueurs mais ces derniers recherchent et obtiennent parfois la gloire, le prestige et la renommée à travers ces affrontements. C'est pour les chevaliers un moyen de </a:t>
            </a:r>
            <a:r>
              <a:rPr sz="1300" u="sng">
                <a:solidFill>
                  <a:srgbClr val="295EB7"/>
                </a:solidFill>
                <a:hlinkClick r:id="rId201"/>
              </a:rPr>
              <a:t>promotion sociale</a:t>
            </a:r>
            <a:r>
              <a:rPr sz="1300"/>
              <a:t> efficace. Les tournois ressemblent véritablement à des situations de </a:t>
            </a:r>
            <a:r>
              <a:rPr sz="1300" u="sng">
                <a:solidFill>
                  <a:srgbClr val="295EB7"/>
                </a:solidFill>
                <a:hlinkClick r:id="rId52"/>
              </a:rPr>
              <a:t>guerre</a:t>
            </a:r>
            <a:r>
              <a:rPr sz="1300"/>
              <a:t>, pour mettre les chevaliers dans les conditions de la prochaine bataille auxquels ils devront participer. Mais ces compétitions revêtent la forme de </a:t>
            </a:r>
            <a:r>
              <a:rPr sz="1300" u="sng">
                <a:solidFill>
                  <a:srgbClr val="295EB7"/>
                </a:solidFill>
                <a:hlinkClick r:id="rId202"/>
              </a:rPr>
              <a:t>spectacles</a:t>
            </a:r>
            <a:r>
              <a:rPr sz="1300"/>
              <a:t>. Les </a:t>
            </a:r>
            <a:r>
              <a:rPr sz="1300" u="sng">
                <a:solidFill>
                  <a:srgbClr val="295EB7"/>
                </a:solidFill>
                <a:hlinkClick r:id="rId203"/>
              </a:rPr>
              <a:t>joutes</a:t>
            </a:r>
            <a:r>
              <a:rPr sz="1300"/>
              <a:t> quant à elles, se distinguent des tournois dans le sens où elles n'opposent que deux adversaires. Moins meurtrières, ces dernières apparaissent vers le </a:t>
            </a:r>
            <a:r>
              <a:rPr sz="1300" u="sng">
                <a:solidFill>
                  <a:srgbClr val="295EB7"/>
                </a:solidFill>
                <a:hlinkClick r:id="rId5"/>
              </a:rPr>
              <a:t>xiii</a:t>
            </a:r>
            <a:r>
              <a:rPr sz="1100" u="sng" baseline="31999">
                <a:solidFill>
                  <a:srgbClr val="295EB7"/>
                </a:solidFill>
                <a:hlinkClick r:id="rId5"/>
              </a:rPr>
              <a:t>e</a:t>
            </a:r>
            <a:r>
              <a:rPr sz="1300" u="sng">
                <a:solidFill>
                  <a:srgbClr val="295EB7"/>
                </a:solidFill>
                <a:hlinkClick r:id="rId5"/>
              </a:rPr>
              <a:t> siècle</a:t>
            </a:r>
            <a:r>
              <a:rPr sz="1300"/>
              <a:t> et sont de fait mieux acceptées par les autorités civiles et religieuses</a:t>
            </a:r>
            <a:r>
              <a:rPr sz="1000" u="sng">
                <a:solidFill>
                  <a:srgbClr val="295EB7"/>
                </a:solidFill>
                <a:hlinkClick r:id="rId204"/>
              </a:rPr>
              <a:t>8</a:t>
            </a:r>
            <a:r>
              <a:rPr sz="1300"/>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Shape 670"/>
          <p:cNvSpPr>
            <a:spLocks noGrp="1" noRot="1" noChangeAspect="1"/>
          </p:cNvSpPr>
          <p:nvPr>
            <p:ph type="sldImg"/>
          </p:nvPr>
        </p:nvSpPr>
        <p:spPr>
          <a:prstGeom prst="rect">
            <a:avLst/>
          </a:prstGeom>
        </p:spPr>
        <p:txBody>
          <a:bodyPr/>
          <a:lstStyle/>
          <a:p>
            <a:endParaRPr/>
          </a:p>
        </p:txBody>
      </p:sp>
      <p:sp>
        <p:nvSpPr>
          <p:cNvPr id="671" name="Shape 671"/>
          <p:cNvSpPr>
            <a:spLocks noGrp="1"/>
          </p:cNvSpPr>
          <p:nvPr>
            <p:ph type="body" sz="quarter" idx="1"/>
          </p:nvPr>
        </p:nvSpPr>
        <p:spPr>
          <a:prstGeom prst="rect">
            <a:avLst/>
          </a:prstGeom>
        </p:spPr>
        <p:txBody>
          <a:bodyPr/>
          <a:lstStyle/>
          <a:p>
            <a:pPr defTabSz="457200">
              <a:defRPr sz="1800">
                <a:latin typeface="Helvetica"/>
                <a:ea typeface="Helvetica"/>
                <a:cs typeface="Helvetica"/>
                <a:sym typeface="Helvetica"/>
              </a:defRPr>
            </a:pPr>
            <a:r>
              <a:t> Fair-play et tradition chevaleresque</a:t>
            </a:r>
          </a:p>
          <a:p>
            <a:pPr defTabSz="457200">
              <a:defRPr sz="1800">
                <a:latin typeface="Helvetica"/>
                <a:ea typeface="Helvetica"/>
                <a:cs typeface="Helvetica"/>
                <a:sym typeface="Helvetica"/>
              </a:defRPr>
            </a:pPr>
            <a:endParaRPr/>
          </a:p>
          <a:p>
            <a:pPr defTabSz="457200">
              <a:lnSpc>
                <a:spcPts val="3400"/>
              </a:lnSpc>
              <a:spcBef>
                <a:spcPts val="600"/>
              </a:spcBef>
              <a:defRPr sz="1200">
                <a:latin typeface="Helvetica"/>
                <a:ea typeface="Helvetica"/>
                <a:cs typeface="Helvetica"/>
                <a:sym typeface="Helvetica"/>
              </a:defRPr>
            </a:pPr>
            <a:r>
              <a:rPr sz="1300"/>
              <a:t>Raymond Lulle est un </a:t>
            </a:r>
            <a:r>
              <a:rPr sz="1300" u="sng">
                <a:solidFill>
                  <a:srgbClr val="295EB7"/>
                </a:solidFill>
                <a:hlinkClick r:id="rId3"/>
              </a:rPr>
              <a:t>philosophe</a:t>
            </a:r>
            <a:r>
              <a:rPr sz="1300"/>
              <a:t>, </a:t>
            </a:r>
            <a:r>
              <a:rPr sz="1300" u="sng">
                <a:solidFill>
                  <a:srgbClr val="295EB7"/>
                </a:solidFill>
                <a:hlinkClick r:id="rId4"/>
              </a:rPr>
              <a:t>poète</a:t>
            </a:r>
            <a:r>
              <a:rPr sz="1300"/>
              <a:t>, </a:t>
            </a:r>
            <a:r>
              <a:rPr sz="1300" u="sng">
                <a:solidFill>
                  <a:srgbClr val="295EB7"/>
                </a:solidFill>
                <a:hlinkClick r:id="rId5"/>
              </a:rPr>
              <a:t>théologien</a:t>
            </a:r>
            <a:r>
              <a:rPr sz="1300"/>
              <a:t>, </a:t>
            </a:r>
            <a:r>
              <a:rPr sz="1300" u="sng">
                <a:solidFill>
                  <a:srgbClr val="295EB7"/>
                </a:solidFill>
                <a:hlinkClick r:id="rId6"/>
              </a:rPr>
              <a:t>missionnaire</a:t>
            </a:r>
            <a:r>
              <a:rPr sz="1300"/>
              <a:t>, apologiste chrétien et romancier </a:t>
            </a:r>
            <a:r>
              <a:rPr sz="1300" u="sng">
                <a:solidFill>
                  <a:srgbClr val="295EB7"/>
                </a:solidFill>
                <a:hlinkClick r:id="rId7"/>
              </a:rPr>
              <a:t>majorquin</a:t>
            </a:r>
            <a:r>
              <a:rPr sz="1300"/>
              <a:t>. Il naît vers </a:t>
            </a:r>
            <a:r>
              <a:rPr sz="1300" u="sng">
                <a:solidFill>
                  <a:srgbClr val="295EB7"/>
                </a:solidFill>
                <a:hlinkClick r:id="rId8"/>
              </a:rPr>
              <a:t>1232</a:t>
            </a:r>
            <a:r>
              <a:rPr sz="1300"/>
              <a:t> à </a:t>
            </a:r>
            <a:r>
              <a:rPr sz="1300" u="sng">
                <a:solidFill>
                  <a:srgbClr val="295EB7"/>
                </a:solidFill>
                <a:hlinkClick r:id="rId9"/>
              </a:rPr>
              <a:t>Majorque</a:t>
            </a:r>
            <a:r>
              <a:rPr sz="1300"/>
              <a:t> et meurt en </a:t>
            </a:r>
            <a:r>
              <a:rPr sz="1300" u="sng">
                <a:solidFill>
                  <a:srgbClr val="295EB7"/>
                </a:solidFill>
                <a:hlinkClick r:id="rId10"/>
              </a:rPr>
              <a:t>1315</a:t>
            </a:r>
            <a:r>
              <a:rPr sz="1300"/>
              <a:t>, probablement en mer, au large de son île natale.</a:t>
            </a:r>
          </a:p>
          <a:p>
            <a:pPr defTabSz="457200">
              <a:defRPr sz="1800">
                <a:latin typeface="Helvetica"/>
                <a:ea typeface="Helvetica"/>
                <a:cs typeface="Helvetica"/>
                <a:sym typeface="Helvetica"/>
              </a:defRPr>
            </a:pPr>
            <a:endParaRPr sz="1300"/>
          </a:p>
          <a:p>
            <a:pPr defTabSz="457200">
              <a:defRPr sz="1800">
                <a:latin typeface="Helvetica"/>
                <a:ea typeface="Helvetica"/>
                <a:cs typeface="Helvetica"/>
                <a:sym typeface="Helvetica"/>
              </a:defRPr>
            </a:pPr>
            <a:endParaRPr sz="1300"/>
          </a:p>
          <a:p>
            <a:pPr defTabSz="457200">
              <a:defRPr sz="1800">
                <a:latin typeface="Helvetica"/>
                <a:ea typeface="Helvetica"/>
                <a:cs typeface="Helvetica"/>
                <a:sym typeface="Helvetica"/>
              </a:defRPr>
            </a:pPr>
            <a:r>
              <a:t>Le fair-play est une notion occidentale. Son origine remonte sans doute au Moyen-</a:t>
            </a:r>
            <a:r>
              <a:rPr b="1"/>
              <a:t>Â</a:t>
            </a:r>
            <a:r>
              <a:t>ge,</a:t>
            </a:r>
          </a:p>
          <a:p>
            <a:pPr defTabSz="457200">
              <a:defRPr sz="1800">
                <a:latin typeface="Helvetica"/>
                <a:ea typeface="Helvetica"/>
                <a:cs typeface="Helvetica"/>
                <a:sym typeface="Helvetica"/>
              </a:defRPr>
            </a:pPr>
            <a:r>
              <a:rPr b="1"/>
              <a:t>à </a:t>
            </a:r>
            <a:r>
              <a:t>l'</a:t>
            </a:r>
            <a:r>
              <a:rPr b="1"/>
              <a:t>é</a:t>
            </a:r>
            <a:r>
              <a:t>poque des chevaliers. Ceux-ci </a:t>
            </a:r>
            <a:r>
              <a:rPr b="1"/>
              <a:t>é</a:t>
            </a:r>
            <a:r>
              <a:t>taient cens</a:t>
            </a:r>
            <a:r>
              <a:rPr b="1"/>
              <a:t>é</a:t>
            </a:r>
            <a:r>
              <a:t>s vivre selon un code de conduite qui</a:t>
            </a:r>
          </a:p>
          <a:p>
            <a:pPr defTabSz="457200">
              <a:defRPr sz="1800">
                <a:latin typeface="Helvetica"/>
                <a:ea typeface="Helvetica"/>
                <a:cs typeface="Helvetica"/>
                <a:sym typeface="Helvetica"/>
              </a:defRPr>
            </a:pPr>
            <a:r>
              <a:t>impliquait des responsabilit</a:t>
            </a:r>
            <a:r>
              <a:rPr b="1"/>
              <a:t>é</a:t>
            </a:r>
            <a:r>
              <a:t>s militaires, sociales et religieuses. Dans son Livre de l</a:t>
            </a:r>
            <a:r>
              <a:rPr b="1"/>
              <a:t>’</a:t>
            </a:r>
            <a:r>
              <a:t>ordre</a:t>
            </a:r>
          </a:p>
          <a:p>
            <a:pPr defTabSz="457200">
              <a:defRPr sz="1800">
                <a:latin typeface="Helvetica"/>
                <a:ea typeface="Helvetica"/>
                <a:cs typeface="Helvetica"/>
                <a:sym typeface="Helvetica"/>
              </a:defRPr>
            </a:pPr>
            <a:r>
              <a:t>de la Chevalerie (~ 1265), le philosophe Raymond Lully </a:t>
            </a:r>
            <a:r>
              <a:rPr b="1"/>
              <a:t>é</a:t>
            </a:r>
            <a:r>
              <a:t>num</a:t>
            </a:r>
            <a:r>
              <a:rPr b="1"/>
              <a:t>è</a:t>
            </a:r>
            <a:r>
              <a:t>re les principes de l</a:t>
            </a:r>
            <a:r>
              <a:rPr b="1"/>
              <a:t>’</a:t>
            </a:r>
            <a:r>
              <a:t>id</a:t>
            </a:r>
            <a:r>
              <a:rPr b="1"/>
              <a:t>é</a:t>
            </a:r>
            <a:r>
              <a:t>al</a:t>
            </a:r>
          </a:p>
          <a:p>
            <a:pPr defTabSz="457200">
              <a:defRPr sz="1800">
                <a:latin typeface="Helvetica"/>
                <a:ea typeface="Helvetica"/>
                <a:cs typeface="Helvetica"/>
                <a:sym typeface="Helvetica"/>
              </a:defRPr>
            </a:pPr>
            <a:r>
              <a:t>chevaleresque. En voici quelques exemples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Shape 678"/>
          <p:cNvSpPr>
            <a:spLocks noGrp="1" noRot="1" noChangeAspect="1"/>
          </p:cNvSpPr>
          <p:nvPr>
            <p:ph type="sldImg"/>
          </p:nvPr>
        </p:nvSpPr>
        <p:spPr>
          <a:prstGeom prst="rect">
            <a:avLst/>
          </a:prstGeom>
        </p:spPr>
        <p:txBody>
          <a:bodyPr/>
          <a:lstStyle/>
          <a:p>
            <a:endParaRPr/>
          </a:p>
        </p:txBody>
      </p:sp>
      <p:sp>
        <p:nvSpPr>
          <p:cNvPr id="679" name="Shape 679"/>
          <p:cNvSpPr>
            <a:spLocks noGrp="1"/>
          </p:cNvSpPr>
          <p:nvPr>
            <p:ph type="body" sz="quarter" idx="1"/>
          </p:nvPr>
        </p:nvSpPr>
        <p:spPr>
          <a:prstGeom prst="rect">
            <a:avLst/>
          </a:prstGeom>
        </p:spPr>
        <p:txBody>
          <a:bodyPr/>
          <a:lstStyle/>
          <a:p>
            <a:r>
              <a:t>Les Templiers:</a:t>
            </a:r>
          </a:p>
          <a:p>
            <a:r>
              <a:t>La chevalerie a été récupérée par l’église assez rapidement (devenir un miles christi, chevalier du Christ), pour aller reconquérir, à travers les Croisades, Jérusalem et les lieux saints.</a:t>
            </a:r>
          </a:p>
          <a:p>
            <a:r>
              <a:t>On leur promettait la vie éternelle.</a:t>
            </a:r>
          </a:p>
          <a:p>
            <a:endParaRPr/>
          </a:p>
          <a:p>
            <a:pPr defTabSz="457200">
              <a:lnSpc>
                <a:spcPts val="3400"/>
              </a:lnSpc>
              <a:spcBef>
                <a:spcPts val="600"/>
              </a:spcBef>
              <a:defRPr sz="1200">
                <a:latin typeface="Helvetica"/>
                <a:ea typeface="Helvetica"/>
                <a:cs typeface="Helvetica"/>
                <a:sym typeface="Helvetica"/>
              </a:defRPr>
            </a:pPr>
            <a:r>
              <a:rPr sz="1300"/>
              <a:t>L’</a:t>
            </a:r>
            <a:r>
              <a:rPr sz="1300" b="1"/>
              <a:t>ordre du Temple</a:t>
            </a:r>
            <a:r>
              <a:rPr sz="1300"/>
              <a:t> était un </a:t>
            </a:r>
            <a:r>
              <a:rPr sz="1300" u="sng">
                <a:solidFill>
                  <a:srgbClr val="295EB7"/>
                </a:solidFill>
                <a:hlinkClick r:id="rId3"/>
              </a:rPr>
              <a:t>ordre religieux et militaire</a:t>
            </a:r>
            <a:r>
              <a:rPr sz="1300"/>
              <a:t> issu de la </a:t>
            </a:r>
            <a:r>
              <a:rPr sz="1300" u="sng">
                <a:solidFill>
                  <a:srgbClr val="295EB7"/>
                </a:solidFill>
                <a:hlinkClick r:id="rId4"/>
              </a:rPr>
              <a:t>chevalerie</a:t>
            </a:r>
            <a:r>
              <a:rPr sz="1300"/>
              <a:t> </a:t>
            </a:r>
            <a:r>
              <a:rPr sz="1300" u="sng">
                <a:solidFill>
                  <a:srgbClr val="295EB7"/>
                </a:solidFill>
                <a:hlinkClick r:id="rId5"/>
              </a:rPr>
              <a:t>chrétienne</a:t>
            </a:r>
            <a:r>
              <a:rPr sz="1300"/>
              <a:t> du </a:t>
            </a:r>
            <a:r>
              <a:rPr sz="1300" u="sng">
                <a:solidFill>
                  <a:srgbClr val="295EB7"/>
                </a:solidFill>
                <a:hlinkClick r:id="rId6"/>
              </a:rPr>
              <a:t>Moyen Âge</a:t>
            </a:r>
            <a:r>
              <a:rPr sz="1300"/>
              <a:t>, dont les membres étaient appelés les </a:t>
            </a:r>
            <a:r>
              <a:rPr sz="1300" b="1"/>
              <a:t>Templiers</a:t>
            </a:r>
            <a:r>
              <a:rPr sz="1300"/>
              <a:t>.</a:t>
            </a:r>
          </a:p>
          <a:p>
            <a:pPr defTabSz="457200">
              <a:lnSpc>
                <a:spcPts val="3400"/>
              </a:lnSpc>
              <a:spcBef>
                <a:spcPts val="600"/>
              </a:spcBef>
              <a:defRPr sz="1200">
                <a:latin typeface="Helvetica"/>
                <a:ea typeface="Helvetica"/>
                <a:cs typeface="Helvetica"/>
                <a:sym typeface="Helvetica"/>
              </a:defRPr>
            </a:pPr>
            <a:r>
              <a:rPr sz="1300"/>
              <a:t>Cet ordre fut créé le </a:t>
            </a:r>
            <a:r>
              <a:rPr sz="1300" u="sng">
                <a:solidFill>
                  <a:srgbClr val="295EB7"/>
                </a:solidFill>
                <a:hlinkClick r:id="rId7"/>
              </a:rPr>
              <a:t>13</a:t>
            </a:r>
            <a:r>
              <a:rPr sz="1300"/>
              <a:t> </a:t>
            </a:r>
            <a:r>
              <a:rPr sz="1300" u="sng">
                <a:solidFill>
                  <a:srgbClr val="295EB7"/>
                </a:solidFill>
                <a:hlinkClick r:id="rId8"/>
              </a:rPr>
              <a:t>janvier</a:t>
            </a:r>
            <a:r>
              <a:rPr sz="1300"/>
              <a:t> </a:t>
            </a:r>
            <a:r>
              <a:rPr sz="1300" u="sng">
                <a:solidFill>
                  <a:srgbClr val="295EB7"/>
                </a:solidFill>
                <a:hlinkClick r:id="rId9"/>
              </a:rPr>
              <a:t>1129</a:t>
            </a:r>
            <a:r>
              <a:rPr sz="1000" u="sng">
                <a:solidFill>
                  <a:srgbClr val="295EB7"/>
                </a:solidFill>
                <a:hlinkClick r:id="rId10"/>
              </a:rPr>
              <a:t>a 1</a:t>
            </a:r>
            <a:r>
              <a:rPr sz="1300"/>
              <a:t> à partir d'une </a:t>
            </a:r>
            <a:r>
              <a:rPr sz="1300" u="sng">
                <a:solidFill>
                  <a:srgbClr val="295EB7"/>
                </a:solidFill>
                <a:hlinkClick r:id="rId11"/>
              </a:rPr>
              <a:t>milice</a:t>
            </a:r>
            <a:r>
              <a:rPr sz="1300"/>
              <a:t> appelée les </a:t>
            </a:r>
            <a:r>
              <a:rPr sz="1300" b="1"/>
              <a:t>Pauvres Chevaliers du Christ et du Temple de Salomon</a:t>
            </a:r>
            <a:r>
              <a:rPr sz="1300"/>
              <a:t>. Il œuvra pendant les </a:t>
            </a:r>
            <a:r>
              <a:rPr sz="1300" u="sng">
                <a:solidFill>
                  <a:srgbClr val="295EB7"/>
                </a:solidFill>
                <a:hlinkClick r:id="rId12"/>
              </a:rPr>
              <a:t>xii</a:t>
            </a:r>
            <a:r>
              <a:rPr sz="1100" u="sng" baseline="31999">
                <a:solidFill>
                  <a:srgbClr val="295EB7"/>
                </a:solidFill>
                <a:hlinkClick r:id="rId12"/>
              </a:rPr>
              <a:t>e</a:t>
            </a:r>
            <a:r>
              <a:rPr sz="1300"/>
              <a:t> et </a:t>
            </a:r>
            <a:r>
              <a:rPr sz="1300" u="sng">
                <a:solidFill>
                  <a:srgbClr val="295EB7"/>
                </a:solidFill>
                <a:hlinkClick r:id="rId13"/>
              </a:rPr>
              <a:t>xiii</a:t>
            </a:r>
            <a:r>
              <a:rPr sz="1100" u="sng" baseline="31999">
                <a:solidFill>
                  <a:srgbClr val="295EB7"/>
                </a:solidFill>
                <a:hlinkClick r:id="rId13"/>
              </a:rPr>
              <a:t>e</a:t>
            </a:r>
            <a:r>
              <a:rPr sz="1300" u="sng">
                <a:solidFill>
                  <a:srgbClr val="295EB7"/>
                </a:solidFill>
                <a:hlinkClick r:id="rId13"/>
              </a:rPr>
              <a:t> siècles</a:t>
            </a:r>
            <a:r>
              <a:rPr sz="1300"/>
              <a:t> à l'accompagnement et à la protection des </a:t>
            </a:r>
            <a:r>
              <a:rPr sz="1300" u="sng">
                <a:solidFill>
                  <a:srgbClr val="295EB7"/>
                </a:solidFill>
                <a:hlinkClick r:id="rId14"/>
              </a:rPr>
              <a:t>pèlerins</a:t>
            </a:r>
            <a:r>
              <a:rPr sz="1300"/>
              <a:t> pour </a:t>
            </a:r>
            <a:r>
              <a:rPr sz="1300" u="sng">
                <a:solidFill>
                  <a:srgbClr val="295EB7"/>
                </a:solidFill>
                <a:hlinkClick r:id="rId15"/>
              </a:rPr>
              <a:t>Jérusalem</a:t>
            </a:r>
            <a:r>
              <a:rPr sz="1300"/>
              <a:t> dans le contexte de la </a:t>
            </a:r>
            <a:r>
              <a:rPr sz="1300" u="sng">
                <a:solidFill>
                  <a:srgbClr val="295EB7"/>
                </a:solidFill>
                <a:hlinkClick r:id="rId16"/>
              </a:rPr>
              <a:t>guerre sainte</a:t>
            </a:r>
            <a:r>
              <a:rPr sz="1300"/>
              <a:t> et des </a:t>
            </a:r>
            <a:r>
              <a:rPr sz="1300" u="sng">
                <a:solidFill>
                  <a:srgbClr val="295EB7"/>
                </a:solidFill>
                <a:hlinkClick r:id="rId17"/>
              </a:rPr>
              <a:t>croisades</a:t>
            </a:r>
            <a:r>
              <a:rPr sz="1300"/>
              <a:t>. Il participa activement aux batailles qui eurent lieu lors des croisades et de la </a:t>
            </a:r>
            <a:r>
              <a:rPr sz="1300" u="sng">
                <a:solidFill>
                  <a:srgbClr val="295EB7"/>
                </a:solidFill>
                <a:hlinkClick r:id="rId18"/>
              </a:rPr>
              <a:t>Reconquête</a:t>
            </a:r>
            <a:r>
              <a:rPr sz="1300"/>
              <a:t>. Afin de mener à bien ses missions et notamment d'en assurer le financement, il constitua à travers l'</a:t>
            </a:r>
            <a:r>
              <a:rPr sz="1300" u="sng">
                <a:solidFill>
                  <a:srgbClr val="295EB7"/>
                </a:solidFill>
                <a:hlinkClick r:id="rId19"/>
              </a:rPr>
              <a:t>Europe</a:t>
            </a:r>
            <a:r>
              <a:rPr sz="1300"/>
              <a:t> chrétienne d'Occident et à partir de </a:t>
            </a:r>
            <a:r>
              <a:rPr sz="1300" u="sng">
                <a:solidFill>
                  <a:srgbClr val="295EB7"/>
                </a:solidFill>
                <a:hlinkClick r:id="rId20"/>
              </a:rPr>
              <a:t>dons</a:t>
            </a:r>
            <a:r>
              <a:rPr sz="1300"/>
              <a:t> fonciers, un réseau de monastères appelés </a:t>
            </a:r>
            <a:r>
              <a:rPr sz="1300" u="sng">
                <a:solidFill>
                  <a:srgbClr val="295EB7"/>
                </a:solidFill>
                <a:hlinkClick r:id="rId21"/>
              </a:rPr>
              <a:t>commanderies</a:t>
            </a:r>
            <a:r>
              <a:rPr sz="1300"/>
              <a:t>. Cette activité soutenue fit de l'ordre un interlocuteur financier privilégié des puissances de l'époque, le menant même à effectuer des transactions sans but lucratif avec certains </a:t>
            </a:r>
            <a:r>
              <a:rPr sz="1300" u="sng">
                <a:solidFill>
                  <a:srgbClr val="295EB7"/>
                </a:solidFill>
                <a:hlinkClick r:id="rId22"/>
              </a:rPr>
              <a:t>rois</a:t>
            </a:r>
            <a:r>
              <a:rPr sz="1300"/>
              <a:t> ou à avoir la garde de </a:t>
            </a:r>
            <a:r>
              <a:rPr sz="1300" u="sng">
                <a:solidFill>
                  <a:srgbClr val="295EB7"/>
                </a:solidFill>
                <a:hlinkClick r:id="rId23"/>
              </a:rPr>
              <a:t>trésors</a:t>
            </a:r>
            <a:r>
              <a:rPr sz="1300"/>
              <a:t> royaux.</a:t>
            </a:r>
          </a:p>
          <a:p>
            <a:pPr defTabSz="457200">
              <a:lnSpc>
                <a:spcPts val="3400"/>
              </a:lnSpc>
              <a:spcBef>
                <a:spcPts val="600"/>
              </a:spcBef>
              <a:defRPr sz="1200">
                <a:latin typeface="Helvetica"/>
                <a:ea typeface="Helvetica"/>
                <a:cs typeface="Helvetica"/>
                <a:sym typeface="Helvetica"/>
              </a:defRPr>
            </a:pPr>
            <a:r>
              <a:rPr sz="1300"/>
              <a:t>Après la perte définitive de la </a:t>
            </a:r>
            <a:r>
              <a:rPr sz="1300" u="sng">
                <a:solidFill>
                  <a:srgbClr val="295EB7"/>
                </a:solidFill>
                <a:hlinkClick r:id="rId24"/>
              </a:rPr>
              <a:t>Terre sainte</a:t>
            </a:r>
            <a:r>
              <a:rPr sz="1300"/>
              <a:t> en </a:t>
            </a:r>
            <a:r>
              <a:rPr sz="1300" u="sng">
                <a:solidFill>
                  <a:srgbClr val="295EB7"/>
                </a:solidFill>
                <a:hlinkClick r:id="rId25"/>
              </a:rPr>
              <a:t>1291</a:t>
            </a:r>
            <a:r>
              <a:rPr sz="1300"/>
              <a:t>, l'ordre fut victime de la lutte entre la </a:t>
            </a:r>
            <a:r>
              <a:rPr sz="1300" u="sng">
                <a:solidFill>
                  <a:srgbClr val="295EB7"/>
                </a:solidFill>
                <a:hlinkClick r:id="rId26"/>
              </a:rPr>
              <a:t>papauté</a:t>
            </a:r>
            <a:r>
              <a:rPr sz="1300"/>
              <a:t> et le roi de France, </a:t>
            </a:r>
            <a:r>
              <a:rPr sz="1300" u="sng">
                <a:solidFill>
                  <a:srgbClr val="295EB7"/>
                </a:solidFill>
                <a:hlinkClick r:id="rId27"/>
              </a:rPr>
              <a:t>Philippe le Bel</a:t>
            </a:r>
            <a:r>
              <a:rPr sz="1300"/>
              <a:t>. Il fut dissout par le </a:t>
            </a:r>
            <a:r>
              <a:rPr sz="1300" u="sng">
                <a:solidFill>
                  <a:srgbClr val="295EB7"/>
                </a:solidFill>
                <a:hlinkClick r:id="rId28"/>
              </a:rPr>
              <a:t>pape</a:t>
            </a:r>
            <a:r>
              <a:rPr sz="1300"/>
              <a:t> </a:t>
            </a:r>
            <a:r>
              <a:rPr sz="1300" u="sng">
                <a:solidFill>
                  <a:srgbClr val="295EB7"/>
                </a:solidFill>
                <a:hlinkClick r:id="rId29"/>
              </a:rPr>
              <a:t>Clément V</a:t>
            </a:r>
            <a:r>
              <a:rPr sz="1300"/>
              <a:t> le </a:t>
            </a:r>
            <a:r>
              <a:rPr sz="1300" u="sng">
                <a:solidFill>
                  <a:srgbClr val="295EB7"/>
                </a:solidFill>
                <a:hlinkClick r:id="rId30"/>
              </a:rPr>
              <a:t>13</a:t>
            </a:r>
            <a:r>
              <a:rPr sz="1300"/>
              <a:t> </a:t>
            </a:r>
            <a:r>
              <a:rPr sz="1300" u="sng">
                <a:solidFill>
                  <a:srgbClr val="295EB7"/>
                </a:solidFill>
                <a:hlinkClick r:id="rId31"/>
              </a:rPr>
              <a:t>mars</a:t>
            </a:r>
            <a:r>
              <a:rPr sz="1300"/>
              <a:t> </a:t>
            </a:r>
            <a:r>
              <a:rPr sz="1300" u="sng">
                <a:solidFill>
                  <a:srgbClr val="295EB7"/>
                </a:solidFill>
                <a:hlinkClick r:id="rId32"/>
              </a:rPr>
              <a:t>1312</a:t>
            </a:r>
            <a:r>
              <a:rPr sz="1000" u="sng">
                <a:solidFill>
                  <a:srgbClr val="295EB7"/>
                </a:solidFill>
                <a:hlinkClick r:id="rId33"/>
              </a:rPr>
              <a:t>a 2</a:t>
            </a:r>
            <a:r>
              <a:rPr sz="1300"/>
              <a:t> à la suite d'un </a:t>
            </a:r>
            <a:r>
              <a:rPr sz="1300" u="sng">
                <a:solidFill>
                  <a:srgbClr val="295EB7"/>
                </a:solidFill>
                <a:hlinkClick r:id="rId34"/>
              </a:rPr>
              <a:t>procès</a:t>
            </a:r>
            <a:r>
              <a:rPr sz="1300"/>
              <a:t> en </a:t>
            </a:r>
            <a:r>
              <a:rPr sz="1300" u="sng">
                <a:solidFill>
                  <a:srgbClr val="295EB7"/>
                </a:solidFill>
                <a:hlinkClick r:id="rId35"/>
              </a:rPr>
              <a:t>hérésie</a:t>
            </a:r>
            <a:r>
              <a:rPr sz="1300"/>
              <a:t>. La fin tragique de l'ordre mena à nombre de spéculations et de </a:t>
            </a:r>
            <a:r>
              <a:rPr sz="1300" u="sng">
                <a:solidFill>
                  <a:srgbClr val="295EB7"/>
                </a:solidFill>
                <a:hlinkClick r:id="rId36"/>
              </a:rPr>
              <a:t>légendes</a:t>
            </a:r>
            <a:r>
              <a:rPr sz="1300"/>
              <a:t> sur son compte.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Shape 387"/>
          <p:cNvSpPr>
            <a:spLocks noGrp="1" noRot="1" noChangeAspect="1"/>
          </p:cNvSpPr>
          <p:nvPr>
            <p:ph type="sldImg"/>
          </p:nvPr>
        </p:nvSpPr>
        <p:spPr>
          <a:prstGeom prst="rect">
            <a:avLst/>
          </a:prstGeom>
        </p:spPr>
        <p:txBody>
          <a:bodyPr/>
          <a:lstStyle/>
          <a:p>
            <a:endParaRPr/>
          </a:p>
        </p:txBody>
      </p:sp>
      <p:sp>
        <p:nvSpPr>
          <p:cNvPr id="388" name="Shape 388"/>
          <p:cNvSpPr>
            <a:spLocks noGrp="1"/>
          </p:cNvSpPr>
          <p:nvPr>
            <p:ph type="body" sz="quarter" idx="1"/>
          </p:nvPr>
        </p:nvSpPr>
        <p:spPr>
          <a:prstGeom prst="rect">
            <a:avLst/>
          </a:prstGeom>
        </p:spPr>
        <p:txBody>
          <a:bodyPr/>
          <a:lstStyle/>
          <a:p>
            <a:pPr algn="just" defTabSz="457200">
              <a:lnSpc>
                <a:spcPts val="4600"/>
              </a:lnSpc>
              <a:defRPr sz="1200">
                <a:latin typeface="Helvetica"/>
                <a:ea typeface="Helvetica"/>
                <a:cs typeface="Helvetica"/>
                <a:sym typeface="Helvetica"/>
              </a:defRPr>
            </a:pPr>
            <a:r>
              <a:rPr sz="1900" b="1">
                <a:latin typeface="Arial"/>
                <a:ea typeface="Arial"/>
                <a:cs typeface="Arial"/>
                <a:sym typeface="Arial"/>
              </a:rPr>
              <a:t>L'effondrement de l'empire romain</a:t>
            </a:r>
            <a:r>
              <a:rPr sz="1300">
                <a:latin typeface="Arial"/>
                <a:ea typeface="Arial"/>
                <a:cs typeface="Arial"/>
                <a:sym typeface="Arial"/>
              </a:rPr>
              <a:t> </a:t>
            </a:r>
          </a:p>
          <a:p>
            <a:pPr algn="just" defTabSz="457200">
              <a:lnSpc>
                <a:spcPts val="3800"/>
              </a:lnSpc>
              <a:defRPr sz="1200">
                <a:latin typeface="Helvetica"/>
                <a:ea typeface="Helvetica"/>
                <a:cs typeface="Helvetica"/>
                <a:sym typeface="Helvetica"/>
              </a:defRPr>
            </a:pPr>
            <a:endParaRPr sz="130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sz="1300">
                <a:latin typeface="Arial"/>
                <a:ea typeface="Arial"/>
                <a:cs typeface="Arial"/>
                <a:sym typeface="Arial"/>
              </a:rPr>
              <a:t>Toujours est-il que si les historiens ne peuvent qu'émettre des théories sur les causes réelles de l'effondrement de l'Empire Romain, il est possible de récapituler une série d’événements qui l'ont précédé.</a:t>
            </a:r>
            <a:endParaRPr sz="1600">
              <a:latin typeface="Times"/>
              <a:ea typeface="Times"/>
              <a:cs typeface="Times"/>
              <a:sym typeface="Times"/>
            </a:endParaRPr>
          </a:p>
          <a:p>
            <a:pPr algn="just" defTabSz="457200">
              <a:lnSpc>
                <a:spcPts val="3300"/>
              </a:lnSpc>
              <a:defRPr sz="1200">
                <a:latin typeface="Helvetica"/>
                <a:ea typeface="Helvetica"/>
                <a:cs typeface="Helvetica"/>
                <a:sym typeface="Helvetica"/>
              </a:defRPr>
            </a:pPr>
            <a:r>
              <a:rPr sz="1300">
                <a:latin typeface="Arial"/>
                <a:ea typeface="Arial"/>
                <a:cs typeface="Arial"/>
                <a:sym typeface="Arial"/>
              </a:rPr>
              <a:t> </a:t>
            </a:r>
            <a:endParaRPr sz="1600">
              <a:latin typeface="Times"/>
              <a:ea typeface="Times"/>
              <a:cs typeface="Times"/>
              <a:sym typeface="Times"/>
            </a:endParaRPr>
          </a:p>
          <a:p>
            <a:pPr algn="just" defTabSz="457200">
              <a:lnSpc>
                <a:spcPts val="3300"/>
              </a:lnSpc>
              <a:defRPr sz="1200">
                <a:latin typeface="Helvetica"/>
                <a:ea typeface="Helvetica"/>
                <a:cs typeface="Helvetica"/>
                <a:sym typeface="Helvetica"/>
              </a:defRPr>
            </a:pPr>
            <a:r>
              <a:rPr sz="1300">
                <a:latin typeface="Arial"/>
                <a:ea typeface="Arial"/>
                <a:cs typeface="Arial"/>
                <a:sym typeface="Arial"/>
              </a:rPr>
              <a:t>A partir du IIIe siècle après J-C, Rome commence à être menacée par les peuples barbares (les Francs, les Burgondes, les Wisigoths...). D'ailleurs, certains de ces barbares se mettent à vivre au sein même de l'empire et s'allient aux Romains. On parle alors de «  romanisation  » de ces individus. A cette époque, on trouve même des mercenaires barbares payés pour défendre Rome.</a:t>
            </a:r>
            <a:endParaRPr sz="1600">
              <a:latin typeface="Times"/>
              <a:ea typeface="Times"/>
              <a:cs typeface="Times"/>
              <a:sym typeface="Times"/>
            </a:endParaRPr>
          </a:p>
          <a:p>
            <a:pPr algn="just" defTabSz="457200">
              <a:lnSpc>
                <a:spcPts val="3200"/>
              </a:lnSpc>
              <a:defRPr sz="1200">
                <a:latin typeface="Helvetica"/>
                <a:ea typeface="Helvetica"/>
                <a:cs typeface="Helvetica"/>
                <a:sym typeface="Helvetica"/>
              </a:defRPr>
            </a:pPr>
            <a:r>
              <a:rPr sz="1300">
                <a:latin typeface="Arial"/>
                <a:ea typeface="Arial"/>
                <a:cs typeface="Arial"/>
                <a:sym typeface="Arial"/>
              </a:rPr>
              <a:t> </a:t>
            </a:r>
            <a:endParaRPr sz="1600">
              <a:latin typeface="Times"/>
              <a:ea typeface="Times"/>
              <a:cs typeface="Times"/>
              <a:sym typeface="Times"/>
            </a:endParaRPr>
          </a:p>
          <a:p>
            <a:pPr algn="just" defTabSz="457200">
              <a:lnSpc>
                <a:spcPts val="3300"/>
              </a:lnSpc>
              <a:defRPr sz="1200">
                <a:latin typeface="Helvetica"/>
                <a:ea typeface="Helvetica"/>
                <a:cs typeface="Helvetica"/>
                <a:sym typeface="Helvetica"/>
              </a:defRPr>
            </a:pPr>
            <a:r>
              <a:rPr sz="1300">
                <a:latin typeface="Arial"/>
                <a:ea typeface="Arial"/>
                <a:cs typeface="Arial"/>
                <a:sym typeface="Arial"/>
              </a:rPr>
              <a:t>Mais la situation devient plus compliquée au IVe siècle avec l'invasion de l'Europe par les Huns, venus d'Asie. Cela provoque de nouvelles migrations barbares d'envergure vers Rome</a:t>
            </a:r>
            <a:endParaRPr sz="1600">
              <a:latin typeface="Times"/>
              <a:ea typeface="Times"/>
              <a:cs typeface="Times"/>
              <a:sym typeface="Times"/>
            </a:endParaRPr>
          </a:p>
          <a:p>
            <a:pPr algn="just" defTabSz="457200">
              <a:lnSpc>
                <a:spcPts val="3300"/>
              </a:lnSpc>
              <a:defRPr sz="1200">
                <a:latin typeface="Helvetica"/>
                <a:ea typeface="Helvetica"/>
                <a:cs typeface="Helvetica"/>
                <a:sym typeface="Helvetica"/>
              </a:defRPr>
            </a:pPr>
            <a:r>
              <a:rPr sz="1300">
                <a:latin typeface="Arial"/>
                <a:ea typeface="Arial"/>
                <a:cs typeface="Arial"/>
                <a:sym typeface="Arial"/>
              </a:rPr>
              <a:t> </a:t>
            </a:r>
            <a:endParaRPr sz="1600">
              <a:latin typeface="Times"/>
              <a:ea typeface="Times"/>
              <a:cs typeface="Times"/>
              <a:sym typeface="Times"/>
            </a:endParaRPr>
          </a:p>
          <a:p>
            <a:pPr algn="just" defTabSz="457200">
              <a:lnSpc>
                <a:spcPts val="3300"/>
              </a:lnSpc>
              <a:defRPr sz="1200">
                <a:latin typeface="Helvetica"/>
                <a:ea typeface="Helvetica"/>
                <a:cs typeface="Helvetica"/>
                <a:sym typeface="Helvetica"/>
              </a:defRPr>
            </a:pPr>
            <a:r>
              <a:rPr sz="1300">
                <a:latin typeface="Arial"/>
                <a:ea typeface="Arial"/>
                <a:cs typeface="Arial"/>
                <a:sym typeface="Arial"/>
              </a:rPr>
              <a:t>Du coup, l'Empire devient trop vaste et trop peuplé pour ses dirigeants. Ils ne parviennent plus à le gouverner efficacement. Les conquêtes sont terminées : ils ne disposent donc plus de butins pour remplir les caisses et sont incapables de gérer un si grand empire.</a:t>
            </a:r>
          </a:p>
          <a:p>
            <a:pPr algn="just" defTabSz="457200">
              <a:lnSpc>
                <a:spcPts val="3200"/>
              </a:lnSpc>
              <a:defRPr sz="1200">
                <a:latin typeface="Helvetica"/>
                <a:ea typeface="Helvetica"/>
                <a:cs typeface="Helvetica"/>
                <a:sym typeface="Helvetica"/>
              </a:defRPr>
            </a:pPr>
            <a:r>
              <a:rPr sz="1300">
                <a:latin typeface="Arial"/>
                <a:ea typeface="Arial"/>
                <a:cs typeface="Arial"/>
                <a:sym typeface="Arial"/>
              </a:rPr>
              <a:t>Pour mieux le protéger, les empereurs décident, en 395, de partager l'Empire Romain. Il est divisé en deux parties : l'empire Romain d'Orient, à l'Est, dont la capitale est Constantinople et l'empire Romain d'Occident, à l'Ouest, dont la capitale reste Rome.</a:t>
            </a:r>
            <a:endParaRPr sz="1600">
              <a:latin typeface="Times"/>
              <a:ea typeface="Times"/>
              <a:cs typeface="Times"/>
              <a:sym typeface="Times"/>
            </a:endParaRPr>
          </a:p>
          <a:p>
            <a:pPr algn="just" defTabSz="457200">
              <a:lnSpc>
                <a:spcPts val="3200"/>
              </a:lnSpc>
              <a:defRPr sz="1200">
                <a:latin typeface="Helvetica"/>
                <a:ea typeface="Helvetica"/>
                <a:cs typeface="Helvetica"/>
                <a:sym typeface="Helvetica"/>
              </a:defRPr>
            </a:pPr>
            <a:r>
              <a:rPr sz="1300">
                <a:latin typeface="Arial"/>
                <a:ea typeface="Arial"/>
                <a:cs typeface="Arial"/>
                <a:sym typeface="Arial"/>
              </a:rPr>
              <a:t> </a:t>
            </a:r>
            <a:endParaRPr sz="1600">
              <a:latin typeface="Times"/>
              <a:ea typeface="Times"/>
              <a:cs typeface="Times"/>
              <a:sym typeface="Times"/>
            </a:endParaRPr>
          </a:p>
          <a:p>
            <a:pPr algn="just" defTabSz="457200">
              <a:lnSpc>
                <a:spcPts val="3200"/>
              </a:lnSpc>
              <a:defRPr sz="1200">
                <a:latin typeface="Helvetica"/>
                <a:ea typeface="Helvetica"/>
                <a:cs typeface="Helvetica"/>
                <a:sym typeface="Helvetica"/>
              </a:defRPr>
            </a:pPr>
            <a:r>
              <a:rPr sz="1300">
                <a:latin typeface="Arial"/>
                <a:ea typeface="Arial"/>
                <a:cs typeface="Arial"/>
                <a:sym typeface="Arial"/>
              </a:rPr>
              <a:t>Mais au siècle suivant (le Ve), les Huns poursuivent leurs conquêtes, menés par leur charismatique chef : Attila. Ils parviennent même à pénétrer en Gaule, le territoire qui deviendra plus tard la France. Ils en sont finalement chassé en 451, mais le déclin de l'empire Romain est alors enclenché de manière irrémédiable.</a:t>
            </a:r>
            <a:endParaRPr sz="1600">
              <a:latin typeface="Times"/>
              <a:ea typeface="Times"/>
              <a:cs typeface="Times"/>
              <a:sym typeface="Times"/>
            </a:endParaRPr>
          </a:p>
          <a:p>
            <a:pPr algn="just" defTabSz="457200">
              <a:lnSpc>
                <a:spcPts val="3200"/>
              </a:lnSpc>
              <a:defRPr sz="1200">
                <a:latin typeface="Helvetica"/>
                <a:ea typeface="Helvetica"/>
                <a:cs typeface="Helvetica"/>
                <a:sym typeface="Helvetica"/>
              </a:defRPr>
            </a:pPr>
            <a:r>
              <a:rPr sz="1300">
                <a:latin typeface="Arial"/>
                <a:ea typeface="Arial"/>
                <a:cs typeface="Arial"/>
                <a:sym typeface="Arial"/>
              </a:rPr>
              <a:t> </a:t>
            </a:r>
            <a:endParaRPr sz="1600">
              <a:latin typeface="Times"/>
              <a:ea typeface="Times"/>
              <a:cs typeface="Times"/>
              <a:sym typeface="Times"/>
            </a:endParaRPr>
          </a:p>
          <a:p>
            <a:pPr algn="just" defTabSz="457200">
              <a:lnSpc>
                <a:spcPts val="3200"/>
              </a:lnSpc>
              <a:defRPr sz="1200">
                <a:latin typeface="Helvetica"/>
                <a:ea typeface="Helvetica"/>
                <a:cs typeface="Helvetica"/>
                <a:sym typeface="Helvetica"/>
              </a:defRPr>
            </a:pPr>
            <a:r>
              <a:rPr sz="1300">
                <a:latin typeface="Arial"/>
                <a:ea typeface="Arial"/>
                <a:cs typeface="Arial"/>
                <a:sym typeface="Arial"/>
              </a:rPr>
              <a:t>Rome subit de multiples assauts barbares. En 410, elle est envahie par des Wisigoths. Mais c'est en 476 que la cité tombe définitivement entre les mains du Germain Odoacre. C'est lui qui détrône le dernier empereur romain d'Occident : Romulus Augustule.</a:t>
            </a:r>
            <a:endParaRPr sz="1600">
              <a:latin typeface="Times"/>
              <a:ea typeface="Times"/>
              <a:cs typeface="Times"/>
              <a:sym typeface="Times"/>
            </a:endParaRPr>
          </a:p>
          <a:p>
            <a:pPr algn="just" defTabSz="457200">
              <a:lnSpc>
                <a:spcPts val="3200"/>
              </a:lnSpc>
              <a:defRPr sz="1200">
                <a:latin typeface="Helvetica"/>
                <a:ea typeface="Helvetica"/>
                <a:cs typeface="Helvetica"/>
                <a:sym typeface="Helvetica"/>
              </a:defRPr>
            </a:pPr>
            <a:r>
              <a:rPr sz="1300">
                <a:latin typeface="Arial"/>
                <a:ea typeface="Arial"/>
                <a:cs typeface="Arial"/>
                <a:sym typeface="Arial"/>
              </a:rPr>
              <a:t> </a:t>
            </a:r>
            <a:endParaRPr sz="1600">
              <a:latin typeface="Times"/>
              <a:ea typeface="Times"/>
              <a:cs typeface="Times"/>
              <a:sym typeface="Times"/>
            </a:endParaRPr>
          </a:p>
          <a:p>
            <a:pPr algn="just" defTabSz="457200">
              <a:lnSpc>
                <a:spcPts val="3200"/>
              </a:lnSpc>
              <a:defRPr sz="1200">
                <a:latin typeface="Helvetica"/>
                <a:ea typeface="Helvetica"/>
                <a:cs typeface="Helvetica"/>
                <a:sym typeface="Helvetica"/>
              </a:defRPr>
            </a:pPr>
            <a:r>
              <a:rPr sz="1300">
                <a:latin typeface="Arial"/>
                <a:ea typeface="Arial"/>
                <a:cs typeface="Arial"/>
                <a:sym typeface="Arial"/>
              </a:rPr>
              <a:t>C'est ainsi que s'effondre l'empire Romain d'Occident. L'empire d'Orient résistera lui jusqu'en 1453 et la chute de Constantinople, également nommée Byzance.</a:t>
            </a:r>
            <a:endParaRPr sz="1600">
              <a:latin typeface="Times"/>
              <a:ea typeface="Times"/>
              <a:cs typeface="Times"/>
              <a:sym typeface="Times"/>
            </a:endParaRPr>
          </a:p>
          <a:p>
            <a:pPr algn="just" defTabSz="457200">
              <a:lnSpc>
                <a:spcPts val="3200"/>
              </a:lnSpc>
              <a:defRPr sz="1200">
                <a:latin typeface="Helvetica"/>
                <a:ea typeface="Helvetica"/>
                <a:cs typeface="Helvetica"/>
                <a:sym typeface="Helvetica"/>
              </a:defRPr>
            </a:pPr>
            <a:r>
              <a:rPr sz="1300">
                <a:latin typeface="Arial"/>
                <a:ea typeface="Arial"/>
                <a:cs typeface="Arial"/>
                <a:sym typeface="Arial"/>
              </a:rPr>
              <a:t> </a:t>
            </a:r>
            <a:endParaRPr sz="1600">
              <a:latin typeface="Times"/>
              <a:ea typeface="Times"/>
              <a:cs typeface="Times"/>
              <a:sym typeface="Times"/>
            </a:endParaRPr>
          </a:p>
          <a:p>
            <a:pPr algn="just" defTabSz="457200">
              <a:lnSpc>
                <a:spcPts val="3300"/>
              </a:lnSpc>
              <a:defRPr sz="1200">
                <a:latin typeface="Helvetica"/>
                <a:ea typeface="Helvetica"/>
                <a:cs typeface="Helvetica"/>
                <a:sym typeface="Helvetica"/>
              </a:defRPr>
            </a:pPr>
            <a:r>
              <a:rPr sz="1300">
                <a:latin typeface="Arial"/>
                <a:ea typeface="Arial"/>
                <a:cs typeface="Arial"/>
                <a:sym typeface="Arial"/>
              </a:rPr>
              <a:t>A partir de 476, date de la fin de l'empire Romain d'Occident, débute le Moyen-Age. C'est à ce moment que trois civilisations et trois religions vont se développer autour de la Méditerranée : la civilisation carolingienne et la religion catholique au Nord, la civilisation byzantine et la religion orthodoxe à l'Est, et la civilisation arabo-musulmane au Sud</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7" name="Shape 687"/>
          <p:cNvSpPr>
            <a:spLocks noGrp="1" noRot="1" noChangeAspect="1"/>
          </p:cNvSpPr>
          <p:nvPr>
            <p:ph type="sldImg"/>
          </p:nvPr>
        </p:nvSpPr>
        <p:spPr>
          <a:prstGeom prst="rect">
            <a:avLst/>
          </a:prstGeom>
        </p:spPr>
        <p:txBody>
          <a:bodyPr/>
          <a:lstStyle/>
          <a:p>
            <a:endParaRPr/>
          </a:p>
        </p:txBody>
      </p:sp>
      <p:sp>
        <p:nvSpPr>
          <p:cNvPr id="688" name="Shape 688"/>
          <p:cNvSpPr>
            <a:spLocks noGrp="1"/>
          </p:cNvSpPr>
          <p:nvPr>
            <p:ph type="body" sz="quarter" idx="1"/>
          </p:nvPr>
        </p:nvSpPr>
        <p:spPr>
          <a:prstGeom prst="rect">
            <a:avLst/>
          </a:prstGeom>
        </p:spPr>
        <p:txBody>
          <a:bodyPr/>
          <a:lstStyle/>
          <a:p>
            <a:r>
              <a:t>Jérusalem restait pour les chrétiens le centre du monde spirituel terrestre. Le pèlerin pouvait s'y recueillir devant le calvaire et le Saint-Sépulcre. La « vraie croix » y était vénérée. La conquête de la Palestine par les Arabes (Jérusalem fut prise en 638) n'affecta guère les pèlerinages vers les lieux saints ; les Fatimides imposèrent simplement une redevance aux pèlerins. Les dangers à braver en chemin faisaient partie de la spiritualité du pèlerinage. Parmi les fidèles se répandait même l'idée que le pèlerinage lavait les péchés. Avec la fin de la piraterie dans la seconde moitié du xe siècle, le flux des pèlerins s'amplifia. En 1009, le calife fatimide du Caire, al-Hakim, fit détruire le Saint-Sépulcre. Son successeur permit à l'Empire byzantin de le rebâtir, et les pèlerinages furent à nouveau autorisés. À l'approche du millénaire de la mort du Christ (1033), le flot des pèlerins augmenta encore. De nombreux monastères furent construits dans la ville. Les plus riches pèlerins étaient parfois dépouillés par les bédouins, et certains groupes de pèlerins s'organisèrent en véritables troupes armées. En 1045, l'abbé Richard emmenait avec lui sept cents compagnons qui ne purent arriver que jusqu'à Chypre. Les Turcs Seldjoukides prirent Jérusalem aux Arabes Abassides en 1071 et, contrairement à eux, interdirent totalement aux pèlerins chrétiens l'accès à la ville sainte : des massacres de pèlerins eurent lieu[réf. nécessaire]. L'historien Jacques Heers7 mentionne un pèlerinage d'une troupe importante, conduite en 1064 par Siegfried, archevêque de Mayence, attaquée et presque entièrement décimée à Ramallah par des Bédouins le 25 mars 1065. Cependant, Robert Mantran8, un autre historien, mentionne que des pèlerinages, dont six entre les années 1085 et 1092, se sont déroulés sans que les sources mentionnent des difficultés particulières. Les persécutions des pèlerins furent l'œuvre de troupes de pillards ou le résultat de manœuvres politico-religieuses délibérées.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 name="Shape 704"/>
          <p:cNvSpPr>
            <a:spLocks noGrp="1" noRot="1" noChangeAspect="1"/>
          </p:cNvSpPr>
          <p:nvPr>
            <p:ph type="sldImg"/>
          </p:nvPr>
        </p:nvSpPr>
        <p:spPr>
          <a:prstGeom prst="rect">
            <a:avLst/>
          </a:prstGeom>
        </p:spPr>
        <p:txBody>
          <a:bodyPr/>
          <a:lstStyle/>
          <a:p>
            <a:endParaRPr/>
          </a:p>
        </p:txBody>
      </p:sp>
      <p:sp>
        <p:nvSpPr>
          <p:cNvPr id="705" name="Shape 705"/>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rPr sz="1300">
                <a:solidFill>
                  <a:srgbClr val="B5CF34"/>
                </a:solidFill>
                <a:latin typeface="Comic Sans MS"/>
                <a:ea typeface="Comic Sans MS"/>
                <a:cs typeface="Comic Sans MS"/>
                <a:sym typeface="Comic Sans MS"/>
              </a:rPr>
              <a:t>Casque :</a:t>
            </a:r>
            <a:br>
              <a:rPr sz="1300">
                <a:solidFill>
                  <a:srgbClr val="B5CF34"/>
                </a:solidFill>
                <a:latin typeface="Comic Sans MS"/>
                <a:ea typeface="Comic Sans MS"/>
                <a:cs typeface="Comic Sans MS"/>
                <a:sym typeface="Comic Sans MS"/>
              </a:rPr>
            </a:br>
            <a:r>
              <a:rPr sz="1300">
                <a:solidFill>
                  <a:srgbClr val="EA812A"/>
                </a:solidFill>
                <a:latin typeface="Comic Sans MS"/>
                <a:ea typeface="Comic Sans MS"/>
                <a:cs typeface="Comic Sans MS"/>
                <a:sym typeface="Comic Sans MS"/>
              </a:rPr>
              <a:t>Il s'agit d'un heaume très présent au 13ème siècle, dans plusieurs formes différentes, il est conçu pour protéger la tête intégralement négligeant la visibilité. Le poids environ du heaume est de 3Kg.</a:t>
            </a:r>
            <a:r>
              <a:rPr>
                <a:solidFill>
                  <a:srgbClr val="EA812A"/>
                </a:solidFill>
                <a:latin typeface="Comic Sans MS"/>
                <a:ea typeface="Comic Sans MS"/>
                <a:cs typeface="Comic Sans MS"/>
                <a:sym typeface="Comic Sans MS"/>
              </a:rPr>
              <a:t>   </a:t>
            </a:r>
          </a:p>
          <a:p>
            <a:pPr defTabSz="457200">
              <a:defRPr sz="1200">
                <a:latin typeface="Helvetica"/>
                <a:ea typeface="Helvetica"/>
                <a:cs typeface="Helvetica"/>
                <a:sym typeface="Helvetica"/>
              </a:defRPr>
            </a:pPr>
            <a:r>
              <a:rPr>
                <a:solidFill>
                  <a:srgbClr val="B5CF34"/>
                </a:solidFill>
                <a:latin typeface="Comic Sans MS"/>
                <a:ea typeface="Comic Sans MS"/>
                <a:cs typeface="Comic Sans MS"/>
                <a:sym typeface="Comic Sans MS"/>
              </a:rPr>
              <a:t>Haubert/Haubergeron :</a:t>
            </a:r>
            <a:br>
              <a:rPr>
                <a:solidFill>
                  <a:srgbClr val="B5CF34"/>
                </a:solidFill>
                <a:latin typeface="Comic Sans MS"/>
                <a:ea typeface="Comic Sans MS"/>
                <a:cs typeface="Comic Sans MS"/>
                <a:sym typeface="Comic Sans MS"/>
              </a:rPr>
            </a:br>
            <a:r>
              <a:rPr sz="1300">
                <a:solidFill>
                  <a:srgbClr val="EA812A"/>
                </a:solidFill>
                <a:latin typeface="Comic Sans MS"/>
                <a:ea typeface="Comic Sans MS"/>
                <a:cs typeface="Comic Sans MS"/>
                <a:sym typeface="Comic Sans MS"/>
              </a:rPr>
              <a:t>Plus connu sous le nom de cotte de maille, l'haubert cotte de maille longue, protégeant tout le corps diffère peu de l'haubergeron qui lui est une cotte de maille courte, arrivant a la taille et avec des manches courtes, jusqu'aux épaules. Ce sont les celtes qui l’ont inventée.</a:t>
            </a:r>
          </a:p>
          <a:p>
            <a:pPr defTabSz="457200">
              <a:lnSpc>
                <a:spcPts val="3400"/>
              </a:lnSpc>
              <a:spcBef>
                <a:spcPts val="600"/>
              </a:spcBef>
              <a:defRPr sz="1200">
                <a:latin typeface="Helvetica"/>
                <a:ea typeface="Helvetica"/>
                <a:cs typeface="Helvetica"/>
                <a:sym typeface="Helvetica"/>
              </a:defRPr>
            </a:pPr>
            <a:r>
              <a:rPr sz="1300"/>
              <a:t>Ces différentes pièces d’armement peuvent être fabriquées suivant les techniques de la cotte de mailles</a:t>
            </a:r>
            <a:r>
              <a:rPr sz="1000" u="sng">
                <a:solidFill>
                  <a:srgbClr val="295EB7"/>
                </a:solidFill>
                <a:hlinkClick r:id="rId3"/>
              </a:rPr>
              <a:t>2</a:t>
            </a:r>
            <a:r>
              <a:rPr sz="1300"/>
              <a:t>. Certaines, comme les gants, peuvent être réalisées en mailles plates.</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 </a:t>
            </a:r>
            <a:r>
              <a:rPr sz="1300" u="sng">
                <a:solidFill>
                  <a:srgbClr val="295EB7"/>
                </a:solidFill>
                <a:hlinkClick r:id="rId4"/>
              </a:rPr>
              <a:t>camail</a:t>
            </a:r>
            <a:r>
              <a:rPr sz="1300"/>
              <a:t>, pour protéger la tête et le cou et les épaules, fixé en bas de casque ou affectant la forme d’une capeline à capuche.</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La </a:t>
            </a:r>
            <a:r>
              <a:rPr sz="1300" u="sng">
                <a:solidFill>
                  <a:srgbClr val="295EB7"/>
                </a:solidFill>
                <a:hlinkClick r:id="rId5"/>
              </a:rPr>
              <a:t>cervelière</a:t>
            </a:r>
            <a:r>
              <a:rPr sz="1300"/>
              <a:t>, recouvrant la tête,</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Les chausses de mailles, servant à la protection des jambes,</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Les gants de maille ou gants d’arme, aussi appelés </a:t>
            </a:r>
            <a:r>
              <a:rPr sz="1300" u="sng">
                <a:solidFill>
                  <a:srgbClr val="B12C17"/>
                </a:solidFill>
                <a:hlinkClick r:id="rId6"/>
              </a:rPr>
              <a:t>mitons</a:t>
            </a:r>
            <a:r>
              <a:rPr sz="1300"/>
              <a: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t>	▪	Le </a:t>
            </a:r>
            <a:r>
              <a:rPr sz="1300" u="sng">
                <a:solidFill>
                  <a:srgbClr val="295EB7"/>
                </a:solidFill>
                <a:hlinkClick r:id="rId7"/>
              </a:rPr>
              <a:t>haubert</a:t>
            </a:r>
            <a:r>
              <a:rPr sz="1300"/>
              <a:t>, sorte de longue chemise, servant à protéger le torse, le haut des cuisses et les bras.</a:t>
            </a:r>
            <a:endParaRPr>
              <a:solidFill>
                <a:srgbClr val="EA812A"/>
              </a:solidFill>
              <a:latin typeface="Comic Sans MS"/>
              <a:ea typeface="Comic Sans MS"/>
              <a:cs typeface="Comic Sans MS"/>
              <a:sym typeface="Comic Sans M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Shape 711"/>
          <p:cNvSpPr>
            <a:spLocks noGrp="1" noRot="1" noChangeAspect="1"/>
          </p:cNvSpPr>
          <p:nvPr>
            <p:ph type="sldImg"/>
          </p:nvPr>
        </p:nvSpPr>
        <p:spPr>
          <a:prstGeom prst="rect">
            <a:avLst/>
          </a:prstGeom>
        </p:spPr>
        <p:txBody>
          <a:bodyPr/>
          <a:lstStyle/>
          <a:p>
            <a:endParaRPr/>
          </a:p>
        </p:txBody>
      </p:sp>
      <p:sp>
        <p:nvSpPr>
          <p:cNvPr id="712" name="Shape 712"/>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rPr sz="1300">
                <a:solidFill>
                  <a:srgbClr val="B5CF34"/>
                </a:solidFill>
                <a:latin typeface="Comic Sans MS"/>
                <a:ea typeface="Comic Sans MS"/>
                <a:cs typeface="Comic Sans MS"/>
                <a:sym typeface="Comic Sans MS"/>
              </a:rPr>
              <a:t>Bouclier :</a:t>
            </a:r>
            <a:br>
              <a:rPr sz="1300">
                <a:solidFill>
                  <a:srgbClr val="B5CF34"/>
                </a:solidFill>
                <a:latin typeface="Comic Sans MS"/>
                <a:ea typeface="Comic Sans MS"/>
                <a:cs typeface="Comic Sans MS"/>
                <a:sym typeface="Comic Sans MS"/>
              </a:rPr>
            </a:br>
            <a:r>
              <a:rPr sz="1300">
                <a:solidFill>
                  <a:srgbClr val="EA812A"/>
                </a:solidFill>
                <a:latin typeface="Comic Sans MS"/>
                <a:ea typeface="Comic Sans MS"/>
                <a:cs typeface="Comic Sans MS"/>
                <a:sym typeface="Comic Sans MS"/>
              </a:rPr>
              <a:t>Ou écu, réduit au XIIIème siècle; il mesure 80*60cm environ pour un poids de 2kg pour un bouclier en bois. Il peut être en métal mais allourdie considérablement le poids.</a:t>
            </a:r>
            <a:br>
              <a:rPr sz="1300">
                <a:solidFill>
                  <a:srgbClr val="EA812A"/>
                </a:solidFill>
                <a:latin typeface="Comic Sans MS"/>
                <a:ea typeface="Comic Sans MS"/>
                <a:cs typeface="Comic Sans MS"/>
                <a:sym typeface="Comic Sans MS"/>
              </a:rPr>
            </a:br>
            <a:r>
              <a:rPr sz="1300">
                <a:solidFill>
                  <a:srgbClr val="EA812A"/>
                </a:solidFill>
                <a:latin typeface="Comic Sans MS"/>
                <a:ea typeface="Comic Sans MS"/>
                <a:cs typeface="Comic Sans MS"/>
                <a:sym typeface="Comic Sans MS"/>
              </a:rPr>
              <a:t>Ces boucliers étaient le plus souvent peint aux armoiries du chevalier.</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Shape 724"/>
          <p:cNvSpPr>
            <a:spLocks noGrp="1" noRot="1" noChangeAspect="1"/>
          </p:cNvSpPr>
          <p:nvPr>
            <p:ph type="sldImg"/>
          </p:nvPr>
        </p:nvSpPr>
        <p:spPr>
          <a:prstGeom prst="rect">
            <a:avLst/>
          </a:prstGeom>
        </p:spPr>
        <p:txBody>
          <a:bodyPr/>
          <a:lstStyle/>
          <a:p>
            <a:endParaRPr/>
          </a:p>
        </p:txBody>
      </p:sp>
      <p:sp>
        <p:nvSpPr>
          <p:cNvPr id="725" name="Shape 725"/>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rPr sz="1300">
                <a:solidFill>
                  <a:srgbClr val="B5CF34"/>
                </a:solidFill>
                <a:latin typeface="Comic Sans MS"/>
                <a:ea typeface="Comic Sans MS"/>
                <a:cs typeface="Comic Sans MS"/>
                <a:sym typeface="Comic Sans MS"/>
              </a:rPr>
              <a:t>Gambison :</a:t>
            </a:r>
            <a:r>
              <a:rPr sz="1300">
                <a:solidFill>
                  <a:srgbClr val="EA812A"/>
                </a:solidFill>
                <a:latin typeface="Comic Sans MS"/>
                <a:ea typeface="Comic Sans MS"/>
                <a:cs typeface="Comic Sans MS"/>
                <a:sym typeface="Comic Sans MS"/>
              </a:rPr>
              <a:t/>
            </a:r>
            <a:br>
              <a:rPr sz="1300">
                <a:solidFill>
                  <a:srgbClr val="EA812A"/>
                </a:solidFill>
                <a:latin typeface="Comic Sans MS"/>
                <a:ea typeface="Comic Sans MS"/>
                <a:cs typeface="Comic Sans MS"/>
                <a:sym typeface="Comic Sans MS"/>
              </a:rPr>
            </a:br>
            <a:r>
              <a:rPr sz="1300">
                <a:solidFill>
                  <a:srgbClr val="EA812A"/>
                </a:solidFill>
                <a:latin typeface="Comic Sans MS"/>
                <a:ea typeface="Comic Sans MS"/>
                <a:cs typeface="Comic Sans MS"/>
                <a:sym typeface="Comic Sans MS"/>
              </a:rPr>
              <a:t>Les hommes d'armes du moyen-âge portaient sous leur armure une pièce d'équipement dont la vocation était autant de protéger les vêtements de l'abrasion de l'armure que d'amortir et de répartir les impacts. Sans ce gambison, un coup d'épée arrêté par une cotte de maille aurait eu tout de même un effet de concussion susceptible d'incapaciter gravement le combattant.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Shape 730"/>
          <p:cNvSpPr>
            <a:spLocks noGrp="1" noRot="1" noChangeAspect="1"/>
          </p:cNvSpPr>
          <p:nvPr>
            <p:ph type="sldImg"/>
          </p:nvPr>
        </p:nvSpPr>
        <p:spPr>
          <a:prstGeom prst="rect">
            <a:avLst/>
          </a:prstGeom>
        </p:spPr>
        <p:txBody>
          <a:bodyPr/>
          <a:lstStyle/>
          <a:p>
            <a:endParaRPr/>
          </a:p>
        </p:txBody>
      </p:sp>
      <p:sp>
        <p:nvSpPr>
          <p:cNvPr id="731" name="Shape 731"/>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rPr sz="1300">
                <a:solidFill>
                  <a:srgbClr val="B5CF34"/>
                </a:solidFill>
                <a:latin typeface="Comic Sans MS"/>
                <a:ea typeface="Comic Sans MS"/>
                <a:cs typeface="Comic Sans MS"/>
                <a:sym typeface="Comic Sans MS"/>
              </a:rPr>
              <a:t>L'épée :</a:t>
            </a:r>
            <a:br>
              <a:rPr sz="1300">
                <a:solidFill>
                  <a:srgbClr val="B5CF34"/>
                </a:solidFill>
                <a:latin typeface="Comic Sans MS"/>
                <a:ea typeface="Comic Sans MS"/>
                <a:cs typeface="Comic Sans MS"/>
                <a:sym typeface="Comic Sans MS"/>
              </a:rPr>
            </a:br>
            <a:r>
              <a:rPr sz="1300">
                <a:solidFill>
                  <a:srgbClr val="EA812A"/>
                </a:solidFill>
                <a:latin typeface="Comic Sans MS"/>
                <a:ea typeface="Comic Sans MS"/>
                <a:cs typeface="Comic Sans MS"/>
                <a:sym typeface="Comic Sans MS"/>
              </a:rPr>
              <a:t>On ne la présente plus, arme de prédilection du moyen âge, elle se veut courte, longue, une main, deux mains.</a:t>
            </a:r>
            <a:br>
              <a:rPr sz="1300">
                <a:solidFill>
                  <a:srgbClr val="EA812A"/>
                </a:solidFill>
                <a:latin typeface="Comic Sans MS"/>
                <a:ea typeface="Comic Sans MS"/>
                <a:cs typeface="Comic Sans MS"/>
                <a:sym typeface="Comic Sans MS"/>
              </a:rPr>
            </a:br>
            <a:r>
              <a:rPr sz="1300">
                <a:solidFill>
                  <a:srgbClr val="EA812A"/>
                </a:solidFill>
                <a:latin typeface="Comic Sans MS"/>
                <a:ea typeface="Comic Sans MS"/>
                <a:cs typeface="Comic Sans MS"/>
                <a:sym typeface="Comic Sans MS"/>
              </a:rPr>
              <a:t>Epée batarde d'une longueur de 100 cm environ et d'un poids de 1.5-2 kg.</a:t>
            </a:r>
            <a:br>
              <a:rPr sz="1300">
                <a:solidFill>
                  <a:srgbClr val="EA812A"/>
                </a:solidFill>
                <a:latin typeface="Comic Sans MS"/>
                <a:ea typeface="Comic Sans MS"/>
                <a:cs typeface="Comic Sans MS"/>
                <a:sym typeface="Comic Sans MS"/>
              </a:rPr>
            </a:br>
            <a:endParaRPr sz="1300">
              <a:solidFill>
                <a:srgbClr val="EA812A"/>
              </a:solidFill>
              <a:latin typeface="Comic Sans MS"/>
              <a:ea typeface="Comic Sans MS"/>
              <a:cs typeface="Comic Sans MS"/>
              <a:sym typeface="Comic Sans MS"/>
            </a:endParaRPr>
          </a:p>
          <a:p>
            <a:pPr defTabSz="457200">
              <a:lnSpc>
                <a:spcPts val="3400"/>
              </a:lnSpc>
              <a:spcBef>
                <a:spcPts val="600"/>
              </a:spcBef>
              <a:defRPr sz="1200">
                <a:latin typeface="Helvetica"/>
                <a:ea typeface="Helvetica"/>
                <a:cs typeface="Helvetica"/>
                <a:sym typeface="Helvetica"/>
              </a:defRPr>
            </a:pPr>
            <a:r>
              <a:rPr sz="1300"/>
              <a:t>Exportée en </a:t>
            </a:r>
            <a:r>
              <a:rPr sz="1300" u="sng">
                <a:solidFill>
                  <a:srgbClr val="295EB7"/>
                </a:solidFill>
                <a:hlinkClick r:id="rId3"/>
              </a:rPr>
              <a:t>Scandinavie</a:t>
            </a:r>
            <a:r>
              <a:rPr sz="1300"/>
              <a:t> (dans le </a:t>
            </a:r>
            <a:r>
              <a:rPr sz="1300" u="sng">
                <a:solidFill>
                  <a:srgbClr val="295EB7"/>
                </a:solidFill>
                <a:hlinkClick r:id="rId4"/>
              </a:rPr>
              <a:t>Jutland</a:t>
            </a:r>
            <a:r>
              <a:rPr sz="1300"/>
              <a:t>), c'est celle-ci qui semble avoir servi de modèle originel à l'épée occidentale </a:t>
            </a:r>
            <a:r>
              <a:rPr sz="1300" u="sng">
                <a:solidFill>
                  <a:srgbClr val="295EB7"/>
                </a:solidFill>
                <a:hlinkClick r:id="rId5"/>
              </a:rPr>
              <a:t>médiévale</a:t>
            </a:r>
            <a:r>
              <a:rPr sz="1300"/>
              <a:t>, dont le premier type est celui de l'épée </a:t>
            </a:r>
            <a:r>
              <a:rPr sz="1300" u="sng">
                <a:solidFill>
                  <a:srgbClr val="295EB7"/>
                </a:solidFill>
                <a:hlinkClick r:id="rId6"/>
              </a:rPr>
              <a:t>mérovingienne</a:t>
            </a:r>
            <a:r>
              <a:rPr sz="1300"/>
              <a:t>, au pommeau triangulaire muni d'un anneau. L'épée longue « mérovingienne » sert à son tour de modèle à l'épée franque carolingienne, la meilleure de son temps au point que son commerce a été interdit à l'extérieur de l'empire</a:t>
            </a:r>
            <a:r>
              <a:rPr sz="1100" u="sng">
                <a:solidFill>
                  <a:srgbClr val="295EB7"/>
                </a:solidFill>
                <a:hlinkClick r:id="rId7"/>
              </a:rPr>
              <a:t>[citation nécessaire]</a:t>
            </a:r>
            <a:r>
              <a:rPr sz="1300"/>
              <a:t>. Celle-ci est perfectionnée jusqu'au ix</a:t>
            </a:r>
            <a:r>
              <a:rPr sz="1100" baseline="31999"/>
              <a:t>e</a:t>
            </a:r>
            <a:r>
              <a:rPr sz="1300"/>
              <a:t> siècle en Saxe, puis copiée par les Vikings. Lors de l'établissement du duché de Normandie, l'épée Viking est améliorée jusqu'au xi</a:t>
            </a:r>
            <a:r>
              <a:rPr sz="1100" baseline="31999"/>
              <a:t>e</a:t>
            </a:r>
            <a:r>
              <a:rPr sz="1300"/>
              <a:t> siècle (son poids diminue et la garde s'allonge). La lame est alors en </a:t>
            </a:r>
            <a:r>
              <a:rPr sz="1300" u="sng">
                <a:solidFill>
                  <a:srgbClr val="295EB7"/>
                </a:solidFill>
                <a:hlinkClick r:id="rId8"/>
              </a:rPr>
              <a:t>acier</a:t>
            </a:r>
            <a:r>
              <a:rPr sz="1300"/>
              <a:t>, tout comme la garde et le pommeau : fabriquée à partir de </a:t>
            </a:r>
            <a:r>
              <a:rPr sz="1300" u="sng">
                <a:solidFill>
                  <a:srgbClr val="295EB7"/>
                </a:solidFill>
                <a:hlinkClick r:id="rId9"/>
              </a:rPr>
              <a:t>fer</a:t>
            </a:r>
            <a:r>
              <a:rPr sz="1300"/>
              <a:t> (élément malléable mais pas assez résistant pour en faire une arme), le forgeron médiéval utilise la </a:t>
            </a:r>
            <a:r>
              <a:rPr sz="1300" u="sng">
                <a:solidFill>
                  <a:srgbClr val="295EB7"/>
                </a:solidFill>
                <a:hlinkClick r:id="rId10"/>
              </a:rPr>
              <a:t>cémentation</a:t>
            </a:r>
            <a:r>
              <a:rPr sz="1300"/>
              <a:t> en trempant la lame dans un mélange qui incorpore du carbone à la partie extérieure de la lame, la partie interne restant souple et flexible, spécialité des forgerons de </a:t>
            </a:r>
            <a:r>
              <a:rPr sz="1300" u="sng">
                <a:solidFill>
                  <a:srgbClr val="295EB7"/>
                </a:solidFill>
                <a:hlinkClick r:id="rId11"/>
              </a:rPr>
              <a:t>Tolède</a:t>
            </a:r>
            <a:r>
              <a:rPr sz="1300"/>
              <a:t>.</a:t>
            </a:r>
          </a:p>
          <a:p>
            <a:pPr defTabSz="457200">
              <a:lnSpc>
                <a:spcPts val="3400"/>
              </a:lnSpc>
              <a:spcBef>
                <a:spcPts val="600"/>
              </a:spcBef>
              <a:defRPr sz="1200">
                <a:latin typeface="Helvetica"/>
                <a:ea typeface="Helvetica"/>
                <a:cs typeface="Helvetica"/>
                <a:sym typeface="Helvetica"/>
              </a:defRPr>
            </a:pPr>
            <a:r>
              <a:rPr sz="1300"/>
              <a:t>En Iran, se développe à la même époque l'</a:t>
            </a:r>
            <a:r>
              <a:rPr sz="1300" u="sng">
                <a:solidFill>
                  <a:srgbClr val="295EB7"/>
                </a:solidFill>
                <a:hlinkClick r:id="rId12"/>
              </a:rPr>
              <a:t>acier de Damas</a:t>
            </a:r>
            <a:r>
              <a:rPr sz="1300"/>
              <a:t>, possédant les mêmes qualités de tranchant et de flexibilité, grâce à son assemblage de particules d'aciers plus ou moins riches en carbone, procurant en prime un aspect esthétique remarquable. Le Japon n'est pas en reste, développant le forgeage de lames à partir de plaques de différents aciers (voir: </a:t>
            </a:r>
            <a:r>
              <a:rPr sz="1300" u="sng">
                <a:solidFill>
                  <a:srgbClr val="295EB7"/>
                </a:solidFill>
                <a:hlinkClick r:id="rId13"/>
              </a:rPr>
              <a:t>Structure de la lame du sabre japonais</a:t>
            </a:r>
            <a:r>
              <a:rPr sz="1300"/>
              <a:t>)</a:t>
            </a:r>
          </a:p>
          <a:p>
            <a:pPr defTabSz="457200">
              <a:lnSpc>
                <a:spcPts val="3400"/>
              </a:lnSpc>
              <a:spcBef>
                <a:spcPts val="600"/>
              </a:spcBef>
              <a:defRPr sz="1200">
                <a:latin typeface="Helvetica"/>
                <a:ea typeface="Helvetica"/>
                <a:cs typeface="Helvetica"/>
                <a:sym typeface="Helvetica"/>
              </a:defRPr>
            </a:pPr>
            <a:r>
              <a:rPr sz="1300"/>
              <a:t>Au xii</a:t>
            </a:r>
            <a:r>
              <a:rPr sz="1100" baseline="31999"/>
              <a:t>e</a:t>
            </a:r>
            <a:r>
              <a:rPr sz="1300"/>
              <a:t> siècle le pommeau rond se répand et remplace les pommeaux ovales ou lobés des épées Normandes. Des modèles à la garde recourbée apparaissent. L'estoc (pointe) peu prononcé (bien que fonctionnel) tend à s'effiler jusqu'au développement au début du xiv</a:t>
            </a:r>
            <a:r>
              <a:rPr sz="1100" baseline="31999"/>
              <a:t>e</a:t>
            </a:r>
            <a:r>
              <a:rPr sz="1300"/>
              <a:t> siècle de l'épée d'estoc : son talon est large (jusqu’à 10cm) et l'estoc très pointu permet de transpercer l'armure entre les plates qui apparaissent alors. À la fin du xiii</a:t>
            </a:r>
            <a:r>
              <a:rPr sz="1100" baseline="31999"/>
              <a:t>e</a:t>
            </a:r>
            <a:r>
              <a:rPr sz="1300"/>
              <a:t> siècle apparaissent les épées longues (à deux mains) telles que le brand d'arçon qui, comme son nom l'indique, est porté sur la selle et est utilisé par le chevalier démonté. Les épées bâtardes (dites à une main et demi) se développent au xv</a:t>
            </a:r>
            <a:r>
              <a:rPr sz="1100" baseline="31999"/>
              <a:t>e</a:t>
            </a:r>
            <a:r>
              <a:rPr sz="1300"/>
              <a:t> siècle. Leur longueur et leur poids modérés ainsi qu'un excellent équilibrage (notamment grâce aux pommeaux en ampoule) en permettent l'usage à cheval et à pied, à une ou deux mains. Les épées très longues telles que les </a:t>
            </a:r>
            <a:r>
              <a:rPr sz="1300" u="sng">
                <a:solidFill>
                  <a:srgbClr val="295EB7"/>
                </a:solidFill>
                <a:hlinkClick r:id="rId14"/>
              </a:rPr>
              <a:t>espadons</a:t>
            </a:r>
            <a:r>
              <a:rPr sz="1300"/>
              <a:t> restent d'usage au xv</a:t>
            </a:r>
            <a:r>
              <a:rPr sz="1100" baseline="31999"/>
              <a:t>e</a:t>
            </a:r>
            <a:r>
              <a:rPr sz="1300"/>
              <a:t> siècle et jusqu'au début du xvi</a:t>
            </a:r>
            <a:r>
              <a:rPr sz="1100" baseline="31999"/>
              <a:t>e</a:t>
            </a:r>
            <a:r>
              <a:rPr sz="1300"/>
              <a:t> (Zweihänder des Lansquenets).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Shape 736"/>
          <p:cNvSpPr>
            <a:spLocks noGrp="1" noRot="1" noChangeAspect="1"/>
          </p:cNvSpPr>
          <p:nvPr>
            <p:ph type="sldImg"/>
          </p:nvPr>
        </p:nvSpPr>
        <p:spPr>
          <a:prstGeom prst="rect">
            <a:avLst/>
          </a:prstGeom>
        </p:spPr>
        <p:txBody>
          <a:bodyPr/>
          <a:lstStyle/>
          <a:p>
            <a:endParaRPr/>
          </a:p>
        </p:txBody>
      </p:sp>
      <p:sp>
        <p:nvSpPr>
          <p:cNvPr id="737" name="Shape 737"/>
          <p:cNvSpPr>
            <a:spLocks noGrp="1"/>
          </p:cNvSpPr>
          <p:nvPr>
            <p:ph type="body" sz="quarter" idx="1"/>
          </p:nvPr>
        </p:nvSpPr>
        <p:spPr>
          <a:prstGeom prst="rect">
            <a:avLst/>
          </a:prstGeom>
        </p:spPr>
        <p:txBody>
          <a:bodyPr/>
          <a:lstStyle/>
          <a:p>
            <a:pPr defTabSz="457200">
              <a:lnSpc>
                <a:spcPts val="2800"/>
              </a:lnSpc>
              <a:defRPr sz="1200">
                <a:latin typeface="Helvetica"/>
                <a:ea typeface="Helvetica"/>
                <a:cs typeface="Helvetica"/>
                <a:sym typeface="Helvetica"/>
              </a:defRPr>
            </a:pPr>
            <a:r>
              <a:rPr sz="1100" i="1"/>
              <a:t>Stitching the Standard</a:t>
            </a:r>
            <a:r>
              <a:rPr sz="1100"/>
              <a:t>. Tableau d'</a:t>
            </a:r>
            <a:r>
              <a:rPr sz="1100" u="sng">
                <a:solidFill>
                  <a:srgbClr val="295EB7"/>
                </a:solidFill>
                <a:hlinkClick r:id="rId3"/>
              </a:rPr>
              <a:t>Edmund Blair Leighton</a:t>
            </a:r>
            <a:r>
              <a:rPr sz="1100"/>
              <a:t>. Cette femme coud un </a:t>
            </a:r>
            <a:r>
              <a:rPr sz="1100" u="sng">
                <a:solidFill>
                  <a:srgbClr val="295EB7"/>
                </a:solidFill>
                <a:hlinkClick r:id="rId4"/>
              </a:rPr>
              <a:t>étendard</a:t>
            </a:r>
            <a:r>
              <a:rPr sz="1100"/>
              <a:t> pour un chevalier avant son départ à la </a:t>
            </a:r>
            <a:r>
              <a:rPr sz="1100" u="sng">
                <a:solidFill>
                  <a:srgbClr val="295EB7"/>
                </a:solidFill>
                <a:hlinkClick r:id="rId5"/>
              </a:rPr>
              <a:t>guerre</a:t>
            </a:r>
            <a:r>
              <a:rPr sz="1100"/>
              <a:t>.</a:t>
            </a:r>
          </a:p>
          <a:p>
            <a:pPr defTabSz="457200">
              <a:lnSpc>
                <a:spcPts val="2900"/>
              </a:lnSpc>
              <a:defRPr sz="1200">
                <a:latin typeface="Helvetica"/>
                <a:ea typeface="Helvetica"/>
                <a:cs typeface="Helvetica"/>
                <a:sym typeface="Helvetica"/>
              </a:defRPr>
            </a:pPr>
            <a:endParaRPr sz="1100"/>
          </a:p>
          <a:p>
            <a:pPr defTabSz="457200">
              <a:lnSpc>
                <a:spcPts val="2800"/>
              </a:lnSpc>
              <a:defRPr sz="1200">
                <a:latin typeface="Helvetica"/>
                <a:ea typeface="Helvetica"/>
                <a:cs typeface="Helvetica"/>
                <a:sym typeface="Helvetica"/>
              </a:defRPr>
            </a:pPr>
            <a:r>
              <a:rPr sz="1100"/>
              <a:t>// Pénélope </a:t>
            </a:r>
          </a:p>
          <a:p>
            <a:pPr defTabSz="457200">
              <a:lnSpc>
                <a:spcPts val="2900"/>
              </a:lnSpc>
              <a:defRPr sz="1200">
                <a:latin typeface="Helvetica"/>
                <a:ea typeface="Helvetica"/>
                <a:cs typeface="Helvetica"/>
                <a:sym typeface="Helvetica"/>
              </a:defRPr>
            </a:pPr>
            <a:endParaRPr sz="1100"/>
          </a:p>
          <a:p>
            <a:pPr defTabSz="457200">
              <a:lnSpc>
                <a:spcPts val="2800"/>
              </a:lnSpc>
              <a:defRPr sz="1200">
                <a:latin typeface="Helvetica"/>
                <a:ea typeface="Helvetica"/>
                <a:cs typeface="Helvetica"/>
                <a:sym typeface="Helvetica"/>
              </a:defRPr>
            </a:pPr>
            <a:r>
              <a:rPr sz="1100"/>
              <a:t>// Femme d’Aragorn dans le Seigneur des Anneaux.</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Shape 743"/>
          <p:cNvSpPr>
            <a:spLocks noGrp="1" noRot="1" noChangeAspect="1"/>
          </p:cNvSpPr>
          <p:nvPr>
            <p:ph type="sldImg"/>
          </p:nvPr>
        </p:nvSpPr>
        <p:spPr>
          <a:prstGeom prst="rect">
            <a:avLst/>
          </a:prstGeom>
        </p:spPr>
        <p:txBody>
          <a:bodyPr/>
          <a:lstStyle/>
          <a:p>
            <a:endParaRPr/>
          </a:p>
        </p:txBody>
      </p:sp>
      <p:sp>
        <p:nvSpPr>
          <p:cNvPr id="744" name="Shape 744"/>
          <p:cNvSpPr>
            <a:spLocks noGrp="1"/>
          </p:cNvSpPr>
          <p:nvPr>
            <p:ph type="body" sz="quarter" idx="1"/>
          </p:nvPr>
        </p:nvSpPr>
        <p:spPr>
          <a:prstGeom prst="rect">
            <a:avLst/>
          </a:prstGeom>
        </p:spPr>
        <p:txBody>
          <a:bodyPr/>
          <a:lstStyle/>
          <a:p>
            <a:pPr defTabSz="457200">
              <a:lnSpc>
                <a:spcPts val="2800"/>
              </a:lnSpc>
              <a:defRPr sz="1200">
                <a:latin typeface="Helvetica"/>
                <a:ea typeface="Helvetica"/>
                <a:cs typeface="Helvetica"/>
                <a:sym typeface="Helvetica"/>
              </a:defRPr>
            </a:pPr>
            <a:r>
              <a:rPr sz="1100"/>
              <a:t>Enluminure présentant une joute équestre avec un équipement fin xiii</a:t>
            </a:r>
            <a:r>
              <a:rPr sz="900" baseline="31999"/>
              <a:t>e</a:t>
            </a:r>
            <a:r>
              <a:rPr sz="1100"/>
              <a:t> début xiv</a:t>
            </a:r>
            <a:r>
              <a:rPr sz="900" baseline="31999"/>
              <a:t>e</a:t>
            </a:r>
            <a:r>
              <a:rPr sz="1100"/>
              <a:t> siècle, Allemagne (</a:t>
            </a:r>
            <a:r>
              <a:rPr sz="1100" u="sng">
                <a:solidFill>
                  <a:srgbClr val="295EB7"/>
                </a:solidFill>
                <a:hlinkClick r:id="rId3"/>
              </a:rPr>
              <a:t>Codex Manesse</a:t>
            </a:r>
            <a:r>
              <a:rPr sz="1100"/>
              <a:t>, </a:t>
            </a:r>
            <a:r>
              <a:rPr sz="1100" u="sng">
                <a:solidFill>
                  <a:srgbClr val="295EB7"/>
                </a:solidFill>
                <a:hlinkClick r:id="rId4"/>
              </a:rPr>
              <a:t>1320</a:t>
            </a:r>
            <a:r>
              <a:rPr sz="1100"/>
              <a:t>)</a:t>
            </a:r>
            <a:endParaRPr b="1"/>
          </a:p>
          <a:p>
            <a:pPr defTabSz="457200">
              <a:lnSpc>
                <a:spcPts val="3300"/>
              </a:lnSpc>
              <a:defRPr sz="1200">
                <a:latin typeface="Helvetica"/>
                <a:ea typeface="Helvetica"/>
                <a:cs typeface="Helvetica"/>
                <a:sym typeface="Helvetica"/>
              </a:defRPr>
            </a:pPr>
            <a:endParaRPr b="1"/>
          </a:p>
          <a:p>
            <a:pPr defTabSz="457200">
              <a:lnSpc>
                <a:spcPts val="3300"/>
              </a:lnSpc>
              <a:defRPr sz="1200">
                <a:latin typeface="Helvetica"/>
                <a:ea typeface="Helvetica"/>
                <a:cs typeface="Helvetica"/>
                <a:sym typeface="Helvetica"/>
              </a:defRPr>
            </a:pPr>
            <a:r>
              <a:rPr b="1"/>
              <a:t>Deutsch:</a:t>
            </a:r>
            <a:r>
              <a:t> Manessische Liederhandschrift (Große Heidelberger Liederhandschrift), fol. 52r, Szene: Walter von Klingen im Turnier</a:t>
            </a:r>
          </a:p>
          <a:p>
            <a:pPr algn="r" defTabSz="457200">
              <a:lnSpc>
                <a:spcPts val="3300"/>
              </a:lnSpc>
              <a:defRPr sz="1200">
                <a:latin typeface="Helvetica"/>
                <a:ea typeface="Helvetica"/>
                <a:cs typeface="Helvetica"/>
                <a:sym typeface="Helvetica"/>
              </a:defRPr>
            </a:pPr>
            <a:r>
              <a:rPr b="1"/>
              <a:t>Date</a:t>
            </a:r>
          </a:p>
          <a:p>
            <a:pPr defTabSz="457200">
              <a:lnSpc>
                <a:spcPts val="3300"/>
              </a:lnSpc>
              <a:defRPr sz="1200">
                <a:latin typeface="Helvetica"/>
                <a:ea typeface="Helvetica"/>
                <a:cs typeface="Helvetica"/>
                <a:sym typeface="Helvetica"/>
              </a:defRPr>
            </a:pPr>
            <a:r>
              <a:t>entre 1305 et 1315</a:t>
            </a:r>
          </a:p>
          <a:p>
            <a:pPr defTabSz="457200">
              <a:lnSpc>
                <a:spcPts val="3300"/>
              </a:lnSpc>
              <a:defRPr sz="1200">
                <a:latin typeface="Helvetica"/>
                <a:ea typeface="Helvetica"/>
                <a:cs typeface="Helvetica"/>
                <a:sym typeface="Helvetica"/>
              </a:defRPr>
            </a:pPr>
            <a:endParaRPr/>
          </a:p>
          <a:p>
            <a:pPr defTabSz="457200">
              <a:lnSpc>
                <a:spcPts val="3300"/>
              </a:lnSpc>
              <a:defRPr sz="1200">
                <a:latin typeface="Helvetica"/>
                <a:ea typeface="Helvetica"/>
                <a:cs typeface="Helvetica"/>
                <a:sym typeface="Helvetica"/>
              </a:defRPr>
            </a:pPr>
            <a:r>
              <a:t>http://</a:t>
            </a:r>
            <a:r>
              <a:rPr u="sng">
                <a:hlinkClick r:id="rId5"/>
              </a:rPr>
              <a:t>www.dailymotion.com/video/x2xhy0_engagement-a-la-lance_creation</a:t>
            </a:r>
          </a:p>
          <a:p>
            <a:pPr defTabSz="457200">
              <a:lnSpc>
                <a:spcPts val="3300"/>
              </a:lnSpc>
              <a:defRPr sz="1200">
                <a:latin typeface="Helvetica"/>
                <a:ea typeface="Helvetica"/>
                <a:cs typeface="Helvetica"/>
                <a:sym typeface="Helvetica"/>
              </a:defRPr>
            </a:pPr>
            <a:endParaRPr u="sng">
              <a:hlinkClick r:id="rId5"/>
            </a:endParaRPr>
          </a:p>
          <a:p>
            <a:pPr defTabSz="457200">
              <a:lnSpc>
                <a:spcPts val="3300"/>
              </a:lnSpc>
              <a:defRPr sz="1200">
                <a:latin typeface="Helvetica"/>
                <a:ea typeface="Helvetica"/>
                <a:cs typeface="Helvetica"/>
                <a:sym typeface="Helvetica"/>
              </a:defRPr>
            </a:pPr>
            <a:endParaRPr u="sng">
              <a:hlinkClick r:id="rId5"/>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Shape 749"/>
          <p:cNvSpPr>
            <a:spLocks noGrp="1" noRot="1" noChangeAspect="1"/>
          </p:cNvSpPr>
          <p:nvPr>
            <p:ph type="sldImg"/>
          </p:nvPr>
        </p:nvSpPr>
        <p:spPr>
          <a:prstGeom prst="rect">
            <a:avLst/>
          </a:prstGeom>
        </p:spPr>
        <p:txBody>
          <a:bodyPr/>
          <a:lstStyle/>
          <a:p>
            <a:endParaRPr/>
          </a:p>
        </p:txBody>
      </p:sp>
      <p:sp>
        <p:nvSpPr>
          <p:cNvPr id="750" name="Shape 750"/>
          <p:cNvSpPr>
            <a:spLocks noGrp="1"/>
          </p:cNvSpPr>
          <p:nvPr>
            <p:ph type="body" sz="quarter" idx="1"/>
          </p:nvPr>
        </p:nvSpPr>
        <p:spPr>
          <a:prstGeom prst="rect">
            <a:avLst/>
          </a:prstGeom>
        </p:spPr>
        <p:txBody>
          <a:bodyPr/>
          <a:lstStyle/>
          <a:p>
            <a:pPr defTabSz="457200">
              <a:lnSpc>
                <a:spcPts val="3300"/>
              </a:lnSpc>
              <a:defRPr sz="1200">
                <a:latin typeface="Helvetica"/>
                <a:ea typeface="Helvetica"/>
                <a:cs typeface="Helvetica"/>
                <a:sym typeface="Helvetica"/>
              </a:defRPr>
            </a:pPr>
            <a:r>
              <a:rPr b="1"/>
              <a:t>Meister des Codex Manesse (Grundstockmaler) </a:t>
            </a:r>
          </a:p>
          <a:p>
            <a:pPr algn="r" defTabSz="457200">
              <a:lnSpc>
                <a:spcPts val="3300"/>
              </a:lnSpc>
              <a:defRPr sz="1200">
                <a:latin typeface="Helvetica"/>
                <a:ea typeface="Helvetica"/>
                <a:cs typeface="Helvetica"/>
                <a:sym typeface="Helvetica"/>
              </a:defRPr>
            </a:pPr>
            <a:r>
              <a:rPr b="1"/>
              <a:t>Titre</a:t>
            </a:r>
          </a:p>
          <a:p>
            <a:pPr defTabSz="457200">
              <a:lnSpc>
                <a:spcPts val="3300"/>
              </a:lnSpc>
              <a:defRPr sz="1200">
                <a:latin typeface="Helvetica"/>
                <a:ea typeface="Helvetica"/>
                <a:cs typeface="Helvetica"/>
                <a:sym typeface="Helvetica"/>
              </a:defRPr>
            </a:pPr>
            <a:r>
              <a:rPr b="1"/>
              <a:t>Deutsch:</a:t>
            </a:r>
            <a:r>
              <a:t> Manessische Liederhandschrift (Große Heidelberger Liederhandschrift), Szene: Der Schenke von Limburg, fol. 82v</a:t>
            </a:r>
          </a:p>
          <a:p>
            <a:pPr algn="r" defTabSz="457200">
              <a:lnSpc>
                <a:spcPts val="3300"/>
              </a:lnSpc>
              <a:defRPr sz="1200">
                <a:latin typeface="Helvetica"/>
                <a:ea typeface="Helvetica"/>
                <a:cs typeface="Helvetica"/>
                <a:sym typeface="Helvetica"/>
              </a:defRPr>
            </a:pPr>
            <a:r>
              <a:rPr b="1"/>
              <a:t>Date</a:t>
            </a:r>
          </a:p>
          <a:p>
            <a:pPr defTabSz="457200">
              <a:lnSpc>
                <a:spcPts val="3300"/>
              </a:lnSpc>
              <a:defRPr sz="1200">
                <a:latin typeface="Helvetica"/>
                <a:ea typeface="Helvetica"/>
                <a:cs typeface="Helvetica"/>
                <a:sym typeface="Helvetica"/>
              </a:defRPr>
            </a:pPr>
            <a:r>
              <a:t>entre 1305 et 1315</a:t>
            </a:r>
          </a:p>
          <a:p>
            <a:pPr algn="r" defTabSz="457200">
              <a:lnSpc>
                <a:spcPts val="3300"/>
              </a:lnSpc>
              <a:defRPr sz="1200">
                <a:latin typeface="Helvetica"/>
                <a:ea typeface="Helvetica"/>
                <a:cs typeface="Helvetica"/>
                <a:sym typeface="Helvetica"/>
              </a:defRPr>
            </a:pPr>
            <a:r>
              <a:rPr b="1"/>
              <a:t>Technique/matériaux</a:t>
            </a:r>
          </a:p>
          <a:p>
            <a:pPr defTabSz="457200">
              <a:lnSpc>
                <a:spcPts val="3300"/>
              </a:lnSpc>
              <a:defRPr sz="1200">
                <a:latin typeface="Helvetica"/>
                <a:ea typeface="Helvetica"/>
                <a:cs typeface="Helvetica"/>
                <a:sym typeface="Helvetica"/>
              </a:defRPr>
            </a:pPr>
            <a:r>
              <a:rPr b="1"/>
              <a:t>Deutsch:</a:t>
            </a:r>
            <a:r>
              <a:t> Wasserfarben, Pergament</a:t>
            </a:r>
          </a:p>
          <a:p>
            <a:pPr algn="r" defTabSz="457200">
              <a:lnSpc>
                <a:spcPts val="3300"/>
              </a:lnSpc>
              <a:defRPr sz="1200">
                <a:latin typeface="Helvetica"/>
                <a:ea typeface="Helvetica"/>
                <a:cs typeface="Helvetica"/>
                <a:sym typeface="Helvetica"/>
              </a:defRPr>
            </a:pPr>
            <a:r>
              <a:rPr b="1"/>
              <a:t>Lieu actuel</a:t>
            </a:r>
          </a:p>
          <a:p>
            <a:pPr defTabSz="457200">
              <a:lnSpc>
                <a:spcPts val="3300"/>
              </a:lnSpc>
              <a:defRPr sz="1200">
                <a:latin typeface="Helvetica"/>
                <a:ea typeface="Helvetica"/>
                <a:cs typeface="Helvetica"/>
                <a:sym typeface="Helvetica"/>
              </a:defRPr>
            </a:pPr>
            <a:r>
              <a:rPr b="1"/>
              <a:t>Deutsch:</a:t>
            </a:r>
            <a:r>
              <a:t> Universitätsbibliothek</a:t>
            </a:r>
          </a:p>
          <a:p>
            <a:pPr defTabSz="457200">
              <a:lnSpc>
                <a:spcPts val="3300"/>
              </a:lnSpc>
              <a:defRPr sz="1200">
                <a:latin typeface="Helvetica"/>
                <a:ea typeface="Helvetica"/>
                <a:cs typeface="Helvetica"/>
                <a:sym typeface="Helvetica"/>
              </a:defRPr>
            </a:pPr>
            <a:r>
              <a:rPr b="1"/>
              <a:t>Deutsch:</a:t>
            </a:r>
            <a:r>
              <a:t> Heidelberg</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prstGeom prst="rect">
            <a:avLst/>
          </a:prstGeom>
        </p:spPr>
        <p:txBody>
          <a:bodyPr/>
          <a:lstStyle/>
          <a:p>
            <a:endParaRPr/>
          </a:p>
        </p:txBody>
      </p:sp>
      <p:sp>
        <p:nvSpPr>
          <p:cNvPr id="757" name="Shape 757"/>
          <p:cNvSpPr>
            <a:spLocks noGrp="1"/>
          </p:cNvSpPr>
          <p:nvPr>
            <p:ph type="body" sz="quarter" idx="1"/>
          </p:nvPr>
        </p:nvSpPr>
        <p:spPr>
          <a:prstGeom prst="rect">
            <a:avLst/>
          </a:prstGeom>
        </p:spPr>
        <p:txBody>
          <a:bodyPr/>
          <a:lstStyle/>
          <a:p>
            <a:pPr algn="ctr" defTabSz="457200">
              <a:defRPr sz="1200">
                <a:latin typeface="Helvetica"/>
                <a:ea typeface="Helvetica"/>
                <a:cs typeface="Helvetica"/>
                <a:sym typeface="Helvetica"/>
              </a:defRPr>
            </a:pPr>
            <a:r>
              <a:rPr sz="1300" b="1">
                <a:latin typeface="Century Gothic"/>
                <a:ea typeface="Century Gothic"/>
                <a:cs typeface="Century Gothic"/>
                <a:sym typeface="Century Gothic"/>
              </a:rPr>
              <a:t>Les premiers châteaux à </a:t>
            </a:r>
            <a:r>
              <a:rPr sz="1800">
                <a:latin typeface="Century Gothic"/>
                <a:ea typeface="Century Gothic"/>
                <a:cs typeface="Century Gothic"/>
                <a:sym typeface="Century Gothic"/>
              </a:rPr>
              <a:t>Les </a:t>
            </a:r>
            <a:r>
              <a:rPr sz="1800" b="1">
                <a:latin typeface="Century Gothic"/>
                <a:ea typeface="Century Gothic"/>
                <a:cs typeface="Century Gothic"/>
                <a:sym typeface="Century Gothic"/>
              </a:rPr>
              <a:t>guerres privées</a:t>
            </a:r>
            <a:r>
              <a:rPr sz="1800">
                <a:latin typeface="Century Gothic"/>
                <a:ea typeface="Century Gothic"/>
                <a:cs typeface="Century Gothic"/>
                <a:sym typeface="Century Gothic"/>
              </a:rPr>
              <a:t> et les </a:t>
            </a:r>
            <a:r>
              <a:rPr sz="1800" b="1">
                <a:latin typeface="Century Gothic"/>
                <a:ea typeface="Century Gothic"/>
                <a:cs typeface="Century Gothic"/>
                <a:sym typeface="Century Gothic"/>
              </a:rPr>
              <a:t>invasions</a:t>
            </a:r>
            <a:r>
              <a:rPr sz="1800">
                <a:latin typeface="Century Gothic"/>
                <a:ea typeface="Century Gothic"/>
                <a:cs typeface="Century Gothic"/>
                <a:sym typeface="Century Gothic"/>
              </a:rPr>
              <a:t> se multipliant, les populations sont alors contraintes de chercher refuge à l'ombre des </a:t>
            </a:r>
            <a:r>
              <a:rPr sz="1800" b="1">
                <a:latin typeface="Century Gothic"/>
                <a:ea typeface="Century Gothic"/>
                <a:cs typeface="Century Gothic"/>
                <a:sym typeface="Century Gothic"/>
              </a:rPr>
              <a:t>châteaux de bois</a:t>
            </a:r>
            <a:r>
              <a:rPr sz="1800">
                <a:latin typeface="Century Gothic"/>
                <a:ea typeface="Century Gothic"/>
                <a:cs typeface="Century Gothic"/>
                <a:sym typeface="Century Gothic"/>
              </a:rPr>
              <a:t>, construits sur des mottes de terre rapportée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Shape 760"/>
          <p:cNvSpPr>
            <a:spLocks noGrp="1" noRot="1" noChangeAspect="1"/>
          </p:cNvSpPr>
          <p:nvPr>
            <p:ph type="sldImg"/>
          </p:nvPr>
        </p:nvSpPr>
        <p:spPr>
          <a:prstGeom prst="rect">
            <a:avLst/>
          </a:prstGeom>
        </p:spPr>
        <p:txBody>
          <a:bodyPr/>
          <a:lstStyle/>
          <a:p>
            <a:endParaRPr/>
          </a:p>
        </p:txBody>
      </p:sp>
      <p:sp>
        <p:nvSpPr>
          <p:cNvPr id="761" name="Shape 761"/>
          <p:cNvSpPr>
            <a:spLocks noGrp="1"/>
          </p:cNvSpPr>
          <p:nvPr>
            <p:ph type="body" sz="quarter" idx="1"/>
          </p:nvPr>
        </p:nvSpPr>
        <p:spPr>
          <a:prstGeom prst="rect">
            <a:avLst/>
          </a:prstGeom>
        </p:spPr>
        <p:txBody>
          <a:bodyPr/>
          <a:lstStyle/>
          <a:p>
            <a:pPr algn="ctr" defTabSz="457200">
              <a:defRPr sz="1200">
                <a:latin typeface="Helvetica"/>
                <a:ea typeface="Helvetica"/>
                <a:cs typeface="Helvetica"/>
                <a:sym typeface="Helvetica"/>
              </a:defRPr>
            </a:pPr>
            <a:r>
              <a:rPr sz="1300" b="1">
                <a:latin typeface="Century Gothic"/>
                <a:ea typeface="Century Gothic"/>
                <a:cs typeface="Century Gothic"/>
                <a:sym typeface="Century Gothic"/>
              </a:rPr>
              <a:t>L’ancêtre du château fort</a:t>
            </a:r>
          </a:p>
          <a:p>
            <a:pPr algn="ctr" defTabSz="457200">
              <a:defRPr sz="1200">
                <a:latin typeface="Helvetica"/>
                <a:ea typeface="Helvetica"/>
                <a:cs typeface="Helvetica"/>
                <a:sym typeface="Helvetica"/>
              </a:defRPr>
            </a:pPr>
            <a:endParaRPr sz="1300" b="1">
              <a:latin typeface="Century Gothic"/>
              <a:ea typeface="Century Gothic"/>
              <a:cs typeface="Century Gothic"/>
              <a:sym typeface="Century Gothic"/>
            </a:endParaRPr>
          </a:p>
          <a:p>
            <a:pPr algn="ctr" defTabSz="457200">
              <a:defRPr sz="1200">
                <a:latin typeface="Helvetica"/>
                <a:ea typeface="Helvetica"/>
                <a:cs typeface="Helvetica"/>
                <a:sym typeface="Helvetica"/>
              </a:defRPr>
            </a:pPr>
            <a:r>
              <a:rPr sz="1300" b="1">
                <a:latin typeface="Century Gothic"/>
                <a:ea typeface="Century Gothic"/>
                <a:cs typeface="Century Gothic"/>
                <a:sym typeface="Century Gothic"/>
              </a:rPr>
              <a:t>Site de Saint-Sylvain-d'Anjou - Reconstitution d'un château à mottes</a:t>
            </a:r>
            <a:endParaRPr sz="1600">
              <a:latin typeface="Times"/>
              <a:ea typeface="Times"/>
              <a:cs typeface="Times"/>
              <a:sym typeface="Times"/>
            </a:endParaRPr>
          </a:p>
          <a:p>
            <a:pPr algn="ctr" defTabSz="457200">
              <a:spcBef>
                <a:spcPts val="1600"/>
              </a:spcBef>
              <a:defRPr sz="1200">
                <a:latin typeface="Helvetica"/>
                <a:ea typeface="Helvetica"/>
                <a:cs typeface="Helvetica"/>
                <a:sym typeface="Helvetica"/>
              </a:defRPr>
            </a:pPr>
            <a:r>
              <a:rPr sz="1800">
                <a:latin typeface="Century Gothic"/>
                <a:ea typeface="Century Gothic"/>
                <a:cs typeface="Century Gothic"/>
                <a:sym typeface="Century Gothic"/>
              </a:rPr>
              <a:t>C'est de début de la </a:t>
            </a:r>
            <a:r>
              <a:rPr sz="1800" b="1">
                <a:latin typeface="Century Gothic"/>
                <a:ea typeface="Century Gothic"/>
                <a:cs typeface="Century Gothic"/>
                <a:sym typeface="Century Gothic"/>
              </a:rPr>
              <a:t>féodalité</a:t>
            </a:r>
            <a:r>
              <a:rPr sz="1800">
                <a:latin typeface="Century Gothic"/>
                <a:ea typeface="Century Gothic"/>
                <a:cs typeface="Century Gothic"/>
                <a:sym typeface="Century Gothic"/>
              </a:rPr>
              <a:t> et des premiers </a:t>
            </a:r>
            <a:r>
              <a:rPr sz="1800" b="1">
                <a:latin typeface="Century Gothic"/>
                <a:ea typeface="Century Gothic"/>
                <a:cs typeface="Century Gothic"/>
                <a:sym typeface="Century Gothic"/>
              </a:rPr>
              <a:t>châteaux forts</a:t>
            </a:r>
            <a:r>
              <a:rPr sz="1800">
                <a:latin typeface="Century Gothic"/>
                <a:ea typeface="Century Gothic"/>
                <a:cs typeface="Century Gothic"/>
                <a:sym typeface="Century Gothic"/>
              </a:rPr>
              <a:t>.</a:t>
            </a:r>
            <a:endParaRPr sz="1600">
              <a:latin typeface="Times"/>
              <a:ea typeface="Times"/>
              <a:cs typeface="Times"/>
              <a:sym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Shape 406"/>
          <p:cNvSpPr>
            <a:spLocks noGrp="1" noRot="1" noChangeAspect="1"/>
          </p:cNvSpPr>
          <p:nvPr>
            <p:ph type="sldImg"/>
          </p:nvPr>
        </p:nvSpPr>
        <p:spPr>
          <a:prstGeom prst="rect">
            <a:avLst/>
          </a:prstGeom>
        </p:spPr>
        <p:txBody>
          <a:bodyPr/>
          <a:lstStyle/>
          <a:p>
            <a:endParaRPr/>
          </a:p>
        </p:txBody>
      </p:sp>
      <p:sp>
        <p:nvSpPr>
          <p:cNvPr id="407" name="Shape 407"/>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La </a:t>
            </a:r>
            <a:r>
              <a:rPr sz="1300" u="sng">
                <a:solidFill>
                  <a:srgbClr val="295EB7"/>
                </a:solidFill>
                <a:hlinkClick r:id="rId3"/>
              </a:rPr>
              <a:t>fin du Moyen Âge</a:t>
            </a:r>
            <a:r>
              <a:rPr sz="1300"/>
              <a:t> est généralement située entre </a:t>
            </a:r>
            <a:r>
              <a:rPr sz="1300" u="sng">
                <a:solidFill>
                  <a:srgbClr val="295EB7"/>
                </a:solidFill>
                <a:hlinkClick r:id="rId4"/>
              </a:rPr>
              <a:t>1450</a:t>
            </a:r>
            <a:r>
              <a:rPr sz="1300"/>
              <a:t> et </a:t>
            </a:r>
            <a:r>
              <a:rPr sz="1300" u="sng">
                <a:solidFill>
                  <a:srgbClr val="295EB7"/>
                </a:solidFill>
                <a:hlinkClick r:id="rId5"/>
              </a:rPr>
              <a:t>1500</a:t>
            </a:r>
            <a:r>
              <a:rPr sz="1300"/>
              <a:t> ; deux dates symboliques sont proposées par les historiens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6"/>
              </a:rPr>
              <a:t>1453</a:t>
            </a:r>
            <a:r>
              <a:rPr sz="1300"/>
              <a:t>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7"/>
              </a:rPr>
              <a:t>Prise de Constantinople</a:t>
            </a:r>
            <a:r>
              <a:rPr sz="1300"/>
              <a:t>, capitale de l’</a:t>
            </a:r>
            <a:r>
              <a:rPr sz="1300" u="sng">
                <a:solidFill>
                  <a:srgbClr val="295EB7"/>
                </a:solidFill>
                <a:hlinkClick r:id="rId8"/>
              </a:rPr>
              <a:t>Empire byzantin</a:t>
            </a:r>
            <a:r>
              <a:rPr sz="1300"/>
              <a:t>, par les </a:t>
            </a:r>
            <a:r>
              <a:rPr sz="1300" u="sng">
                <a:solidFill>
                  <a:srgbClr val="295EB7"/>
                </a:solidFill>
                <a:hlinkClick r:id="rId9"/>
              </a:rPr>
              <a:t>Ottomans</a:t>
            </a:r>
            <a:r>
              <a:rPr sz="1300"/>
              <a:t> (les turcs)</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Au-delà de la fin d’un empire déjà moribond, la chute de Constantinople a un impact profond sur le monde et notamment en Occident. Héritier de l’Empire romain, traditionnel rempart à l’expansion musulmane en Orient, l’Empire byzantin laisse derrière lui un vide important.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Etape importante vers la Renaissance (du monde grec) vers la culture latine (on ramène le savoir grec en Europe)</a:t>
            </a:r>
          </a:p>
          <a:p>
            <a:pPr marL="914400" indent="-914400" defTabSz="457200">
              <a:lnSpc>
                <a:spcPts val="3300"/>
              </a:lnSpc>
              <a:spcBef>
                <a:spcPts val="100"/>
              </a:spcBef>
              <a:tabLst>
                <a:tab pos="596900" algn="l"/>
                <a:tab pos="914400" algn="l"/>
              </a:tabLst>
              <a:defRPr sz="1200">
                <a:latin typeface="Helvetica"/>
                <a:ea typeface="Helvetica"/>
                <a:cs typeface="Helvetica"/>
                <a:sym typeface="Helvetica"/>
              </a:defRPr>
            </a:pPr>
            <a:endParaRPr sz="1300"/>
          </a:p>
          <a:p>
            <a:pPr marL="914400" indent="-914400" defTabSz="457200">
              <a:lnSpc>
                <a:spcPts val="3300"/>
              </a:lnSpc>
              <a:spcBef>
                <a:spcPts val="100"/>
              </a:spcBef>
              <a:tabLst>
                <a:tab pos="596900" algn="l"/>
                <a:tab pos="914400" algn="l"/>
              </a:tabLst>
              <a:defRPr sz="1200">
                <a:latin typeface="Helvetica"/>
                <a:ea typeface="Helvetica"/>
                <a:cs typeface="Helvetica"/>
                <a:sym typeface="Helvetica"/>
              </a:defRPr>
            </a:pPr>
            <a:endParaRPr sz="1300"/>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Fin de la </a:t>
            </a:r>
            <a:r>
              <a:rPr sz="1300" u="sng">
                <a:solidFill>
                  <a:srgbClr val="295EB7"/>
                </a:solidFill>
                <a:hlinkClick r:id="rId10"/>
              </a:rPr>
              <a:t>guerre de Cent Ans</a:t>
            </a:r>
            <a:r>
              <a:rPr sz="1300"/>
              <a:t>, avec la victoire française sur l'Angleterre (</a:t>
            </a:r>
            <a:r>
              <a:rPr sz="1300" u="sng">
                <a:solidFill>
                  <a:srgbClr val="295EB7"/>
                </a:solidFill>
                <a:hlinkClick r:id="rId11"/>
              </a:rPr>
              <a:t>bataille de Castillon</a:t>
            </a:r>
            <a:r>
              <a:rPr sz="1300"/>
              <a:t>).</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12"/>
              </a:rPr>
              <a:t>Gutenberg</a:t>
            </a:r>
            <a:r>
              <a:rPr sz="1300"/>
              <a:t> met au point la presse </a:t>
            </a:r>
            <a:r>
              <a:rPr sz="1300" u="sng">
                <a:solidFill>
                  <a:srgbClr val="295EB7"/>
                </a:solidFill>
                <a:hlinkClick r:id="rId13"/>
              </a:rPr>
              <a:t>xylographique</a:t>
            </a:r>
            <a:r>
              <a:rPr sz="1300"/>
              <a:t> à bras vers 1450 et imprime </a:t>
            </a:r>
            <a:r>
              <a:rPr sz="1300" u="sng">
                <a:solidFill>
                  <a:srgbClr val="295EB7"/>
                </a:solidFill>
                <a:hlinkClick r:id="rId14"/>
              </a:rPr>
              <a:t>la bible à quarante-deux lignes</a:t>
            </a:r>
            <a:r>
              <a:rPr sz="1300"/>
              <a:t>, qui est le premier livre imprimé d'Europe, entre 1452 et 1454 (vers 1440, il « réinvente » les </a:t>
            </a:r>
            <a:r>
              <a:rPr sz="1300" u="sng">
                <a:solidFill>
                  <a:srgbClr val="295EB7"/>
                </a:solidFill>
                <a:hlinkClick r:id="rId15"/>
              </a:rPr>
              <a:t>caractères mobiles</a:t>
            </a:r>
            <a:r>
              <a:rPr sz="1300"/>
              <a:t> déjà utilisés en </a:t>
            </a:r>
            <a:r>
              <a:rPr sz="1300" u="sng">
                <a:solidFill>
                  <a:srgbClr val="295EB7"/>
                </a:solidFill>
                <a:hlinkClick r:id="rId16"/>
              </a:rPr>
              <a:t>Corée</a:t>
            </a:r>
            <a:r>
              <a:rPr sz="1000" u="sng">
                <a:solidFill>
                  <a:srgbClr val="295EB7"/>
                </a:solidFill>
                <a:hlinkClick r:id="rId17"/>
              </a:rPr>
              <a:t>9</a:t>
            </a:r>
            <a:r>
              <a:rPr sz="1300"/>
              <a:t> et en </a:t>
            </a:r>
            <a:r>
              <a:rPr sz="1300" u="sng">
                <a:solidFill>
                  <a:srgbClr val="295EB7"/>
                </a:solidFill>
                <a:hlinkClick r:id="rId18"/>
              </a:rPr>
              <a:t>Chine</a:t>
            </a:r>
            <a:r>
              <a:rPr sz="1300"/>
              <a: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19"/>
              </a:rPr>
              <a:t>1492</a:t>
            </a:r>
            <a:r>
              <a:rPr sz="1300"/>
              <a:t>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Fin de la </a:t>
            </a:r>
            <a:r>
              <a:rPr sz="1300" u="sng">
                <a:solidFill>
                  <a:srgbClr val="295EB7"/>
                </a:solidFill>
                <a:hlinkClick r:id="rId20"/>
              </a:rPr>
              <a:t>Reconquête</a:t>
            </a:r>
            <a:r>
              <a:rPr sz="1300"/>
              <a:t> espagnole le </a:t>
            </a:r>
            <a:r>
              <a:rPr sz="1300" u="sng">
                <a:solidFill>
                  <a:srgbClr val="295EB7"/>
                </a:solidFill>
                <a:hlinkClick r:id="rId21"/>
              </a:rPr>
              <a:t>2 janvier</a:t>
            </a:r>
            <a:r>
              <a:rPr sz="1300"/>
              <a:t> avec la reprise de </a:t>
            </a:r>
            <a:r>
              <a:rPr sz="1300" u="sng">
                <a:solidFill>
                  <a:srgbClr val="295EB7"/>
                </a:solidFill>
                <a:hlinkClick r:id="rId22"/>
              </a:rPr>
              <a:t>Grenade</a:t>
            </a:r>
            <a:r>
              <a:rPr sz="1300"/>
              <a:t>.</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Le </a:t>
            </a:r>
            <a:r>
              <a:rPr sz="1300" u="sng">
                <a:solidFill>
                  <a:srgbClr val="295EB7"/>
                </a:solidFill>
                <a:hlinkClick r:id="rId23"/>
              </a:rPr>
              <a:t>12</a:t>
            </a:r>
            <a:r>
              <a:rPr sz="1300"/>
              <a:t> </a:t>
            </a:r>
            <a:r>
              <a:rPr sz="1300" u="sng">
                <a:solidFill>
                  <a:srgbClr val="295EB7"/>
                </a:solidFill>
                <a:hlinkClick r:id="rId24"/>
              </a:rPr>
              <a:t>octobre</a:t>
            </a:r>
            <a:r>
              <a:rPr sz="1300"/>
              <a:t> </a:t>
            </a:r>
            <a:r>
              <a:rPr sz="1300" u="sng">
                <a:solidFill>
                  <a:srgbClr val="295EB7"/>
                </a:solidFill>
                <a:hlinkClick r:id="rId19"/>
              </a:rPr>
              <a:t>1492</a:t>
            </a:r>
            <a:r>
              <a:rPr sz="1300"/>
              <a:t> vers 2 h du matin, </a:t>
            </a:r>
            <a:r>
              <a:rPr sz="1300" u="sng">
                <a:solidFill>
                  <a:srgbClr val="295EB7"/>
                </a:solidFill>
                <a:hlinkClick r:id="rId25"/>
              </a:rPr>
              <a:t>Christophe Colomb</a:t>
            </a:r>
            <a:r>
              <a:rPr sz="1300"/>
              <a:t> accoste sur un îlot des </a:t>
            </a:r>
            <a:r>
              <a:rPr sz="1300" u="sng">
                <a:solidFill>
                  <a:srgbClr val="295EB7"/>
                </a:solidFill>
                <a:hlinkClick r:id="rId26"/>
              </a:rPr>
              <a:t>Bahamas</a:t>
            </a:r>
            <a:r>
              <a:rPr sz="1300"/>
              <a:t>, à </a:t>
            </a:r>
            <a:r>
              <a:rPr sz="1300" u="sng">
                <a:solidFill>
                  <a:srgbClr val="295EB7"/>
                </a:solidFill>
                <a:hlinkClick r:id="rId27"/>
              </a:rPr>
              <a:t>Guanahani</a:t>
            </a:r>
            <a:r>
              <a:rPr sz="1300"/>
              <a:t> qu'il appela </a:t>
            </a:r>
            <a:r>
              <a:rPr sz="1300" u="sng">
                <a:solidFill>
                  <a:srgbClr val="295EB7"/>
                </a:solidFill>
                <a:hlinkClick r:id="rId28"/>
              </a:rPr>
              <a:t>San Salvador</a:t>
            </a:r>
            <a:r>
              <a:rPr sz="1300"/>
              <a:t>.</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La </a:t>
            </a:r>
            <a:r>
              <a:rPr sz="1300" u="sng">
                <a:solidFill>
                  <a:srgbClr val="295EB7"/>
                </a:solidFill>
                <a:hlinkClick r:id="rId29"/>
              </a:rPr>
              <a:t>France</a:t>
            </a:r>
            <a:r>
              <a:rPr sz="1300"/>
              <a:t> et l'</a:t>
            </a:r>
            <a:r>
              <a:rPr sz="1300" u="sng">
                <a:solidFill>
                  <a:srgbClr val="295EB7"/>
                </a:solidFill>
                <a:hlinkClick r:id="rId30"/>
              </a:rPr>
              <a:t>Angleterre</a:t>
            </a:r>
            <a:r>
              <a:rPr sz="1300"/>
              <a:t> signent le </a:t>
            </a:r>
            <a:r>
              <a:rPr sz="1300" u="sng">
                <a:solidFill>
                  <a:srgbClr val="295EB7"/>
                </a:solidFill>
                <a:hlinkClick r:id="rId31"/>
              </a:rPr>
              <a:t>3 novembre</a:t>
            </a:r>
            <a:r>
              <a:rPr sz="1300"/>
              <a:t> le </a:t>
            </a:r>
            <a:r>
              <a:rPr sz="1300" u="sng">
                <a:solidFill>
                  <a:srgbClr val="295EB7"/>
                </a:solidFill>
                <a:hlinkClick r:id="rId32"/>
              </a:rPr>
              <a:t>traité d'Étaples</a:t>
            </a:r>
            <a:r>
              <a:rPr sz="1300"/>
              <a:t> qui prépare les </a:t>
            </a:r>
            <a:r>
              <a:rPr sz="1300" u="sng">
                <a:solidFill>
                  <a:srgbClr val="295EB7"/>
                </a:solidFill>
                <a:hlinkClick r:id="rId33"/>
              </a:rPr>
              <a:t>guerres d'Italie</a:t>
            </a:r>
            <a:r>
              <a:rPr sz="1300"/>
              <a:t> menées par la France.</a:t>
            </a:r>
          </a:p>
          <a:p>
            <a:pPr marL="914400" indent="-914400" defTabSz="457200">
              <a:lnSpc>
                <a:spcPts val="3300"/>
              </a:lnSpc>
              <a:spcBef>
                <a:spcPts val="100"/>
              </a:spcBef>
              <a:tabLst>
                <a:tab pos="596900" algn="l"/>
                <a:tab pos="914400" algn="l"/>
              </a:tabLst>
              <a:defRPr sz="1200">
                <a:latin typeface="Helvetica"/>
                <a:ea typeface="Helvetica"/>
                <a:cs typeface="Helvetica"/>
                <a:sym typeface="Helvetica"/>
              </a:defRPr>
            </a:pPr>
            <a:endParaRPr sz="1300"/>
          </a:p>
          <a:p>
            <a:pPr defTabSz="457200">
              <a:lnSpc>
                <a:spcPts val="3700"/>
              </a:lnSpc>
              <a:spcBef>
                <a:spcPts val="400"/>
              </a:spcBef>
              <a:defRPr sz="1200">
                <a:latin typeface="Helvetica"/>
                <a:ea typeface="Helvetica"/>
                <a:cs typeface="Helvetica"/>
                <a:sym typeface="Helvetica"/>
              </a:defRPr>
            </a:pPr>
            <a:r>
              <a:rPr sz="1500" b="1"/>
              <a:t>Limite Moyen Âge-Temps Modernes</a:t>
            </a:r>
          </a:p>
          <a:p>
            <a:pPr defTabSz="457200">
              <a:lnSpc>
                <a:spcPts val="3400"/>
              </a:lnSpc>
              <a:defRPr sz="1200">
                <a:latin typeface="Helvetica"/>
                <a:ea typeface="Helvetica"/>
                <a:cs typeface="Helvetica"/>
                <a:sym typeface="Helvetica"/>
              </a:defRPr>
            </a:pPr>
            <a:r>
              <a:rPr sz="1300"/>
              <a:t>[</a:t>
            </a:r>
            <a:r>
              <a:rPr sz="1300" u="sng">
                <a:solidFill>
                  <a:srgbClr val="295EB7"/>
                </a:solidFill>
                <a:hlinkClick r:id="rId34"/>
              </a:rPr>
              <a:t>modifier</a:t>
            </a:r>
            <a:r>
              <a:rPr sz="1300"/>
              <a:t>]</a:t>
            </a:r>
          </a:p>
          <a:p>
            <a:pPr defTabSz="457200">
              <a:lnSpc>
                <a:spcPts val="3400"/>
              </a:lnSpc>
              <a:spcBef>
                <a:spcPts val="300"/>
              </a:spcBef>
              <a:defRPr sz="1200">
                <a:latin typeface="Helvetica"/>
                <a:ea typeface="Helvetica"/>
                <a:cs typeface="Helvetica"/>
                <a:sym typeface="Helvetica"/>
              </a:defRPr>
            </a:pPr>
            <a:r>
              <a:rPr sz="1300" b="1"/>
              <a:t>Thèses des mediévistes</a:t>
            </a:r>
          </a:p>
          <a:p>
            <a:pPr defTabSz="457200">
              <a:lnSpc>
                <a:spcPts val="3400"/>
              </a:lnSpc>
              <a:spcBef>
                <a:spcPts val="600"/>
              </a:spcBef>
              <a:defRPr sz="1200">
                <a:latin typeface="Helvetica"/>
                <a:ea typeface="Helvetica"/>
                <a:cs typeface="Helvetica"/>
                <a:sym typeface="Helvetica"/>
              </a:defRPr>
            </a:pPr>
            <a:r>
              <a:rPr sz="1300"/>
              <a:t>Le Moyen Âge continue jusqu'au milieu du ⅩⅥ</a:t>
            </a:r>
            <a:r>
              <a:rPr sz="1100" baseline="31999"/>
              <a:t>e</a:t>
            </a:r>
            <a:r>
              <a:rPr sz="1300"/>
              <a:t> siècle avec la Réforme.</a:t>
            </a:r>
          </a:p>
          <a:p>
            <a:pPr defTabSz="457200">
              <a:lnSpc>
                <a:spcPts val="3400"/>
              </a:lnSpc>
              <a:defRPr sz="1200">
                <a:latin typeface="Helvetica"/>
                <a:ea typeface="Helvetica"/>
                <a:cs typeface="Helvetica"/>
                <a:sym typeface="Helvetica"/>
              </a:defRPr>
            </a:pPr>
            <a:r>
              <a:rPr sz="1300"/>
              <a:t>[</a:t>
            </a:r>
            <a:r>
              <a:rPr sz="1300" u="sng">
                <a:solidFill>
                  <a:srgbClr val="295EB7"/>
                </a:solidFill>
                <a:hlinkClick r:id="rId35"/>
              </a:rPr>
              <a:t>modifier</a:t>
            </a:r>
            <a:r>
              <a:rPr sz="1300"/>
              <a:t>]</a:t>
            </a:r>
          </a:p>
          <a:p>
            <a:pPr defTabSz="457200">
              <a:lnSpc>
                <a:spcPts val="3400"/>
              </a:lnSpc>
              <a:spcBef>
                <a:spcPts val="300"/>
              </a:spcBef>
              <a:defRPr sz="1200">
                <a:latin typeface="Helvetica"/>
                <a:ea typeface="Helvetica"/>
                <a:cs typeface="Helvetica"/>
                <a:sym typeface="Helvetica"/>
              </a:defRPr>
            </a:pPr>
            <a:r>
              <a:rPr sz="1300" b="1"/>
              <a:t>Thèses des modernistes</a:t>
            </a:r>
          </a:p>
          <a:p>
            <a:pPr defTabSz="457200">
              <a:lnSpc>
                <a:spcPts val="3400"/>
              </a:lnSpc>
              <a:spcBef>
                <a:spcPts val="600"/>
              </a:spcBef>
              <a:defRPr sz="1200">
                <a:latin typeface="Helvetica"/>
                <a:ea typeface="Helvetica"/>
                <a:cs typeface="Helvetica"/>
                <a:sym typeface="Helvetica"/>
              </a:defRPr>
            </a:pPr>
            <a:r>
              <a:rPr sz="1300"/>
              <a:t>Le Moyen Âge s'arrête avec les débuts de l'humanisme (XIVe - XVe).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Shape 764"/>
          <p:cNvSpPr>
            <a:spLocks noGrp="1" noRot="1" noChangeAspect="1"/>
          </p:cNvSpPr>
          <p:nvPr>
            <p:ph type="sldImg"/>
          </p:nvPr>
        </p:nvSpPr>
        <p:spPr>
          <a:prstGeom prst="rect">
            <a:avLst/>
          </a:prstGeom>
        </p:spPr>
        <p:txBody>
          <a:bodyPr/>
          <a:lstStyle/>
          <a:p>
            <a:endParaRPr/>
          </a:p>
        </p:txBody>
      </p:sp>
      <p:sp>
        <p:nvSpPr>
          <p:cNvPr id="765" name="Shape 765"/>
          <p:cNvSpPr>
            <a:spLocks noGrp="1"/>
          </p:cNvSpPr>
          <p:nvPr>
            <p:ph type="body" sz="quarter" idx="1"/>
          </p:nvPr>
        </p:nvSpPr>
        <p:spPr>
          <a:prstGeom prst="rect">
            <a:avLst/>
          </a:prstGeom>
        </p:spPr>
        <p:txBody>
          <a:bodyPr/>
          <a:lstStyle/>
          <a:p>
            <a:r>
              <a:t>Source: </a:t>
            </a:r>
            <a:r>
              <a:rPr u="sng">
                <a:hlinkClick r:id="rId3"/>
              </a:rPr>
              <a:t>http://soutien67.free.fr/histoire/pages/moyen_age/moyen_age.htm</a:t>
            </a:r>
          </a:p>
          <a:p>
            <a:endParaRPr u="sng">
              <a:hlinkClick r:id="rId3"/>
            </a:endParaRPr>
          </a:p>
          <a:p>
            <a:r>
              <a:rPr u="sng">
                <a:hlinkClick r:id="rId4"/>
              </a:rPr>
              <a:t>http://www.youtube.com/watch?v=Tf-0ktTzjTE&amp;feature=watch-vrec</a:t>
            </a:r>
            <a:endParaRPr u="sng"/>
          </a:p>
          <a:p>
            <a:endParaRPr u="sng"/>
          </a:p>
          <a:p>
            <a:r>
              <a:rPr u="sng">
                <a:hlinkClick r:id="rId4"/>
              </a:rPr>
              <a:t>http://www.youtube.com/watch?v=mB0Xw_G-Ccc&amp;feature=relmfu</a:t>
            </a:r>
            <a:endParaRPr u="sng"/>
          </a:p>
          <a:p>
            <a:endParaRPr u="sng"/>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Shape 771"/>
          <p:cNvSpPr>
            <a:spLocks noGrp="1" noRot="1" noChangeAspect="1"/>
          </p:cNvSpPr>
          <p:nvPr>
            <p:ph type="sldImg"/>
          </p:nvPr>
        </p:nvSpPr>
        <p:spPr>
          <a:prstGeom prst="rect">
            <a:avLst/>
          </a:prstGeom>
        </p:spPr>
        <p:txBody>
          <a:bodyPr/>
          <a:lstStyle/>
          <a:p>
            <a:endParaRPr/>
          </a:p>
        </p:txBody>
      </p:sp>
      <p:sp>
        <p:nvSpPr>
          <p:cNvPr id="772" name="Shape 772"/>
          <p:cNvSpPr>
            <a:spLocks noGrp="1"/>
          </p:cNvSpPr>
          <p:nvPr>
            <p:ph type="body" sz="quarter" idx="1"/>
          </p:nvPr>
        </p:nvSpPr>
        <p:spPr>
          <a:prstGeom prst="rect">
            <a:avLst/>
          </a:prstGeom>
        </p:spPr>
        <p:txBody>
          <a:bodyPr/>
          <a:lstStyle/>
          <a:p>
            <a:pPr defTabSz="457200">
              <a:lnSpc>
                <a:spcPts val="3300"/>
              </a:lnSpc>
              <a:defRPr sz="1200">
                <a:latin typeface="Helvetica"/>
                <a:ea typeface="Helvetica"/>
                <a:cs typeface="Helvetica"/>
                <a:sym typeface="Helvetica"/>
              </a:defRPr>
            </a:pPr>
            <a:endParaRPr sz="1100"/>
          </a:p>
          <a:p>
            <a:pPr defTabSz="457200">
              <a:lnSpc>
                <a:spcPts val="3300"/>
              </a:lnSpc>
              <a:defRPr sz="1200">
                <a:latin typeface="Helvetica"/>
                <a:ea typeface="Helvetica"/>
                <a:cs typeface="Helvetica"/>
                <a:sym typeface="Helvetica"/>
              </a:defRPr>
            </a:pPr>
            <a:r>
              <a:rPr b="1" u="sng">
                <a:solidFill>
                  <a:srgbClr val="295EB7"/>
                </a:solidFill>
                <a:hlinkClick r:id="rId3"/>
              </a:rPr>
              <a:t>Francisco de Goya</a:t>
            </a:r>
            <a:r>
              <a:rPr b="1"/>
              <a:t> (1746–1828)</a:t>
            </a:r>
          </a:p>
          <a:p>
            <a:r>
              <a:rPr b="1"/>
              <a:t>Scene from an inquisition</a:t>
            </a:r>
          </a:p>
          <a:p>
            <a:endParaRPr b="1"/>
          </a:p>
          <a:p>
            <a:r>
              <a:rPr b="1"/>
              <a:t>L'œuvre représente un autodafé, c'est-à-dire l'accusation pour délit à l'encontre de la religion catholique, réalisée par le tribunal de l'Inquisition espagnole à l'intérieur d'une église. Plusieurs accusés portant un chapeau pointu sont soumis à un procès en présence d'un public nombreux.</a:t>
            </a:r>
          </a:p>
          <a:p>
            <a:endParaRPr b="1"/>
          </a:p>
          <a:p>
            <a:r>
              <a:rPr b="1"/>
              <a:t>L’Inquisition (du mot latin inquisitio signifiant enquête, recherche) était une juridiction spécialisée (autrement dit un tribunal), créée par l'Église catholique romaine et relevant du droit canonique, dont le but était de combattre l'hérésie, en faisant appliquer aux personnes qui ne respectaient pas le dogme des peines variant de simples peines spirituelles (prières, pénitences) à des amendes lorsque l'hérésie n'était pas établie[réf. nécessaire], et de la confiscation de tous les biens1 à la peine de mort2 pour les apostats (re)devenus hérétiques[réf. nécessaire]. Elle se substituait à l'ordalie en introduisant la notion de tribunal, de défenseur et de minutes du procès.</a:t>
            </a:r>
          </a:p>
          <a:p>
            <a:r>
              <a:rPr b="1"/>
              <a:t>L'Inquisition a été créée au début du xiiie siècle en France pour empêcher la diffusion du sectarisme, principalement celui des Cathares et des Vaudois. Cette Inquisition médiévale a duré jusqu'au xive siècle et a notamment persécuté les Templiers et les Béguines. À la fin du Moyen Âge, le concept et la portée de l'Inquisition furent significativement étendus, en Espagne et au Portugal ainsi qu'aux colonies de leur empire, en particulier pour contrer la réforme protestante et pour traquer les juifs et les musulmans faussement convertis au catholicisme. À la fin du xve siècle, en particulier, l'Inquisition espagnole condamna beaucoup d'hérétiques au bûcher, organisant des autodafés de grande ampleur qui ont instauré une terreur durable ; toutefois, ensuite, la proportion des peines les plus lourdes diminua rapidement au cours du xvie siècle. Alors qu'elle était sur le déclin, ses opposants, en particulier les protestants des pays colonisateurs concurrents de l'empire espagnol, ont commencé une campagne de contre-propagande qui a popularisé une exagération de sa violence réelle (la légende noire de l'Inquisition. L'opéra Don Carlos et le passage du Grand Inquisiteur dans Les Frères Karamazov ont contribué à l'asseoir). L'institution a perduré au xviiie siècle, avant d'être abolie hors des États papaux au début du xixe, après les guerres napoléoniennes. Elle a été réformée en 1908 par le pape Pie X, sous un nouveau nom et avec de nouveaux objectifs, en tant qu'une des congrégations de la Curie romaine ; elle est devenue en 1965 la Congrégation pour la doctrine de la foi.</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Shape 777"/>
          <p:cNvSpPr>
            <a:spLocks noGrp="1" noRot="1" noChangeAspect="1"/>
          </p:cNvSpPr>
          <p:nvPr>
            <p:ph type="sldImg"/>
          </p:nvPr>
        </p:nvSpPr>
        <p:spPr>
          <a:prstGeom prst="rect">
            <a:avLst/>
          </a:prstGeom>
        </p:spPr>
        <p:txBody>
          <a:bodyPr/>
          <a:lstStyle/>
          <a:p>
            <a:endParaRPr/>
          </a:p>
        </p:txBody>
      </p:sp>
      <p:sp>
        <p:nvSpPr>
          <p:cNvPr id="778" name="Shape 778"/>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Cathars being expelled from Carcassonne in 1209.</a:t>
            </a:r>
          </a:p>
          <a:p>
            <a:pPr defTabSz="457200">
              <a:lnSpc>
                <a:spcPts val="2800"/>
              </a:lnSpc>
              <a:defRPr sz="1200">
                <a:latin typeface="Helvetica"/>
                <a:ea typeface="Helvetica"/>
                <a:cs typeface="Helvetica"/>
                <a:sym typeface="Helvetica"/>
              </a:defRPr>
            </a:pPr>
            <a:r>
              <a:rPr sz="1100"/>
              <a:t>La population expulsée de </a:t>
            </a:r>
            <a:r>
              <a:rPr sz="1100" u="sng">
                <a:solidFill>
                  <a:srgbClr val="295EB7"/>
                </a:solidFill>
                <a:hlinkClick r:id="rId3"/>
              </a:rPr>
              <a:t>Carcassonne</a:t>
            </a:r>
            <a:r>
              <a:rPr sz="1100"/>
              <a:t> en </a:t>
            </a:r>
            <a:r>
              <a:rPr sz="1100" u="sng">
                <a:solidFill>
                  <a:srgbClr val="295EB7"/>
                </a:solidFill>
                <a:hlinkClick r:id="rId4"/>
              </a:rPr>
              <a:t>1209</a:t>
            </a:r>
            <a:r>
              <a:rPr sz="1100"/>
              <a:t> après la </a:t>
            </a:r>
            <a:r>
              <a:rPr sz="1100" u="sng">
                <a:solidFill>
                  <a:srgbClr val="295EB7"/>
                </a:solidFill>
                <a:hlinkClick r:id="rId5"/>
              </a:rPr>
              <a:t>croisade</a:t>
            </a:r>
            <a:r>
              <a:rPr sz="1100"/>
              <a:t> et le siège de </a:t>
            </a:r>
            <a:r>
              <a:rPr sz="1100" u="sng">
                <a:solidFill>
                  <a:srgbClr val="295EB7"/>
                </a:solidFill>
                <a:hlinkClick r:id="rId6"/>
              </a:rPr>
              <a:t>Simon de Montfort</a:t>
            </a:r>
            <a:r>
              <a:rPr sz="1100"/>
              <a:t>.</a:t>
            </a:r>
            <a:endParaRPr sz="1300"/>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Vers l’an 1000: apparition d’un mouvement chrétien médiéval jugé barbare, hérétique. L’église persécuta ses adeptes.</a:t>
            </a:r>
          </a:p>
          <a:p>
            <a:pPr defTabSz="457200">
              <a:lnSpc>
                <a:spcPts val="3400"/>
              </a:lnSpc>
              <a:spcBef>
                <a:spcPts val="600"/>
              </a:spcBef>
              <a:defRPr sz="1200">
                <a:latin typeface="Helvetica"/>
                <a:ea typeface="Helvetica"/>
                <a:cs typeface="Helvetica"/>
                <a:sym typeface="Helvetica"/>
              </a:defRPr>
            </a:pPr>
            <a:r>
              <a:rPr sz="1300" b="1"/>
              <a:t>La doctrine cathare</a:t>
            </a:r>
            <a:r>
              <a:rPr sz="1300"/>
              <a:t>, probablement influencée par des prêcheurs </a:t>
            </a:r>
            <a:r>
              <a:rPr sz="1300" u="sng">
                <a:solidFill>
                  <a:srgbClr val="295EB7"/>
                </a:solidFill>
                <a:hlinkClick r:id="rId7"/>
              </a:rPr>
              <a:t>pauliciens</a:t>
            </a:r>
            <a:r>
              <a:rPr sz="1000" u="sng">
                <a:solidFill>
                  <a:srgbClr val="295EB7"/>
                </a:solidFill>
                <a:hlinkClick r:id="rId8"/>
              </a:rPr>
              <a:t>2</a:t>
            </a:r>
            <a:r>
              <a:rPr sz="1300"/>
              <a:t>, considérait l’univers comme la création d’un dieu ambivalent, le monde matériel procédant d’un mauvais principe offrant tentations et corruption, tandis que le </a:t>
            </a:r>
            <a:r>
              <a:rPr sz="1300" u="sng">
                <a:solidFill>
                  <a:srgbClr val="295EB7"/>
                </a:solidFill>
                <a:hlinkClick r:id="rId9"/>
              </a:rPr>
              <a:t>paradis</a:t>
            </a:r>
            <a:r>
              <a:rPr sz="1300"/>
              <a:t> procède d’un bon principe offrant rédemption et élévation spirituelle. Le corps humain est considéré comme la prison matérielle des âmes d’</a:t>
            </a:r>
            <a:r>
              <a:rPr sz="1300" u="sng">
                <a:solidFill>
                  <a:srgbClr val="295EB7"/>
                </a:solidFill>
                <a:hlinkClick r:id="rId10"/>
              </a:rPr>
              <a:t>anges</a:t>
            </a:r>
            <a:r>
              <a:rPr sz="1300"/>
              <a:t> précipités sur terre lors d’une bataille entre les deux démiurges, bon et mauvais. Les âmes errent de corps en corps et de mort en mort, selon le principe de la </a:t>
            </a:r>
            <a:r>
              <a:rPr sz="1300" u="sng">
                <a:solidFill>
                  <a:srgbClr val="295EB7"/>
                </a:solidFill>
                <a:hlinkClick r:id="rId11"/>
              </a:rPr>
              <a:t>métempsycose</a:t>
            </a:r>
            <a:r>
              <a:rPr sz="1300"/>
              <a:t> (</a:t>
            </a:r>
            <a:r>
              <a:rPr sz="1300" u="sng">
                <a:solidFill>
                  <a:srgbClr val="295EB7"/>
                </a:solidFill>
                <a:hlinkClick r:id="rId12"/>
              </a:rPr>
              <a:t>réincarnation</a:t>
            </a:r>
            <a:r>
              <a:rPr sz="1300"/>
              <a:t>). Seul le </a:t>
            </a:r>
            <a:r>
              <a:rPr sz="1300" u="sng">
                <a:solidFill>
                  <a:srgbClr val="295EB7"/>
                </a:solidFill>
                <a:hlinkClick r:id="rId13"/>
              </a:rPr>
              <a:t>baptême</a:t>
            </a:r>
            <a:r>
              <a:rPr sz="1300"/>
              <a:t> spirituel – le </a:t>
            </a:r>
            <a:r>
              <a:rPr sz="1300" u="sng">
                <a:solidFill>
                  <a:srgbClr val="295EB7"/>
                </a:solidFill>
                <a:hlinkClick r:id="rId14"/>
              </a:rPr>
              <a:t>Consolament</a:t>
            </a:r>
            <a:r>
              <a:rPr sz="1300"/>
              <a:t> – a la capacité de briser la chaîne qui retient l’</a:t>
            </a:r>
            <a:r>
              <a:rPr sz="1300" u="sng">
                <a:solidFill>
                  <a:srgbClr val="295EB7"/>
                </a:solidFill>
                <a:hlinkClick r:id="rId15"/>
              </a:rPr>
              <a:t>âme</a:t>
            </a:r>
            <a:r>
              <a:rPr sz="1300"/>
              <a:t> au corps, et de permettre ainsi après une ultime mort terrestre à l’ange de regagner le ciel. Les </a:t>
            </a:r>
            <a:r>
              <a:rPr sz="1300" b="1"/>
              <a:t>cathares</a:t>
            </a:r>
            <a:r>
              <a:rPr sz="1300"/>
              <a:t> attribuent l’</a:t>
            </a:r>
            <a:r>
              <a:rPr sz="1300" u="sng">
                <a:solidFill>
                  <a:srgbClr val="295EB7"/>
                </a:solidFill>
                <a:hlinkClick r:id="rId16"/>
              </a:rPr>
              <a:t>Ancien Testament</a:t>
            </a:r>
            <a:r>
              <a:rPr sz="1300"/>
              <a:t> au dieu mauvais, et le </a:t>
            </a:r>
            <a:r>
              <a:rPr sz="1300" u="sng">
                <a:solidFill>
                  <a:srgbClr val="295EB7"/>
                </a:solidFill>
                <a:hlinkClick r:id="rId17"/>
              </a:rPr>
              <a:t>Nouveau Testament</a:t>
            </a:r>
            <a:r>
              <a:rPr sz="1300"/>
              <a:t> au dieu bon, ce qui constitue une forme de </a:t>
            </a:r>
            <a:r>
              <a:rPr sz="1300" u="sng">
                <a:solidFill>
                  <a:srgbClr val="295EB7"/>
                </a:solidFill>
                <a:hlinkClick r:id="rId18"/>
              </a:rPr>
              <a:t>marcionisme</a:t>
            </a:r>
            <a:r>
              <a:rPr sz="1300"/>
              <a:t>. Les cathares ont été embarrassés par la figure du </a:t>
            </a:r>
            <a:r>
              <a:rPr sz="1300" u="sng">
                <a:solidFill>
                  <a:srgbClr val="295EB7"/>
                </a:solidFill>
                <a:hlinkClick r:id="rId19"/>
              </a:rPr>
              <a:t>Christ</a:t>
            </a:r>
            <a:r>
              <a:rPr sz="1300"/>
              <a:t>, dont l’</a:t>
            </a:r>
            <a:r>
              <a:rPr sz="1300" u="sng">
                <a:solidFill>
                  <a:srgbClr val="295EB7"/>
                </a:solidFill>
                <a:hlinkClick r:id="rId20"/>
              </a:rPr>
              <a:t>incarnation</a:t>
            </a:r>
            <a:r>
              <a:rPr sz="1300"/>
              <a:t> n’est pas envisageable dans le cadre du dogme, car cette incarnation le jette dans le monde de la matière, et donc, sous le pouvoir du dieu mauvais. Cette dualité entre Dieu bon et Dieu mauvais a connu de nombreuses interprétations divergentes au sein même du clergé cathare (</a:t>
            </a:r>
            <a:r>
              <a:rPr sz="1300" u="sng">
                <a:solidFill>
                  <a:srgbClr val="295EB7"/>
                </a:solidFill>
                <a:hlinkClick r:id="rId21"/>
              </a:rPr>
              <a:t>dualisme</a:t>
            </a:r>
            <a:r>
              <a:rPr sz="1300"/>
              <a:t> absolu et mitigé), et cela caractérise les différentes églises cathares.</a:t>
            </a:r>
          </a:p>
          <a:p>
            <a:pPr defTabSz="457200">
              <a:lnSpc>
                <a:spcPts val="3400"/>
              </a:lnSpc>
              <a:spcBef>
                <a:spcPts val="600"/>
              </a:spcBef>
              <a:defRPr sz="1200">
                <a:latin typeface="Helvetica"/>
                <a:ea typeface="Helvetica"/>
                <a:cs typeface="Helvetica"/>
                <a:sym typeface="Helvetica"/>
              </a:defRPr>
            </a:pPr>
            <a:r>
              <a:rPr sz="1300"/>
              <a:t>Le nom de </a:t>
            </a:r>
            <a:r>
              <a:rPr sz="1300" b="1"/>
              <a:t>cathares</a:t>
            </a:r>
            <a:r>
              <a:rPr sz="1300"/>
              <a:t> a été donné par les ennemis de ce mouvement, jugé </a:t>
            </a:r>
            <a:r>
              <a:rPr sz="1300" u="sng">
                <a:solidFill>
                  <a:srgbClr val="295EB7"/>
                </a:solidFill>
                <a:hlinkClick r:id="rId22"/>
              </a:rPr>
              <a:t>hérétique</a:t>
            </a:r>
            <a:r>
              <a:rPr sz="1300"/>
              <a:t> par l'</a:t>
            </a:r>
            <a:r>
              <a:rPr sz="1300" u="sng">
                <a:solidFill>
                  <a:srgbClr val="295EB7"/>
                </a:solidFill>
                <a:hlinkClick r:id="rId23"/>
              </a:rPr>
              <a:t>Église catholique romaine</a:t>
            </a:r>
            <a:r>
              <a:rPr sz="1300"/>
              <a:t> et adopté tardivement par les historiens. Il provient d'un traité de </a:t>
            </a:r>
            <a:r>
              <a:rPr sz="1300" u="sng">
                <a:solidFill>
                  <a:srgbClr val="295EB7"/>
                </a:solidFill>
                <a:hlinkClick r:id="rId24"/>
              </a:rPr>
              <a:t>saint Augustin</a:t>
            </a:r>
            <a:r>
              <a:rPr sz="1300"/>
              <a:t> (mort en 430) contre des hérétiques de l'Antiquité tardive, qui étaient dits "cathares", c'est-à-dire "les purs" en grec. En 1163, le moine bénédictin Eckbert de Schönau est le premier à reprendre ce terme, qu'il tire directement du traité d'Augustin, pour nommer des hérétiques médiévaux (en l'occurrence, ceux qu'Eckbert a contribué à juger et condamner dans la région de Cologne). De nombreuses autres étymologies fantaisistes ont été proposées jusqu'à une date récente, car on n'avait pas encore établi que l'expression latine "cathari, id est mundi" ("cathares, c'est-à-dire purs") avait été trouvée par Eckbert de Schönau chez Augustin </a:t>
            </a:r>
            <a:r>
              <a:rPr sz="1000" u="sng">
                <a:solidFill>
                  <a:srgbClr val="295EB7"/>
                </a:solidFill>
                <a:hlinkClick r:id="rId25"/>
              </a:rPr>
              <a:t>note 1</a:t>
            </a:r>
            <a:r>
              <a:rPr sz="1300"/>
              <a:t>.</a:t>
            </a:r>
          </a:p>
          <a:p>
            <a:pPr defTabSz="457200">
              <a:lnSpc>
                <a:spcPts val="3400"/>
              </a:lnSpc>
              <a:spcBef>
                <a:spcPts val="600"/>
              </a:spcBef>
              <a:defRPr sz="1200">
                <a:latin typeface="Helvetica"/>
                <a:ea typeface="Helvetica"/>
                <a:cs typeface="Helvetica"/>
                <a:sym typeface="Helvetica"/>
              </a:defRPr>
            </a:pPr>
            <a:r>
              <a:rPr sz="1300"/>
              <a:t>La structure du catharisme est une « communauté à deux niveaux »</a:t>
            </a:r>
            <a:r>
              <a:rPr sz="1000" u="sng">
                <a:solidFill>
                  <a:srgbClr val="295EB7"/>
                </a:solidFill>
                <a:hlinkClick r:id="rId26"/>
              </a:rPr>
              <a:t>3</a:t>
            </a:r>
            <a:r>
              <a:rPr sz="1300"/>
              <a:t>. Les adeptes de ce mouvement se nommaient eux-mêmes « Bons Hommes », « Bonnes Dames » ou « Bons Chrétiens », mais étaient appelés « Parfaits » par l’Inquisition, qui désignait ainsi les « parfaits hérétiques », c’est-à-dire ceux qui avaient reçu le « consolament », c’est-à-dire un rite de baptême par l'apposition des mains, et faisaient la </a:t>
            </a:r>
            <a:r>
              <a:rPr sz="1300" u="sng">
                <a:solidFill>
                  <a:srgbClr val="295EB7"/>
                </a:solidFill>
                <a:hlinkClick r:id="rId27"/>
              </a:rPr>
              <a:t>prédication</a:t>
            </a:r>
            <a:r>
              <a:rPr sz="1300"/>
              <a:t>, par opposition aux simples fidèles, dont l’engagement était bien moindre.</a:t>
            </a:r>
          </a:p>
          <a:p>
            <a:pPr defTabSz="457200">
              <a:lnSpc>
                <a:spcPts val="3400"/>
              </a:lnSpc>
              <a:spcBef>
                <a:spcPts val="600"/>
              </a:spcBef>
              <a:defRPr sz="1200">
                <a:latin typeface="Helvetica"/>
                <a:ea typeface="Helvetica"/>
                <a:cs typeface="Helvetica"/>
                <a:sym typeface="Helvetica"/>
              </a:defRPr>
            </a:pPr>
            <a:r>
              <a:rPr sz="1300"/>
              <a:t>Principalement concentré en </a:t>
            </a:r>
            <a:r>
              <a:rPr sz="1300" u="sng">
                <a:solidFill>
                  <a:srgbClr val="295EB7"/>
                </a:solidFill>
                <a:hlinkClick r:id="rId28"/>
              </a:rPr>
              <a:t>Occitanie</a:t>
            </a:r>
            <a:r>
              <a:rPr sz="1300"/>
              <a:t>, dans les </a:t>
            </a:r>
            <a:r>
              <a:rPr sz="1300" u="sng">
                <a:solidFill>
                  <a:srgbClr val="295EB7"/>
                </a:solidFill>
                <a:hlinkClick r:id="rId29"/>
              </a:rPr>
              <a:t>comtés de Toulouse</a:t>
            </a:r>
            <a:r>
              <a:rPr sz="1300"/>
              <a:t> et de </a:t>
            </a:r>
            <a:r>
              <a:rPr sz="1300" u="sng">
                <a:solidFill>
                  <a:srgbClr val="295EB7"/>
                </a:solidFill>
                <a:hlinkClick r:id="rId30"/>
              </a:rPr>
              <a:t>Béziers-Albi-Carcassonne</a:t>
            </a:r>
            <a:r>
              <a:rPr sz="1300"/>
              <a:t>, le </a:t>
            </a:r>
            <a:r>
              <a:rPr sz="1300" b="1"/>
              <a:t>catharisme</a:t>
            </a:r>
            <a:r>
              <a:rPr sz="1300"/>
              <a:t> subit une violente répression armée à partir de </a:t>
            </a:r>
            <a:r>
              <a:rPr sz="1300" u="sng">
                <a:solidFill>
                  <a:srgbClr val="295EB7"/>
                </a:solidFill>
                <a:hlinkClick r:id="rId31"/>
              </a:rPr>
              <a:t>1208</a:t>
            </a:r>
            <a:r>
              <a:rPr sz="1300"/>
              <a:t> lors de la </a:t>
            </a:r>
            <a:r>
              <a:rPr sz="1300" u="sng">
                <a:solidFill>
                  <a:srgbClr val="295EB7"/>
                </a:solidFill>
                <a:hlinkClick r:id="rId32"/>
              </a:rPr>
              <a:t>croisade contre les Albigeois</a:t>
            </a:r>
            <a:r>
              <a:rPr sz="1300"/>
              <a:t> puis, condamné au </a:t>
            </a:r>
            <a:r>
              <a:rPr sz="1300" u="sng">
                <a:solidFill>
                  <a:srgbClr val="295EB7"/>
                </a:solidFill>
                <a:hlinkClick r:id="rId33"/>
              </a:rPr>
              <a:t>IV</a:t>
            </a:r>
            <a:r>
              <a:rPr sz="1100" u="sng" baseline="31999">
                <a:solidFill>
                  <a:srgbClr val="295EB7"/>
                </a:solidFill>
                <a:hlinkClick r:id="rId33"/>
              </a:rPr>
              <a:t>e</a:t>
            </a:r>
            <a:r>
              <a:rPr sz="1300" u="sng">
                <a:solidFill>
                  <a:srgbClr val="295EB7"/>
                </a:solidFill>
                <a:hlinkClick r:id="rId33"/>
              </a:rPr>
              <a:t> concile de Latran</a:t>
            </a:r>
            <a:r>
              <a:rPr sz="1300"/>
              <a:t> en </a:t>
            </a:r>
            <a:r>
              <a:rPr sz="1300" u="sng">
                <a:solidFill>
                  <a:srgbClr val="295EB7"/>
                </a:solidFill>
                <a:hlinkClick r:id="rId34"/>
              </a:rPr>
              <a:t>1215</a:t>
            </a:r>
            <a:r>
              <a:rPr sz="1300"/>
              <a:t>, durant un siècle, la répression judiciaire de l’</a:t>
            </a:r>
            <a:r>
              <a:rPr sz="1300" u="sng">
                <a:solidFill>
                  <a:srgbClr val="295EB7"/>
                </a:solidFill>
                <a:hlinkClick r:id="rId35"/>
              </a:rPr>
              <a:t>Inquisition</a:t>
            </a:r>
            <a:r>
              <a:rPr sz="1300"/>
              <a:t>.</a:t>
            </a:r>
          </a:p>
          <a:p>
            <a:pPr defTabSz="457200">
              <a:lnSpc>
                <a:spcPts val="3300"/>
              </a:lnSpc>
              <a:spcBef>
                <a:spcPts val="600"/>
              </a:spcBef>
              <a:defRPr sz="1200">
                <a:latin typeface="Helvetica"/>
                <a:ea typeface="Helvetica"/>
                <a:cs typeface="Helvetica"/>
                <a:sym typeface="Helvetica"/>
              </a:defRPr>
            </a:pPr>
            <a:endParaRPr sz="1300"/>
          </a:p>
          <a:p>
            <a:pPr defTabSz="457200">
              <a:lnSpc>
                <a:spcPts val="3300"/>
              </a:lnSpc>
              <a:spcBef>
                <a:spcPts val="600"/>
              </a:spcBef>
              <a:defRPr sz="1200">
                <a:latin typeface="Helvetica"/>
                <a:ea typeface="Helvetica"/>
                <a:cs typeface="Helvetica"/>
                <a:sym typeface="Helvetica"/>
              </a:defRPr>
            </a:pPr>
            <a:endParaRPr sz="130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Shape 783"/>
          <p:cNvSpPr>
            <a:spLocks noGrp="1" noRot="1" noChangeAspect="1"/>
          </p:cNvSpPr>
          <p:nvPr>
            <p:ph type="sldImg"/>
          </p:nvPr>
        </p:nvSpPr>
        <p:spPr>
          <a:prstGeom prst="rect">
            <a:avLst/>
          </a:prstGeom>
        </p:spPr>
        <p:txBody>
          <a:bodyPr/>
          <a:lstStyle/>
          <a:p>
            <a:endParaRPr/>
          </a:p>
        </p:txBody>
      </p:sp>
      <p:sp>
        <p:nvSpPr>
          <p:cNvPr id="784" name="Shape 784"/>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Un </a:t>
            </a:r>
            <a:r>
              <a:rPr sz="1300" b="1"/>
              <a:t>autodafé</a:t>
            </a:r>
            <a:r>
              <a:rPr sz="1300"/>
              <a:t> (du </a:t>
            </a:r>
            <a:r>
              <a:rPr sz="1300" u="sng">
                <a:solidFill>
                  <a:srgbClr val="295EB7"/>
                </a:solidFill>
                <a:hlinkClick r:id="rId3"/>
              </a:rPr>
              <a:t>portugais</a:t>
            </a:r>
            <a:r>
              <a:rPr sz="1300"/>
              <a:t> « </a:t>
            </a:r>
            <a:r>
              <a:rPr sz="1300" i="1"/>
              <a:t>acto da fé</a:t>
            </a:r>
            <a:r>
              <a:rPr sz="1300"/>
              <a:t> », traduction du </a:t>
            </a:r>
            <a:r>
              <a:rPr sz="1300" u="sng">
                <a:solidFill>
                  <a:srgbClr val="295EB7"/>
                </a:solidFill>
                <a:hlinkClick r:id="rId4"/>
              </a:rPr>
              <a:t>latin</a:t>
            </a:r>
            <a:r>
              <a:rPr sz="1300"/>
              <a:t> « </a:t>
            </a:r>
            <a:r>
              <a:rPr sz="1300" i="1"/>
              <a:t>actus fidei</a:t>
            </a:r>
            <a:r>
              <a:rPr sz="1300"/>
              <a:t> » — « </a:t>
            </a:r>
            <a:r>
              <a:rPr sz="1300" u="sng">
                <a:solidFill>
                  <a:srgbClr val="295EB7"/>
                </a:solidFill>
                <a:hlinkClick r:id="rId5"/>
              </a:rPr>
              <a:t>acte de foi</a:t>
            </a:r>
            <a:r>
              <a:rPr sz="1300"/>
              <a:t> »), est la cérémonie de pénitence publique célébrée par l'</a:t>
            </a:r>
            <a:r>
              <a:rPr sz="1300" u="sng">
                <a:solidFill>
                  <a:srgbClr val="295EB7"/>
                </a:solidFill>
                <a:hlinkClick r:id="rId6"/>
              </a:rPr>
              <a:t>Inquisition</a:t>
            </a:r>
            <a:r>
              <a:rPr sz="1300"/>
              <a:t> espagnole ou portugaise, pendant laquelle celle-ci proclamait ses jugements.</a:t>
            </a:r>
          </a:p>
          <a:p>
            <a:pPr defTabSz="457200">
              <a:lnSpc>
                <a:spcPts val="3400"/>
              </a:lnSpc>
              <a:spcBef>
                <a:spcPts val="600"/>
              </a:spcBef>
              <a:defRPr sz="1200">
                <a:latin typeface="Helvetica"/>
                <a:ea typeface="Helvetica"/>
                <a:cs typeface="Helvetica"/>
                <a:sym typeface="Helvetica"/>
              </a:defRPr>
            </a:pPr>
            <a:r>
              <a:rPr sz="1300"/>
              <a:t>Dans le langage populaire, ce terme est devenu pratiquement synonyme d'une exécution par le feu d'hérétiques. Ce glissement de sens est dû au fait que les condamnés </a:t>
            </a:r>
            <a:r>
              <a:rPr sz="1300" u="sng">
                <a:solidFill>
                  <a:srgbClr val="295EB7"/>
                </a:solidFill>
                <a:hlinkClick r:id="rId7"/>
              </a:rPr>
              <a:t>relaps</a:t>
            </a:r>
            <a:r>
              <a:rPr sz="1300"/>
              <a:t> ou refusant de se rétracter étaient remis par l'Inquisition aux mains des autorités civiles, qui, parfois, les envoyaient aux bûchers. « Autodafé » est aussi couramment utilisé pour caractériser la destruction publique de livres ou de manuscrits par le feu.</a:t>
            </a:r>
            <a:endParaRPr sz="2600"/>
          </a:p>
          <a:p>
            <a:pPr defTabSz="457200">
              <a:lnSpc>
                <a:spcPts val="4400"/>
              </a:lnSpc>
              <a:spcBef>
                <a:spcPts val="200"/>
              </a:spcBef>
              <a:defRPr sz="1200">
                <a:latin typeface="Helvetica"/>
                <a:ea typeface="Helvetica"/>
                <a:cs typeface="Helvetica"/>
                <a:sym typeface="Helvetica"/>
              </a:defRPr>
            </a:pPr>
            <a:endParaRPr sz="2600"/>
          </a:p>
          <a:p>
            <a:pPr defTabSz="457200">
              <a:lnSpc>
                <a:spcPts val="6100"/>
              </a:lnSpc>
              <a:spcBef>
                <a:spcPts val="200"/>
              </a:spcBef>
              <a:defRPr sz="1200">
                <a:latin typeface="Helvetica"/>
                <a:ea typeface="Helvetica"/>
                <a:cs typeface="Helvetica"/>
                <a:sym typeface="Helvetica"/>
              </a:defRPr>
            </a:pPr>
            <a:r>
              <a:rPr sz="2600"/>
              <a:t>Croisade des Albigeois</a:t>
            </a:r>
            <a:endParaRPr sz="900"/>
          </a:p>
          <a:p>
            <a:pPr algn="r" defTabSz="457200">
              <a:lnSpc>
                <a:spcPts val="2200"/>
              </a:lnSpc>
              <a:defRPr sz="1200">
                <a:latin typeface="Helvetica"/>
                <a:ea typeface="Helvetica"/>
                <a:cs typeface="Helvetica"/>
                <a:sym typeface="Helvetica"/>
              </a:defRPr>
            </a:pPr>
            <a:r>
              <a:rPr sz="900"/>
              <a:t> </a:t>
            </a:r>
          </a:p>
          <a:p>
            <a:pPr defTabSz="457200">
              <a:lnSpc>
                <a:spcPts val="3400"/>
              </a:lnSpc>
              <a:spcBef>
                <a:spcPts val="600"/>
              </a:spcBef>
              <a:defRPr sz="1200">
                <a:latin typeface="Helvetica"/>
                <a:ea typeface="Helvetica"/>
                <a:cs typeface="Helvetica"/>
                <a:sym typeface="Helvetica"/>
              </a:defRPr>
            </a:pPr>
            <a:r>
              <a:rPr sz="1300"/>
              <a:t>La </a:t>
            </a:r>
            <a:r>
              <a:rPr sz="1300" b="1"/>
              <a:t>croisade des Albigeois</a:t>
            </a:r>
            <a:r>
              <a:rPr sz="1300"/>
              <a:t> (</a:t>
            </a:r>
            <a:r>
              <a:rPr sz="1300" u="sng">
                <a:solidFill>
                  <a:srgbClr val="295EB7"/>
                </a:solidFill>
                <a:hlinkClick r:id="rId8"/>
              </a:rPr>
              <a:t>1208</a:t>
            </a:r>
            <a:r>
              <a:rPr sz="1300"/>
              <a:t>-</a:t>
            </a:r>
            <a:r>
              <a:rPr sz="1300" u="sng">
                <a:solidFill>
                  <a:srgbClr val="295EB7"/>
                </a:solidFill>
                <a:hlinkClick r:id="rId9"/>
              </a:rPr>
              <a:t>1229</a:t>
            </a:r>
            <a:r>
              <a:rPr sz="1300"/>
              <a:t>) (ou </a:t>
            </a:r>
            <a:r>
              <a:rPr sz="1300" b="1"/>
              <a:t>croisade contre les Albigeois</a:t>
            </a:r>
            <a:r>
              <a:rPr sz="1300"/>
              <a:t>) est une </a:t>
            </a:r>
            <a:r>
              <a:rPr sz="1300" u="sng">
                <a:solidFill>
                  <a:srgbClr val="295EB7"/>
                </a:solidFill>
                <a:hlinkClick r:id="rId10"/>
              </a:rPr>
              <a:t>croisade</a:t>
            </a:r>
            <a:r>
              <a:rPr sz="1300"/>
              <a:t> proclamée par l'Église catholique contre l'</a:t>
            </a:r>
            <a:r>
              <a:rPr sz="1300" u="sng">
                <a:solidFill>
                  <a:srgbClr val="295EB7"/>
                </a:solidFill>
                <a:hlinkClick r:id="rId11"/>
              </a:rPr>
              <a:t>hérésie</a:t>
            </a:r>
            <a:r>
              <a:rPr sz="1300"/>
              <a:t>, principalement le </a:t>
            </a:r>
            <a:r>
              <a:rPr sz="1300" u="sng">
                <a:solidFill>
                  <a:srgbClr val="295EB7"/>
                </a:solidFill>
                <a:hlinkClick r:id="rId12"/>
              </a:rPr>
              <a:t>catharisme</a:t>
            </a:r>
            <a:r>
              <a:rPr sz="1300"/>
              <a:t> et dans une faible mesure le </a:t>
            </a:r>
            <a:r>
              <a:rPr sz="1300" u="sng">
                <a:solidFill>
                  <a:srgbClr val="295EB7"/>
                </a:solidFill>
                <a:hlinkClick r:id="rId13"/>
              </a:rPr>
              <a:t>valdéisme</a:t>
            </a:r>
            <a:r>
              <a:rPr sz="1300"/>
              <a:t>. Dès le xii</a:t>
            </a:r>
            <a:r>
              <a:rPr sz="1100" baseline="31999"/>
              <a:t>e</a:t>
            </a:r>
            <a:r>
              <a:rPr sz="1300"/>
              <a:t> siècle, les textes de l'époque parlent d'hérésie albigeoise sans que cette région soit plus cathare que ses voisines.</a:t>
            </a:r>
          </a:p>
          <a:p>
            <a:pPr defTabSz="457200">
              <a:lnSpc>
                <a:spcPts val="3400"/>
              </a:lnSpc>
              <a:spcBef>
                <a:spcPts val="600"/>
              </a:spcBef>
              <a:defRPr sz="1200">
                <a:latin typeface="Helvetica"/>
                <a:ea typeface="Helvetica"/>
                <a:cs typeface="Helvetica"/>
                <a:sym typeface="Helvetica"/>
              </a:defRPr>
            </a:pPr>
            <a:r>
              <a:rPr sz="1300"/>
              <a:t>Le </a:t>
            </a:r>
            <a:r>
              <a:rPr sz="1300" u="sng">
                <a:solidFill>
                  <a:srgbClr val="295EB7"/>
                </a:solidFill>
                <a:hlinkClick r:id="rId12"/>
              </a:rPr>
              <a:t>catharisme</a:t>
            </a:r>
            <a:r>
              <a:rPr sz="1300"/>
              <a:t> était surtout implanté en </a:t>
            </a:r>
            <a:r>
              <a:rPr sz="1300" u="sng">
                <a:solidFill>
                  <a:srgbClr val="295EB7"/>
                </a:solidFill>
                <a:hlinkClick r:id="rId14"/>
              </a:rPr>
              <a:t>Languedoc</a:t>
            </a:r>
            <a:r>
              <a:rPr sz="1300"/>
              <a:t>, lequel était dominé par deux familles, la </a:t>
            </a:r>
            <a:r>
              <a:rPr sz="1300" u="sng">
                <a:solidFill>
                  <a:srgbClr val="295EB7"/>
                </a:solidFill>
                <a:hlinkClick r:id="rId15"/>
              </a:rPr>
              <a:t>maison de Toulouse</a:t>
            </a:r>
            <a:r>
              <a:rPr sz="1300"/>
              <a:t> et la </a:t>
            </a:r>
            <a:r>
              <a:rPr sz="1300" u="sng">
                <a:solidFill>
                  <a:srgbClr val="295EB7"/>
                </a:solidFill>
                <a:hlinkClick r:id="rId16"/>
              </a:rPr>
              <a:t>maison Trencavel</a:t>
            </a:r>
            <a:r>
              <a:rPr sz="1300"/>
              <a:t>. N'ayant pas réussi à s'entendre pour faire front, le comte </a:t>
            </a:r>
            <a:r>
              <a:rPr sz="1300" u="sng">
                <a:solidFill>
                  <a:srgbClr val="295EB7"/>
                </a:solidFill>
                <a:hlinkClick r:id="rId17"/>
              </a:rPr>
              <a:t>Raymond VI de Toulouse</a:t>
            </a:r>
            <a:r>
              <a:rPr sz="1300"/>
              <a:t> fait amende honorable et se croise, tandis que Raimond-Roger Trencavel se prépare à se défendre contre la croisade. Une fois Béziers et Carcassonne prises et le vicomte Trencavel emprisonné, les croisés désignent l'un des leurs, </a:t>
            </a:r>
            <a:r>
              <a:rPr sz="1300" u="sng">
                <a:solidFill>
                  <a:srgbClr val="295EB7"/>
                </a:solidFill>
                <a:hlinkClick r:id="rId18"/>
              </a:rPr>
              <a:t>Simon de Montfort</a:t>
            </a:r>
            <a:r>
              <a:rPr sz="1300"/>
              <a:t>, pour poursuivre la lutte (1209). Cette croisade évolue rapidement en guerre de conquête, d'abord pour le compte de Simon de Montfort, puis après la mort de ce dernier (1218) et l'échec de son fils </a:t>
            </a:r>
            <a:r>
              <a:rPr sz="1300" u="sng">
                <a:solidFill>
                  <a:srgbClr val="295EB7"/>
                </a:solidFill>
                <a:hlinkClick r:id="rId19"/>
              </a:rPr>
              <a:t>Amaury</a:t>
            </a:r>
            <a:r>
              <a:rPr sz="1300"/>
              <a:t>, pour le bénéfice de la couronne. Cela n'empêche pas la lutte contre le catharisme, d'abord sous la direction des évêques locaux, puis sous celle de l'</a:t>
            </a:r>
            <a:r>
              <a:rPr sz="1300" u="sng">
                <a:solidFill>
                  <a:srgbClr val="295EB7"/>
                </a:solidFill>
                <a:hlinkClick r:id="rId6"/>
              </a:rPr>
              <a:t>Inquisition</a:t>
            </a:r>
            <a:r>
              <a:rPr sz="1300"/>
              <a:t> (à partir de 1233).</a:t>
            </a:r>
          </a:p>
          <a:p>
            <a:pPr defTabSz="457200">
              <a:lnSpc>
                <a:spcPts val="3400"/>
              </a:lnSpc>
              <a:spcBef>
                <a:spcPts val="600"/>
              </a:spcBef>
              <a:defRPr sz="1200">
                <a:latin typeface="Helvetica"/>
                <a:ea typeface="Helvetica"/>
                <a:cs typeface="Helvetica"/>
                <a:sym typeface="Helvetica"/>
              </a:defRPr>
            </a:pPr>
            <a:r>
              <a:rPr sz="1300"/>
              <a:t>Finalement, les vicomtés de Carcassonne, d'</a:t>
            </a:r>
            <a:r>
              <a:rPr sz="1300" u="sng">
                <a:solidFill>
                  <a:srgbClr val="295EB7"/>
                </a:solidFill>
                <a:hlinkClick r:id="rId20"/>
              </a:rPr>
              <a:t>Albi</a:t>
            </a:r>
            <a:r>
              <a:rPr sz="1300"/>
              <a:t> et de Béziers sont annexées au domaine royal en 1226 ; le comté de Toulouse passe à </a:t>
            </a:r>
            <a:r>
              <a:rPr sz="1300" u="sng">
                <a:solidFill>
                  <a:srgbClr val="295EB7"/>
                </a:solidFill>
                <a:hlinkClick r:id="rId21"/>
              </a:rPr>
              <a:t>Alphonse de Poitiers</a:t>
            </a:r>
            <a:r>
              <a:rPr sz="1300"/>
              <a:t>, un frère de </a:t>
            </a:r>
            <a:r>
              <a:rPr sz="1300" u="sng">
                <a:solidFill>
                  <a:srgbClr val="295EB7"/>
                </a:solidFill>
                <a:hlinkClick r:id="rId22"/>
              </a:rPr>
              <a:t>saint Louis</a:t>
            </a:r>
            <a:r>
              <a:rPr sz="1300"/>
              <a:t> en 1249 et est annexé en 1271. Le Languedoc, qui se trouvait au début du xiii</a:t>
            </a:r>
            <a:r>
              <a:rPr sz="1100" baseline="31999"/>
              <a:t>e</a:t>
            </a:r>
            <a:r>
              <a:rPr sz="1300"/>
              <a:t> siècle dans la sphère d'influence du </a:t>
            </a:r>
            <a:r>
              <a:rPr sz="1300" u="sng">
                <a:solidFill>
                  <a:srgbClr val="295EB7"/>
                </a:solidFill>
                <a:hlinkClick r:id="rId23"/>
              </a:rPr>
              <a:t>Royaume d'Aragon</a:t>
            </a:r>
            <a:r>
              <a:rPr sz="1300"/>
              <a:t> est entièrement passé à la fin de ce siècle sous celle du </a:t>
            </a:r>
            <a:r>
              <a:rPr sz="1300" u="sng">
                <a:solidFill>
                  <a:srgbClr val="295EB7"/>
                </a:solidFill>
                <a:hlinkClick r:id="rId24"/>
              </a:rPr>
              <a:t>roi de France</a:t>
            </a:r>
            <a:r>
              <a:rPr sz="1300"/>
              <a:t>. À cette époque, le catharisme est éradiqué en Languedoc, et seulement quelques cathares ont pu se réfugier en </a:t>
            </a:r>
            <a:r>
              <a:rPr sz="1300" u="sng">
                <a:solidFill>
                  <a:srgbClr val="295EB7"/>
                </a:solidFill>
                <a:hlinkClick r:id="rId25"/>
              </a:rPr>
              <a:t>Lombardie</a:t>
            </a:r>
            <a:r>
              <a:rPr sz="1300"/>
              <a:t>.</a:t>
            </a:r>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BILAN DES CROISADES:</a:t>
            </a:r>
          </a:p>
          <a:p>
            <a:pPr defTabSz="457200">
              <a:lnSpc>
                <a:spcPts val="3400"/>
              </a:lnSpc>
              <a:spcBef>
                <a:spcPts val="600"/>
              </a:spcBef>
              <a:defRPr sz="1200">
                <a:latin typeface="Helvetica"/>
                <a:ea typeface="Helvetica"/>
                <a:cs typeface="Helvetica"/>
                <a:sym typeface="Helvetica"/>
              </a:defRPr>
            </a:pPr>
            <a:r>
              <a:rPr sz="1300"/>
              <a:t>Cette croisade a eu des répercussions autant sur le plan religieux que sur le plan politique.</a:t>
            </a:r>
          </a:p>
          <a:p>
            <a:pPr defTabSz="457200">
              <a:lnSpc>
                <a:spcPts val="3400"/>
              </a:lnSpc>
              <a:spcBef>
                <a:spcPts val="600"/>
              </a:spcBef>
              <a:defRPr sz="1200">
                <a:latin typeface="Helvetica"/>
                <a:ea typeface="Helvetica"/>
                <a:cs typeface="Helvetica"/>
                <a:sym typeface="Helvetica"/>
              </a:defRPr>
            </a:pPr>
            <a:r>
              <a:rPr sz="1300"/>
              <a:t>Sur le plan religieux d'abord, les conséquences directes sont l'élimination du catharisme en Languedoc, la création de l'</a:t>
            </a:r>
            <a:r>
              <a:rPr sz="1300" u="sng">
                <a:solidFill>
                  <a:srgbClr val="295EB7"/>
                </a:solidFill>
                <a:hlinkClick r:id="rId26"/>
              </a:rPr>
              <a:t>Ordre des Prêcheurs</a:t>
            </a:r>
            <a:r>
              <a:rPr sz="1300"/>
              <a:t> (les dominicains) et la création de l'</a:t>
            </a:r>
            <a:r>
              <a:rPr sz="1300" u="sng">
                <a:solidFill>
                  <a:srgbClr val="295EB7"/>
                </a:solidFill>
                <a:hlinkClick r:id="rId27"/>
              </a:rPr>
              <a:t>Inquisition médiévale</a:t>
            </a:r>
            <a:r>
              <a:rPr sz="1300"/>
              <a:t>. Le nombre total des personnes tuées par la croisade ou exécutées par l'Inquisition n'est pas connu avec certitude, mais il est important du fait des exécutions collectives</a:t>
            </a:r>
            <a:r>
              <a:rPr sz="1100" u="sng">
                <a:solidFill>
                  <a:srgbClr val="295EB7"/>
                </a:solidFill>
                <a:hlinkClick r:id="rId28"/>
              </a:rPr>
              <a:t>[réf. souhaitée]</a:t>
            </a:r>
            <a:r>
              <a:rPr sz="1300"/>
              <a:t>.</a:t>
            </a:r>
          </a:p>
          <a:p>
            <a:pPr defTabSz="457200">
              <a:lnSpc>
                <a:spcPts val="3400"/>
              </a:lnSpc>
              <a:spcBef>
                <a:spcPts val="600"/>
              </a:spcBef>
              <a:defRPr sz="1200">
                <a:latin typeface="Helvetica"/>
                <a:ea typeface="Helvetica"/>
                <a:cs typeface="Helvetica"/>
                <a:sym typeface="Helvetica"/>
              </a:defRPr>
            </a:pPr>
            <a:r>
              <a:rPr sz="1300"/>
              <a:t>Une conséquence religieuse moins connue est la réforme du clergé local. C'est en effet la richesse (et parfois la corruption) du clergé catholique et sa dénonciation par les prélats cathares qui a incité une partie de la population à se convertir à la nouvelle religion. Une partie de la hiérarchie cléricale était également suspectée de sympathies cathares. La période allant de 1209 à 1215 a vu la déposition de plusieurs évêques et leur remplacement par des prélats venus du nord du royaume (Arnaud Amaury à Narbonne, Guy des Vaux de Cernay à Carcassonne). Certains diocèses, jugés trop étendus pour être correctement administrés, ont été divisés.</a:t>
            </a:r>
          </a:p>
          <a:p>
            <a:pPr defTabSz="457200">
              <a:lnSpc>
                <a:spcPts val="3400"/>
              </a:lnSpc>
              <a:spcBef>
                <a:spcPts val="600"/>
              </a:spcBef>
              <a:defRPr sz="1200">
                <a:latin typeface="Helvetica"/>
                <a:ea typeface="Helvetica"/>
                <a:cs typeface="Helvetica"/>
                <a:sym typeface="Helvetica"/>
              </a:defRPr>
            </a:pPr>
            <a:r>
              <a:rPr sz="1300"/>
              <a:t>Sur le plan politique, les comtés de Toulouse et de Foix et les vicomtés Trencavel étaient vassaux du roi de France en théorie, mais indépendants par rapport à ce dernier de fait, tout en subissant l'influence du royaume d'</a:t>
            </a:r>
            <a:r>
              <a:rPr sz="1300" u="sng">
                <a:solidFill>
                  <a:srgbClr val="295EB7"/>
                </a:solidFill>
                <a:hlinkClick r:id="rId23"/>
              </a:rPr>
              <a:t>Aragon</a:t>
            </a:r>
            <a:r>
              <a:rPr sz="1300"/>
              <a:t>. La croisade modifie radicalement cette situation et à la fin du xiii</a:t>
            </a:r>
            <a:r>
              <a:rPr sz="1100" baseline="31999"/>
              <a:t>e</a:t>
            </a:r>
            <a:r>
              <a:rPr sz="1300"/>
              <a:t> siècle, seul le comté de Foix et la vicomté de Narbonne ne sont pas annexés au domaine royal. Le comté de Toulouse et les vicomtés de Béziers, de Carcassonne et d'Albi sont remplacés par trois sénéchaussées de Toulouse, de Beaucaire et de Carcassonne. Montpellier et le Gévaudan, possessions du roi d'Aragon, sont achetés par le roi de France.</a:t>
            </a:r>
          </a:p>
          <a:p>
            <a:pPr defTabSz="457200">
              <a:lnSpc>
                <a:spcPts val="3400"/>
              </a:lnSpc>
              <a:spcBef>
                <a:spcPts val="600"/>
              </a:spcBef>
              <a:defRPr sz="1200">
                <a:latin typeface="Helvetica"/>
                <a:ea typeface="Helvetica"/>
                <a:cs typeface="Helvetica"/>
                <a:sym typeface="Helvetica"/>
              </a:defRPr>
            </a:pPr>
            <a:r>
              <a:rPr sz="1300"/>
              <a:t>En définitive, c'est le royaume de France qui retire le plus de bénéfices de ce conflit dans lequel il ne voulait pas s'impliquer au départ : le Languedoc, qui jusque là était encore sous l'influence de la Catalogne et des Aragonais, rentre définitivement dans la sphère d'influence française. La croisade marque la séparation définitive entre les Languedociens, au nord, et les Catalans, au sud.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Shape 789"/>
          <p:cNvSpPr>
            <a:spLocks noGrp="1" noRot="1" noChangeAspect="1"/>
          </p:cNvSpPr>
          <p:nvPr>
            <p:ph type="sldImg"/>
          </p:nvPr>
        </p:nvSpPr>
        <p:spPr>
          <a:prstGeom prst="rect">
            <a:avLst/>
          </a:prstGeom>
        </p:spPr>
        <p:txBody>
          <a:bodyPr/>
          <a:lstStyle/>
          <a:p>
            <a:endParaRPr/>
          </a:p>
        </p:txBody>
      </p:sp>
      <p:sp>
        <p:nvSpPr>
          <p:cNvPr id="790" name="Shape 790"/>
          <p:cNvSpPr>
            <a:spLocks noGrp="1"/>
          </p:cNvSpPr>
          <p:nvPr>
            <p:ph type="body" sz="quarter" idx="1"/>
          </p:nvPr>
        </p:nvSpPr>
        <p:spPr>
          <a:prstGeom prst="rect">
            <a:avLst/>
          </a:prstGeom>
        </p:spPr>
        <p:txBody>
          <a:bodyPr/>
          <a:lstStyle/>
          <a:p>
            <a:pPr defTabSz="457200">
              <a:spcBef>
                <a:spcPts val="1300"/>
              </a:spcBef>
              <a:defRPr sz="1200">
                <a:latin typeface="Helvetica"/>
                <a:ea typeface="Helvetica"/>
                <a:cs typeface="Helvetica"/>
                <a:sym typeface="Helvetica"/>
              </a:defRPr>
            </a:pPr>
            <a:r>
              <a:rPr sz="1300" b="1">
                <a:latin typeface="Arial"/>
                <a:ea typeface="Arial"/>
                <a:cs typeface="Arial"/>
                <a:sym typeface="Arial"/>
              </a:rPr>
              <a:t>Le déclin de la chevalerie: causes (titres de chapitres qui révèlent les causes de ce déclin, même si les chevaliers existent toujours aujourd’hui et si le titre a perduré.</a:t>
            </a:r>
          </a:p>
          <a:p>
            <a:pPr algn="just" defTabSz="457200">
              <a:lnSpc>
                <a:spcPts val="3400"/>
              </a:lnSpc>
              <a:defRPr sz="1200">
                <a:latin typeface="Helvetica"/>
                <a:ea typeface="Helvetica"/>
                <a:cs typeface="Helvetica"/>
                <a:sym typeface="Helvetica"/>
              </a:defRPr>
            </a:pPr>
            <a:r>
              <a:rPr sz="1300">
                <a:solidFill>
                  <a:srgbClr val="272727"/>
                </a:solidFill>
                <a:latin typeface="Arial Unicode MS"/>
                <a:ea typeface="Arial Unicode MS"/>
                <a:cs typeface="Arial Unicode MS"/>
                <a:sym typeface="Arial Unicode MS"/>
              </a:rPr>
              <a:t>À partir du </a:t>
            </a:r>
            <a:r>
              <a:rPr sz="1100">
                <a:solidFill>
                  <a:srgbClr val="272727"/>
                </a:solidFill>
                <a:latin typeface="Arial Unicode MS"/>
                <a:ea typeface="Arial Unicode MS"/>
                <a:cs typeface="Arial Unicode MS"/>
                <a:sym typeface="Arial Unicode MS"/>
              </a:rPr>
              <a:t>XVI</a:t>
            </a:r>
            <a:r>
              <a:rPr sz="1100" baseline="31999">
                <a:solidFill>
                  <a:srgbClr val="272727"/>
                </a:solidFill>
                <a:latin typeface="Arial Unicode MS"/>
                <a:ea typeface="Arial Unicode MS"/>
                <a:cs typeface="Arial Unicode MS"/>
                <a:sym typeface="Arial Unicode MS"/>
              </a:rPr>
              <a:t>e</a:t>
            </a:r>
            <a:r>
              <a:rPr sz="1300">
                <a:solidFill>
                  <a:srgbClr val="272727"/>
                </a:solidFill>
                <a:latin typeface="Arial Unicode MS"/>
                <a:ea typeface="Arial Unicode MS"/>
                <a:cs typeface="Arial Unicode MS"/>
                <a:sym typeface="Arial Unicode MS"/>
              </a:rPr>
              <a:t> s., le titre perd de son prestige, et un nouveau type d'homme, le courtisan, se substitue au chevalier, dont Bayard est l'un des derniers représentants. À la fin de l'Ancien Régime, on donne le qualificatif de chevalier à des gentilshommes d'ancienne extraction, titrés ou non.</a:t>
            </a:r>
            <a:endParaRPr sz="1300" b="1">
              <a:latin typeface="Arial"/>
              <a:ea typeface="Arial"/>
              <a:cs typeface="Arial"/>
              <a:sym typeface="Arial"/>
            </a:endParaRPr>
          </a:p>
          <a:p>
            <a:pPr defTabSz="457200">
              <a:spcBef>
                <a:spcPts val="1300"/>
              </a:spcBef>
              <a:defRPr sz="1200">
                <a:latin typeface="Helvetica"/>
                <a:ea typeface="Helvetica"/>
                <a:cs typeface="Helvetica"/>
                <a:sym typeface="Helvetica"/>
              </a:defRPr>
            </a:pPr>
            <a:endParaRPr sz="1300" b="1">
              <a:latin typeface="Arial"/>
              <a:ea typeface="Arial"/>
              <a:cs typeface="Arial"/>
              <a:sym typeface="Arial"/>
            </a:endParaRP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Grégory CHEVIGNON </a:t>
            </a:r>
            <a:r>
              <a:rPr sz="1300" b="1" i="1">
                <a:latin typeface="Arial"/>
                <a:ea typeface="Arial"/>
                <a:cs typeface="Arial"/>
                <a:sym typeface="Arial"/>
              </a:rPr>
              <a:t>De l’idéal à l’imaginaire chevaleresque</a:t>
            </a:r>
            <a:r>
              <a:rPr sz="1300" b="1">
                <a:latin typeface="Arial"/>
                <a:ea typeface="Arial"/>
                <a:cs typeface="Arial"/>
                <a:sym typeface="Arial"/>
              </a:rPr>
              <a:t>, fin de la table des matières:</a:t>
            </a:r>
            <a:endParaRPr sz="1300" b="1" i="1">
              <a:latin typeface="Arial"/>
              <a:ea typeface="Arial"/>
              <a:cs typeface="Arial"/>
              <a:sym typeface="Arial"/>
            </a:endParaRP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L’existence d’un fort esprit de vengeance ................................................... 179</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LE CARACTERE DELOYAL DES CHEVALIERS ...................................... 181</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La pratique de la trahison ............................................................................ 181</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Le mensonge ............................................................................................... 185</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La désobéissance envers le roi..................................................................... 186</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DE NOUVELLES REGLES DE COMBAT ................................................... 188</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Prendre ses adversaires par surprise ............................................................ 188</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Le recours à la ruse et au déguisement ........................................................ 190</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VERS LE DECLIN DE LA CHEVALERIE........................................................ 194</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LA PERTE DE « L’HEGEMONIE CHEVALERESQUE » ........................... 195</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Une chevalerie moins sollicitée................................................................... 195</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Le déclin de la noblesse............................................................................... 197</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LE MANQUE DE CONFIANCE DU ROI ENVERS LA CHEVALERIE ..... 200</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Des querelles et des désaccords dans les rangs français .............................. 200</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Le poids des rumeurs................................................................................... 202</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De sévères défaites pour la chevalerie française.......................................... 204</a:t>
            </a:r>
          </a:p>
          <a:p>
            <a:pPr defTabSz="457200">
              <a:spcBef>
                <a:spcPts val="1300"/>
              </a:spcBef>
              <a:defRPr sz="1200">
                <a:latin typeface="Helvetica"/>
                <a:ea typeface="Helvetica"/>
                <a:cs typeface="Helvetica"/>
                <a:sym typeface="Helvetica"/>
              </a:defRPr>
            </a:pPr>
            <a:endParaRPr sz="1300" b="1">
              <a:latin typeface="Arial"/>
              <a:ea typeface="Arial"/>
              <a:cs typeface="Arial"/>
              <a:sym typeface="Arial"/>
            </a:endParaRP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UNE ETHIQUE CHEVALERESQUE RESPECTEE EN THEORIE ..................175</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L’USURE DE QUELQUES PRINCIPES CHEVALERESQUES...................175</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L’abandon progressif de la grâce de l’adversaire ...................................175</a:t>
            </a: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De nombreux exemples de fuite au combat .................................................177</a:t>
            </a:r>
          </a:p>
          <a:p>
            <a:pPr defTabSz="457200">
              <a:spcBef>
                <a:spcPts val="1300"/>
              </a:spcBef>
              <a:defRPr sz="1200">
                <a:latin typeface="Helvetica"/>
                <a:ea typeface="Helvetica"/>
                <a:cs typeface="Helvetica"/>
                <a:sym typeface="Helvetica"/>
              </a:defRPr>
            </a:pPr>
            <a:endParaRPr sz="1300" b="1">
              <a:latin typeface="Arial"/>
              <a:ea typeface="Arial"/>
              <a:cs typeface="Arial"/>
              <a:sym typeface="Arial"/>
            </a:endParaRPr>
          </a:p>
          <a:p>
            <a:pPr defTabSz="457200">
              <a:spcBef>
                <a:spcPts val="1300"/>
              </a:spcBef>
              <a:defRPr sz="1200">
                <a:latin typeface="Helvetica"/>
                <a:ea typeface="Helvetica"/>
                <a:cs typeface="Helvetica"/>
                <a:sym typeface="Helvetica"/>
              </a:defRPr>
            </a:pPr>
            <a:r>
              <a:rPr sz="1300" b="1">
                <a:latin typeface="Arial"/>
                <a:ea typeface="Arial"/>
                <a:cs typeface="Arial"/>
                <a:sym typeface="Arial"/>
              </a:rPr>
              <a:t>Transmission des idéaux chevaleresques</a:t>
            </a:r>
            <a:endParaRPr sz="1300">
              <a:latin typeface="Arial"/>
              <a:ea typeface="Arial"/>
              <a:cs typeface="Arial"/>
              <a:sym typeface="Arial"/>
            </a:endParaRPr>
          </a:p>
          <a:p>
            <a:pPr defTabSz="457200">
              <a:spcBef>
                <a:spcPts val="1600"/>
              </a:spcBef>
              <a:defRPr sz="1200">
                <a:latin typeface="Helvetica"/>
                <a:ea typeface="Helvetica"/>
                <a:cs typeface="Helvetica"/>
                <a:sym typeface="Helvetica"/>
              </a:defRPr>
            </a:pPr>
            <a:r>
              <a:rPr sz="1300">
                <a:latin typeface="Arial"/>
                <a:ea typeface="Arial"/>
                <a:cs typeface="Arial"/>
                <a:sym typeface="Arial"/>
              </a:rPr>
              <a:t>À la fin du Moyen Âge, la chevalerie devint de plus en plus aristocratique et exclusive. Au XIV</a:t>
            </a:r>
            <a:r>
              <a:rPr sz="1000">
                <a:latin typeface="Arial"/>
                <a:ea typeface="Arial"/>
                <a:cs typeface="Arial"/>
                <a:sym typeface="Arial"/>
              </a:rPr>
              <a:t>e</a:t>
            </a:r>
            <a:r>
              <a:rPr sz="1600">
                <a:latin typeface="Times"/>
                <a:ea typeface="Times"/>
                <a:cs typeface="Times"/>
                <a:sym typeface="Times"/>
              </a:rPr>
              <a:t> </a:t>
            </a:r>
            <a:r>
              <a:rPr sz="1300">
                <a:latin typeface="Arial"/>
                <a:ea typeface="Arial"/>
                <a:cs typeface="Arial"/>
                <a:sym typeface="Arial"/>
              </a:rPr>
              <a:t>siècle furent créés des </a:t>
            </a:r>
            <a:r>
              <a:rPr sz="1300">
                <a:solidFill>
                  <a:srgbClr val="831E0E"/>
                </a:solidFill>
                <a:latin typeface="Arial"/>
                <a:ea typeface="Arial"/>
                <a:cs typeface="Arial"/>
                <a:sym typeface="Arial"/>
              </a:rPr>
              <a:t>ordres de chevalerie</a:t>
            </a:r>
            <a:r>
              <a:rPr sz="1300">
                <a:latin typeface="Arial"/>
                <a:ea typeface="Arial"/>
                <a:cs typeface="Arial"/>
                <a:sym typeface="Arial"/>
              </a:rPr>
              <a:t> tels l'ordre de l'Étoile en France, de la Jarretière en Angleterre et de la Toison d'or en Bourgogne. Le titre de chevalier, comme celui de baron, comte ou duc, devint héréditaire, ce qui limita le nombre de ceux qui pouvaient y prétendre. Cependant, ces quelques privilégiés étant des gens puissants et influents, les principes et les idéaux de la chevalerie continuèrent toutefois à exercer un vif attrait. </a:t>
            </a:r>
            <a:r>
              <a:rPr sz="1300" i="1">
                <a:latin typeface="Arial"/>
                <a:ea typeface="Arial"/>
                <a:cs typeface="Arial"/>
                <a:sym typeface="Arial"/>
              </a:rPr>
              <a:t>La Vita nuova</a:t>
            </a:r>
            <a:r>
              <a:rPr sz="1300">
                <a:latin typeface="Arial"/>
                <a:ea typeface="Arial"/>
                <a:cs typeface="Arial"/>
                <a:sym typeface="Arial"/>
              </a:rPr>
              <a:t> ("</a:t>
            </a:r>
            <a:r>
              <a:rPr sz="1300">
                <a:latin typeface="Times"/>
                <a:ea typeface="Times"/>
                <a:cs typeface="Times"/>
                <a:sym typeface="Times"/>
              </a:rPr>
              <a:t>!</a:t>
            </a:r>
            <a:r>
              <a:rPr sz="1300">
                <a:latin typeface="Arial"/>
                <a:ea typeface="Arial"/>
                <a:cs typeface="Arial"/>
                <a:sym typeface="Arial"/>
              </a:rPr>
              <a:t>La nouvelle vie</a:t>
            </a:r>
            <a:r>
              <a:rPr sz="1300">
                <a:latin typeface="Times"/>
                <a:ea typeface="Times"/>
                <a:cs typeface="Times"/>
                <a:sym typeface="Times"/>
              </a:rPr>
              <a:t>!</a:t>
            </a:r>
            <a:r>
              <a:rPr sz="1300">
                <a:latin typeface="Arial"/>
                <a:ea typeface="Arial"/>
                <a:cs typeface="Arial"/>
                <a:sym typeface="Arial"/>
              </a:rPr>
              <a:t>", v.</a:t>
            </a:r>
            <a:r>
              <a:rPr sz="1600">
                <a:latin typeface="Times"/>
                <a:ea typeface="Times"/>
                <a:cs typeface="Times"/>
                <a:sym typeface="Times"/>
              </a:rPr>
              <a:t> </a:t>
            </a:r>
            <a:r>
              <a:rPr sz="1300">
                <a:latin typeface="Arial"/>
                <a:ea typeface="Arial"/>
                <a:cs typeface="Arial"/>
                <a:sym typeface="Arial"/>
              </a:rPr>
              <a:t>1293), de </a:t>
            </a:r>
            <a:r>
              <a:rPr sz="1300">
                <a:solidFill>
                  <a:srgbClr val="831E0E"/>
                </a:solidFill>
                <a:latin typeface="Arial"/>
                <a:ea typeface="Arial"/>
                <a:cs typeface="Arial"/>
                <a:sym typeface="Arial"/>
              </a:rPr>
              <a:t>Dante</a:t>
            </a:r>
            <a:r>
              <a:rPr sz="1300">
                <a:latin typeface="Arial"/>
                <a:ea typeface="Arial"/>
                <a:cs typeface="Arial"/>
                <a:sym typeface="Arial"/>
              </a:rPr>
              <a:t>, montre comment les idées de l'amour courtois étaient reprises par les bourgeois patriciens de Florence</a:t>
            </a:r>
            <a:r>
              <a:rPr sz="1300">
                <a:latin typeface="Times"/>
                <a:ea typeface="Times"/>
                <a:cs typeface="Times"/>
                <a:sym typeface="Times"/>
              </a:rPr>
              <a:t>!</a:t>
            </a:r>
            <a:r>
              <a:rPr sz="1300">
                <a:latin typeface="Arial"/>
                <a:ea typeface="Arial"/>
                <a:cs typeface="Arial"/>
                <a:sym typeface="Arial"/>
              </a:rPr>
              <a:t>; dans </a:t>
            </a:r>
            <a:r>
              <a:rPr sz="1300" i="1">
                <a:latin typeface="Arial"/>
                <a:ea typeface="Arial"/>
                <a:cs typeface="Arial"/>
                <a:sym typeface="Arial"/>
              </a:rPr>
              <a:t>le Courtisan</a:t>
            </a:r>
            <a:r>
              <a:rPr sz="1300">
                <a:latin typeface="Arial"/>
                <a:ea typeface="Arial"/>
                <a:cs typeface="Arial"/>
                <a:sym typeface="Arial"/>
              </a:rPr>
              <a:t> (1528), de </a:t>
            </a:r>
            <a:r>
              <a:rPr sz="1300">
                <a:solidFill>
                  <a:srgbClr val="831E0E"/>
                </a:solidFill>
                <a:latin typeface="Arial"/>
                <a:ea typeface="Arial"/>
                <a:cs typeface="Arial"/>
                <a:sym typeface="Arial"/>
              </a:rPr>
              <a:t>Baldassare Castiglione</a:t>
            </a:r>
            <a:r>
              <a:rPr sz="1300">
                <a:latin typeface="Arial"/>
                <a:ea typeface="Arial"/>
                <a:cs typeface="Arial"/>
                <a:sym typeface="Arial"/>
              </a:rPr>
              <a:t>, c'est l'adoption de nombreux idéaux chevaleresques par l'honnête homme de la Renaissance qui est mis en évidence. La traduction par </a:t>
            </a:r>
            <a:r>
              <a:rPr sz="1300">
                <a:solidFill>
                  <a:srgbClr val="831E0E"/>
                </a:solidFill>
                <a:latin typeface="Arial"/>
                <a:ea typeface="Arial"/>
                <a:cs typeface="Arial"/>
                <a:sym typeface="Arial"/>
              </a:rPr>
              <a:t>William Caxton</a:t>
            </a:r>
            <a:r>
              <a:rPr sz="1300">
                <a:latin typeface="Arial"/>
                <a:ea typeface="Arial"/>
                <a:cs typeface="Arial"/>
                <a:sym typeface="Arial"/>
              </a:rPr>
              <a:t> du </a:t>
            </a:r>
            <a:r>
              <a:rPr sz="1300" i="1">
                <a:latin typeface="Arial"/>
                <a:ea typeface="Arial"/>
                <a:cs typeface="Arial"/>
                <a:sym typeface="Arial"/>
              </a:rPr>
              <a:t>Livre de la chevalerie</a:t>
            </a:r>
            <a:r>
              <a:rPr sz="1300">
                <a:latin typeface="Arial"/>
                <a:ea typeface="Arial"/>
                <a:cs typeface="Arial"/>
                <a:sym typeface="Arial"/>
              </a:rPr>
              <a:t> écrit par </a:t>
            </a:r>
            <a:r>
              <a:rPr sz="1300">
                <a:solidFill>
                  <a:srgbClr val="831E0E"/>
                </a:solidFill>
                <a:latin typeface="Arial"/>
                <a:ea typeface="Arial"/>
                <a:cs typeface="Arial"/>
                <a:sym typeface="Arial"/>
              </a:rPr>
              <a:t>Raymond Lulle</a:t>
            </a:r>
            <a:r>
              <a:rPr sz="1300">
                <a:latin typeface="Arial"/>
                <a:ea typeface="Arial"/>
                <a:cs typeface="Arial"/>
                <a:sym typeface="Arial"/>
              </a:rPr>
              <a:t> au XIII</a:t>
            </a:r>
            <a:r>
              <a:rPr sz="1000">
                <a:latin typeface="Arial"/>
                <a:ea typeface="Arial"/>
                <a:cs typeface="Arial"/>
                <a:sym typeface="Arial"/>
              </a:rPr>
              <a:t>e</a:t>
            </a:r>
            <a:r>
              <a:rPr sz="1600">
                <a:latin typeface="Times"/>
                <a:ea typeface="Times"/>
                <a:cs typeface="Times"/>
                <a:sym typeface="Times"/>
              </a:rPr>
              <a:t> </a:t>
            </a:r>
            <a:r>
              <a:rPr sz="1300">
                <a:latin typeface="Arial"/>
                <a:ea typeface="Arial"/>
                <a:cs typeface="Arial"/>
                <a:sym typeface="Arial"/>
              </a:rPr>
              <a:t>siècle témoigne de la popularité dont elle jouissait encore à la fin du XV</a:t>
            </a:r>
            <a:r>
              <a:rPr sz="1000">
                <a:latin typeface="Arial"/>
                <a:ea typeface="Arial"/>
                <a:cs typeface="Arial"/>
                <a:sym typeface="Arial"/>
              </a:rPr>
              <a:t>e</a:t>
            </a:r>
            <a:r>
              <a:rPr sz="1600">
                <a:latin typeface="Times"/>
                <a:ea typeface="Times"/>
                <a:cs typeface="Times"/>
                <a:sym typeface="Times"/>
              </a:rPr>
              <a:t> </a:t>
            </a:r>
            <a:r>
              <a:rPr sz="1300">
                <a:latin typeface="Arial"/>
                <a:ea typeface="Arial"/>
                <a:cs typeface="Arial"/>
                <a:sym typeface="Arial"/>
              </a:rPr>
              <a:t>siècle.</a:t>
            </a:r>
            <a:endParaRPr sz="1600">
              <a:latin typeface="Times"/>
              <a:ea typeface="Times"/>
              <a:cs typeface="Times"/>
              <a:sym typeface="Times"/>
            </a:endParaRPr>
          </a:p>
          <a:p>
            <a:pPr defTabSz="457200">
              <a:spcBef>
                <a:spcPts val="1600"/>
              </a:spcBef>
              <a:defRPr sz="1200">
                <a:latin typeface="Helvetica"/>
                <a:ea typeface="Helvetica"/>
                <a:cs typeface="Helvetica"/>
                <a:sym typeface="Helvetica"/>
              </a:defRPr>
            </a:pPr>
            <a:r>
              <a:rPr sz="1300">
                <a:latin typeface="Arial"/>
                <a:ea typeface="Arial"/>
                <a:cs typeface="Arial"/>
                <a:sym typeface="Arial"/>
              </a:rPr>
              <a:t>Au XVI</a:t>
            </a:r>
            <a:r>
              <a:rPr sz="1000">
                <a:latin typeface="Arial"/>
                <a:ea typeface="Arial"/>
                <a:cs typeface="Arial"/>
                <a:sym typeface="Arial"/>
              </a:rPr>
              <a:t>e</a:t>
            </a:r>
            <a:r>
              <a:rPr sz="1600">
                <a:latin typeface="Times"/>
                <a:ea typeface="Times"/>
                <a:cs typeface="Times"/>
                <a:sym typeface="Times"/>
              </a:rPr>
              <a:t> </a:t>
            </a:r>
            <a:r>
              <a:rPr sz="1300">
                <a:latin typeface="Arial"/>
                <a:ea typeface="Arial"/>
                <a:cs typeface="Arial"/>
                <a:sym typeface="Arial"/>
              </a:rPr>
              <a:t>siècle, lorsque l'écrivain espagnol </a:t>
            </a:r>
            <a:r>
              <a:rPr sz="1300">
                <a:solidFill>
                  <a:srgbClr val="831E0E"/>
                </a:solidFill>
                <a:latin typeface="Arial"/>
                <a:ea typeface="Arial"/>
                <a:cs typeface="Arial"/>
                <a:sym typeface="Arial"/>
              </a:rPr>
              <a:t>Cervantès</a:t>
            </a:r>
            <a:r>
              <a:rPr sz="1300">
                <a:latin typeface="Arial"/>
                <a:ea typeface="Arial"/>
                <a:cs typeface="Arial"/>
                <a:sym typeface="Arial"/>
              </a:rPr>
              <a:t> se moquait du chevalier errant dans son roman </a:t>
            </a:r>
            <a:r>
              <a:rPr sz="1300" i="1">
                <a:latin typeface="Arial"/>
                <a:ea typeface="Arial"/>
                <a:cs typeface="Arial"/>
                <a:sym typeface="Arial"/>
              </a:rPr>
              <a:t>Don</a:t>
            </a:r>
            <a:r>
              <a:rPr sz="1600">
                <a:latin typeface="Times"/>
                <a:ea typeface="Times"/>
                <a:cs typeface="Times"/>
                <a:sym typeface="Times"/>
              </a:rPr>
              <a:t> </a:t>
            </a:r>
            <a:r>
              <a:rPr sz="1300" i="1">
                <a:latin typeface="Arial"/>
                <a:ea typeface="Arial"/>
                <a:cs typeface="Arial"/>
                <a:sym typeface="Arial"/>
              </a:rPr>
              <a:t>Quichotte</a:t>
            </a:r>
            <a:r>
              <a:rPr sz="1300">
                <a:latin typeface="Arial"/>
                <a:ea typeface="Arial"/>
                <a:cs typeface="Arial"/>
                <a:sym typeface="Arial"/>
              </a:rPr>
              <a:t> (1605, 1615), la chevalerie était déjà sur le déclin</a:t>
            </a:r>
            <a:r>
              <a:rPr sz="1300">
                <a:latin typeface="Times"/>
                <a:ea typeface="Times"/>
                <a:cs typeface="Times"/>
                <a:sym typeface="Times"/>
              </a:rPr>
              <a:t>!</a:t>
            </a:r>
            <a:r>
              <a:rPr sz="1300">
                <a:latin typeface="Arial"/>
                <a:ea typeface="Arial"/>
                <a:cs typeface="Arial"/>
                <a:sym typeface="Arial"/>
              </a:rPr>
              <a:t>; elle connut brièvement une seconde vie au XIX</a:t>
            </a:r>
            <a:r>
              <a:rPr sz="1000">
                <a:latin typeface="Arial"/>
                <a:ea typeface="Arial"/>
                <a:cs typeface="Arial"/>
                <a:sym typeface="Arial"/>
              </a:rPr>
              <a:t>e</a:t>
            </a:r>
            <a:r>
              <a:rPr sz="1600">
                <a:latin typeface="Times"/>
                <a:ea typeface="Times"/>
                <a:cs typeface="Times"/>
                <a:sym typeface="Times"/>
              </a:rPr>
              <a:t> </a:t>
            </a:r>
            <a:r>
              <a:rPr sz="1300">
                <a:latin typeface="Arial"/>
                <a:ea typeface="Arial"/>
                <a:cs typeface="Arial"/>
                <a:sym typeface="Arial"/>
              </a:rPr>
              <a:t>siècle avec le mouvement romantique, exalté par </a:t>
            </a:r>
            <a:r>
              <a:rPr sz="1300">
                <a:solidFill>
                  <a:srgbClr val="831E0E"/>
                </a:solidFill>
                <a:latin typeface="Arial"/>
                <a:ea typeface="Arial"/>
                <a:cs typeface="Arial"/>
                <a:sym typeface="Arial"/>
              </a:rPr>
              <a:t>sir Walter Scott</a:t>
            </a:r>
            <a:r>
              <a:rPr sz="1300">
                <a:latin typeface="Arial"/>
                <a:ea typeface="Arial"/>
                <a:cs typeface="Arial"/>
                <a:sym typeface="Arial"/>
              </a:rPr>
              <a:t> et </a:t>
            </a:r>
            <a:r>
              <a:rPr sz="1300">
                <a:solidFill>
                  <a:srgbClr val="831E0E"/>
                </a:solidFill>
                <a:latin typeface="Arial"/>
                <a:ea typeface="Arial"/>
                <a:cs typeface="Arial"/>
                <a:sym typeface="Arial"/>
              </a:rPr>
              <a:t>Alexandre Dumas</a:t>
            </a:r>
            <a:r>
              <a:rPr sz="1300">
                <a:latin typeface="Arial"/>
                <a:ea typeface="Arial"/>
                <a:cs typeface="Arial"/>
                <a:sym typeface="Arial"/>
              </a:rPr>
              <a:t> père. Le titre de chevalier continue d'être conféré par certains souverains européens.</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Le déclin de la chevalerie: causes (titres de chapitres qui révèlent les causes de ce déclin, même si les chevaliers existent toujours aujourd’hui et si le titre a perduré.</a:t>
            </a:r>
          </a:p>
          <a:p>
            <a:pPr algn="just" defTabSz="457200">
              <a:lnSpc>
                <a:spcPts val="3400"/>
              </a:lnSpc>
              <a:defRPr sz="1200">
                <a:latin typeface="Helvetica"/>
                <a:ea typeface="Helvetica"/>
                <a:cs typeface="Helvetica"/>
                <a:sym typeface="Helvetica"/>
              </a:defRPr>
            </a:pPr>
            <a:r>
              <a:rPr lang="fr-FR" sz="2400" dirty="0" smtClean="0">
                <a:solidFill>
                  <a:srgbClr val="272727"/>
                </a:solidFill>
                <a:latin typeface="Arial Unicode MS"/>
                <a:ea typeface="Arial Unicode MS"/>
                <a:cs typeface="Arial Unicode MS"/>
                <a:sym typeface="Arial Unicode MS"/>
              </a:rPr>
              <a:t>À partir du </a:t>
            </a:r>
            <a:r>
              <a:rPr lang="fr-FR" sz="1800" dirty="0" smtClean="0">
                <a:solidFill>
                  <a:srgbClr val="272727"/>
                </a:solidFill>
                <a:latin typeface="Arial Unicode MS"/>
                <a:ea typeface="Arial Unicode MS"/>
                <a:cs typeface="Arial Unicode MS"/>
                <a:sym typeface="Arial Unicode MS"/>
              </a:rPr>
              <a:t>XVI</a:t>
            </a:r>
            <a:r>
              <a:rPr lang="fr-FR" sz="1800" baseline="31999" dirty="0" smtClean="0">
                <a:solidFill>
                  <a:srgbClr val="272727"/>
                </a:solidFill>
                <a:latin typeface="Arial Unicode MS"/>
                <a:ea typeface="Arial Unicode MS"/>
                <a:cs typeface="Arial Unicode MS"/>
                <a:sym typeface="Arial Unicode MS"/>
              </a:rPr>
              <a:t>e</a:t>
            </a:r>
            <a:r>
              <a:rPr lang="fr-FR" sz="2400" dirty="0" smtClean="0">
                <a:solidFill>
                  <a:srgbClr val="272727"/>
                </a:solidFill>
                <a:latin typeface="Arial Unicode MS"/>
                <a:ea typeface="Arial Unicode MS"/>
                <a:cs typeface="Arial Unicode MS"/>
                <a:sym typeface="Arial Unicode MS"/>
              </a:rPr>
              <a:t> s., le titre perd de son prestige, et un nouveau type d'homme, le courtisan, se substitue au chevalier, dont Bayard est l'un des derniers représentants. À la fin de l'Ancien Régime, on donne le qualificatif de chevalier à des gentilshommes d'ancienne extraction, titrés ou non.</a:t>
            </a:r>
            <a:endParaRPr lang="fr-FR" sz="2400" b="1" dirty="0" smtClean="0">
              <a:latin typeface="Arial"/>
              <a:ea typeface="Arial"/>
              <a:cs typeface="Arial"/>
              <a:sym typeface="Arial"/>
            </a:endParaRPr>
          </a:p>
          <a:p>
            <a:pPr defTabSz="457200">
              <a:spcBef>
                <a:spcPts val="1300"/>
              </a:spcBef>
              <a:defRPr sz="1200">
                <a:latin typeface="Helvetica"/>
                <a:ea typeface="Helvetica"/>
                <a:cs typeface="Helvetica"/>
                <a:sym typeface="Helvetica"/>
              </a:defRPr>
            </a:pPr>
            <a:endParaRPr lang="fr-FR" sz="2400" b="1" dirty="0" smtClean="0">
              <a:latin typeface="Arial"/>
              <a:ea typeface="Arial"/>
              <a:cs typeface="Arial"/>
              <a:sym typeface="Arial"/>
            </a:endParaRP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Grégory CHEVIGNON </a:t>
            </a:r>
            <a:r>
              <a:rPr lang="fr-FR" sz="2400" b="1" i="1" dirty="0" smtClean="0">
                <a:latin typeface="Arial"/>
                <a:ea typeface="Arial"/>
                <a:cs typeface="Arial"/>
                <a:sym typeface="Arial"/>
              </a:rPr>
              <a:t>De l’idéal à l’imaginaire chevaleresque</a:t>
            </a:r>
            <a:r>
              <a:rPr lang="fr-FR" sz="2400" b="1" dirty="0" smtClean="0">
                <a:latin typeface="Arial"/>
                <a:ea typeface="Arial"/>
                <a:cs typeface="Arial"/>
                <a:sym typeface="Arial"/>
              </a:rPr>
              <a:t>, fin de la table des matières:</a:t>
            </a:r>
            <a:endParaRPr lang="fr-FR" sz="2400" b="1" i="1" dirty="0" smtClean="0">
              <a:latin typeface="Arial"/>
              <a:ea typeface="Arial"/>
              <a:cs typeface="Arial"/>
              <a:sym typeface="Arial"/>
            </a:endParaRP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L’existence d’un fort esprit de vengeance ................................................... 179</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LE CARACTERE DELOYAL DES CHEVALIERS ...................................... 181</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La pratique de la trahison ............................................................................ 181</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Le mensonge ............................................................................................... 185</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La désobéissance envers le roi..................................................................... 186</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DE NOUVELLES REGLES DE COMBAT ................................................... 188</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Prendre ses adversaires par surprise ............................................................ 188</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Le recours à la ruse et au déguisement ........................................................ 190</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VERS LE DECLIN DE LA CHEVALERIE........................................................ 194</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LA PERTE DE « L’HEGEMONIE CHEVALERESQUE » ........................... 195</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Une chevalerie moins sollicitée................................................................... 195</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Le déclin de la noblesse............................................................................... 197</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LE MANQUE DE CONFIANCE DU ROI ENVERS LA CHEVALERIE ..... 200</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Des querelles et des désaccords dans les rangs français .............................. 200</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Le poids des rumeurs................................................................................... 202</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De sévères défaites pour la chevalerie française.......................................... 204</a:t>
            </a:r>
          </a:p>
          <a:p>
            <a:pPr defTabSz="457200">
              <a:spcBef>
                <a:spcPts val="1300"/>
              </a:spcBef>
              <a:defRPr sz="1200">
                <a:latin typeface="Helvetica"/>
                <a:ea typeface="Helvetica"/>
                <a:cs typeface="Helvetica"/>
                <a:sym typeface="Helvetica"/>
              </a:defRPr>
            </a:pPr>
            <a:endParaRPr lang="fr-FR" sz="2400" b="1" dirty="0" smtClean="0">
              <a:latin typeface="Arial"/>
              <a:ea typeface="Arial"/>
              <a:cs typeface="Arial"/>
              <a:sym typeface="Arial"/>
            </a:endParaRP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UNE ETHIQUE CHEVALERESQUE RESPECTEE EN THEORIE ..................175</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L’USURE DE QUELQUES PRINCIPES CHEVALERESQUES...................175</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L’abandon progressif de la grâce de l’adversaire ...................................175</a:t>
            </a: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De nombreux exemples de fuite au combat .................................................177</a:t>
            </a:r>
          </a:p>
          <a:p>
            <a:pPr defTabSz="457200">
              <a:spcBef>
                <a:spcPts val="1300"/>
              </a:spcBef>
              <a:defRPr sz="1200">
                <a:latin typeface="Helvetica"/>
                <a:ea typeface="Helvetica"/>
                <a:cs typeface="Helvetica"/>
                <a:sym typeface="Helvetica"/>
              </a:defRPr>
            </a:pPr>
            <a:endParaRPr lang="fr-FR" sz="2400" b="1" dirty="0" smtClean="0">
              <a:latin typeface="Arial"/>
              <a:ea typeface="Arial"/>
              <a:cs typeface="Arial"/>
              <a:sym typeface="Arial"/>
            </a:endParaRPr>
          </a:p>
          <a:p>
            <a:pPr defTabSz="457200">
              <a:spcBef>
                <a:spcPts val="1300"/>
              </a:spcBef>
              <a:defRPr sz="1200">
                <a:latin typeface="Helvetica"/>
                <a:ea typeface="Helvetica"/>
                <a:cs typeface="Helvetica"/>
                <a:sym typeface="Helvetica"/>
              </a:defRPr>
            </a:pPr>
            <a:r>
              <a:rPr lang="fr-FR" sz="2400" b="1" dirty="0" smtClean="0">
                <a:latin typeface="Arial"/>
                <a:ea typeface="Arial"/>
                <a:cs typeface="Arial"/>
                <a:sym typeface="Arial"/>
              </a:rPr>
              <a:t>Transmission des idéaux chevaleresques</a:t>
            </a:r>
            <a:endParaRPr lang="fr-FR" sz="2400" dirty="0" smtClean="0">
              <a:latin typeface="Arial"/>
              <a:ea typeface="Arial"/>
              <a:cs typeface="Arial"/>
              <a:sym typeface="Arial"/>
            </a:endParaRPr>
          </a:p>
          <a:p>
            <a:pPr defTabSz="457200">
              <a:spcBef>
                <a:spcPts val="1600"/>
              </a:spcBef>
              <a:defRPr sz="1200">
                <a:latin typeface="Helvetica"/>
                <a:ea typeface="Helvetica"/>
                <a:cs typeface="Helvetica"/>
                <a:sym typeface="Helvetica"/>
              </a:defRPr>
            </a:pPr>
            <a:r>
              <a:rPr lang="fr-FR" sz="2400" dirty="0" smtClean="0">
                <a:latin typeface="Arial"/>
                <a:ea typeface="Arial"/>
                <a:cs typeface="Arial"/>
                <a:sym typeface="Arial"/>
              </a:rPr>
              <a:t>À la fin du Moyen Âge, la chevalerie devint de plus en plus aristocratique et exclusive. Au XIV</a:t>
            </a:r>
            <a:r>
              <a:rPr lang="fr-FR" sz="1400" dirty="0" smtClean="0">
                <a:latin typeface="Arial"/>
                <a:ea typeface="Arial"/>
                <a:cs typeface="Arial"/>
                <a:sym typeface="Arial"/>
              </a:rPr>
              <a:t>e</a:t>
            </a:r>
            <a:r>
              <a:rPr lang="fr-FR" sz="2800" dirty="0" smtClean="0">
                <a:latin typeface="Times"/>
                <a:ea typeface="Times"/>
                <a:cs typeface="Times"/>
                <a:sym typeface="Times"/>
              </a:rPr>
              <a:t> </a:t>
            </a:r>
            <a:r>
              <a:rPr lang="fr-FR" sz="2400" dirty="0" smtClean="0">
                <a:latin typeface="Arial"/>
                <a:ea typeface="Arial"/>
                <a:cs typeface="Arial"/>
                <a:sym typeface="Arial"/>
              </a:rPr>
              <a:t>siècle furent créés des </a:t>
            </a:r>
            <a:r>
              <a:rPr lang="fr-FR" sz="2400" dirty="0" smtClean="0">
                <a:solidFill>
                  <a:srgbClr val="831E0E"/>
                </a:solidFill>
                <a:latin typeface="Arial"/>
                <a:ea typeface="Arial"/>
                <a:cs typeface="Arial"/>
                <a:sym typeface="Arial"/>
              </a:rPr>
              <a:t>ordres de chevalerie</a:t>
            </a:r>
            <a:r>
              <a:rPr lang="fr-FR" sz="2400" dirty="0" smtClean="0">
                <a:latin typeface="Arial"/>
                <a:ea typeface="Arial"/>
                <a:cs typeface="Arial"/>
                <a:sym typeface="Arial"/>
              </a:rPr>
              <a:t> tels l'ordre de l'Étoile en France, de la Jarretière en Angleterre et de la Toison d'or en Bourgogne. Le titre de chevalier, comme celui de baron, comte ou duc, devint héréditaire, ce qui limita le nombre de ceux qui pouvaient y prétendre. Cependant, ces quelques privilégiés étant des gens puissants et influents, les principes et les idéaux de la chevalerie continuèrent toutefois à exercer un vif attrait. </a:t>
            </a:r>
            <a:r>
              <a:rPr lang="fr-FR" sz="2400" i="1" dirty="0" smtClean="0">
                <a:latin typeface="Arial"/>
                <a:ea typeface="Arial"/>
                <a:cs typeface="Arial"/>
                <a:sym typeface="Arial"/>
              </a:rPr>
              <a:t>La Vita </a:t>
            </a:r>
            <a:r>
              <a:rPr lang="fr-FR" sz="2400" i="1" dirty="0" err="1" smtClean="0">
                <a:latin typeface="Arial"/>
                <a:ea typeface="Arial"/>
                <a:cs typeface="Arial"/>
                <a:sym typeface="Arial"/>
              </a:rPr>
              <a:t>nuova</a:t>
            </a:r>
            <a:r>
              <a:rPr lang="fr-FR" sz="2400" dirty="0" smtClean="0">
                <a:latin typeface="Arial"/>
                <a:ea typeface="Arial"/>
                <a:cs typeface="Arial"/>
                <a:sym typeface="Arial"/>
              </a:rPr>
              <a:t> ("</a:t>
            </a:r>
            <a:r>
              <a:rPr lang="fr-FR" sz="2400" dirty="0" smtClean="0">
                <a:latin typeface="Times"/>
                <a:ea typeface="Times"/>
                <a:cs typeface="Times"/>
                <a:sym typeface="Times"/>
              </a:rPr>
              <a:t>!</a:t>
            </a:r>
            <a:r>
              <a:rPr lang="fr-FR" sz="2400" dirty="0" smtClean="0">
                <a:latin typeface="Arial"/>
                <a:ea typeface="Arial"/>
                <a:cs typeface="Arial"/>
                <a:sym typeface="Arial"/>
              </a:rPr>
              <a:t>La nouvelle vie</a:t>
            </a:r>
            <a:r>
              <a:rPr lang="fr-FR" sz="2400" dirty="0" smtClean="0">
                <a:latin typeface="Times"/>
                <a:ea typeface="Times"/>
                <a:cs typeface="Times"/>
                <a:sym typeface="Times"/>
              </a:rPr>
              <a:t>!</a:t>
            </a:r>
            <a:r>
              <a:rPr lang="fr-FR" sz="2400" dirty="0" smtClean="0">
                <a:latin typeface="Arial"/>
                <a:ea typeface="Arial"/>
                <a:cs typeface="Arial"/>
                <a:sym typeface="Arial"/>
              </a:rPr>
              <a:t>", v.</a:t>
            </a:r>
            <a:r>
              <a:rPr lang="fr-FR" sz="2800" dirty="0" smtClean="0">
                <a:latin typeface="Times"/>
                <a:ea typeface="Times"/>
                <a:cs typeface="Times"/>
                <a:sym typeface="Times"/>
              </a:rPr>
              <a:t> </a:t>
            </a:r>
            <a:r>
              <a:rPr lang="fr-FR" sz="2400" dirty="0" smtClean="0">
                <a:latin typeface="Arial"/>
                <a:ea typeface="Arial"/>
                <a:cs typeface="Arial"/>
                <a:sym typeface="Arial"/>
              </a:rPr>
              <a:t>1293), de </a:t>
            </a:r>
            <a:r>
              <a:rPr lang="fr-FR" sz="2400" dirty="0" smtClean="0">
                <a:solidFill>
                  <a:srgbClr val="831E0E"/>
                </a:solidFill>
                <a:latin typeface="Arial"/>
                <a:ea typeface="Arial"/>
                <a:cs typeface="Arial"/>
                <a:sym typeface="Arial"/>
              </a:rPr>
              <a:t>Dante</a:t>
            </a:r>
            <a:r>
              <a:rPr lang="fr-FR" sz="2400" dirty="0" smtClean="0">
                <a:latin typeface="Arial"/>
                <a:ea typeface="Arial"/>
                <a:cs typeface="Arial"/>
                <a:sym typeface="Arial"/>
              </a:rPr>
              <a:t>, montre comment les idées de l'amour courtois étaient reprises par les bourgeois patriciens de Florence</a:t>
            </a:r>
            <a:r>
              <a:rPr lang="fr-FR" sz="2400" dirty="0" smtClean="0">
                <a:latin typeface="Times"/>
                <a:ea typeface="Times"/>
                <a:cs typeface="Times"/>
                <a:sym typeface="Times"/>
              </a:rPr>
              <a:t>!</a:t>
            </a:r>
            <a:r>
              <a:rPr lang="fr-FR" sz="2400" dirty="0" smtClean="0">
                <a:latin typeface="Arial"/>
                <a:ea typeface="Arial"/>
                <a:cs typeface="Arial"/>
                <a:sym typeface="Arial"/>
              </a:rPr>
              <a:t>; dans </a:t>
            </a:r>
            <a:r>
              <a:rPr lang="fr-FR" sz="2400" i="1" dirty="0" smtClean="0">
                <a:latin typeface="Arial"/>
                <a:ea typeface="Arial"/>
                <a:cs typeface="Arial"/>
                <a:sym typeface="Arial"/>
              </a:rPr>
              <a:t>le Courtisan</a:t>
            </a:r>
            <a:r>
              <a:rPr lang="fr-FR" sz="2400" dirty="0" smtClean="0">
                <a:latin typeface="Arial"/>
                <a:ea typeface="Arial"/>
                <a:cs typeface="Arial"/>
                <a:sym typeface="Arial"/>
              </a:rPr>
              <a:t> (1528), de </a:t>
            </a:r>
            <a:r>
              <a:rPr lang="fr-FR" sz="2400" dirty="0" err="1" smtClean="0">
                <a:solidFill>
                  <a:srgbClr val="831E0E"/>
                </a:solidFill>
                <a:latin typeface="Arial"/>
                <a:ea typeface="Arial"/>
                <a:cs typeface="Arial"/>
                <a:sym typeface="Arial"/>
              </a:rPr>
              <a:t>Baldassare</a:t>
            </a:r>
            <a:r>
              <a:rPr lang="fr-FR" sz="2400" dirty="0" smtClean="0">
                <a:solidFill>
                  <a:srgbClr val="831E0E"/>
                </a:solidFill>
                <a:latin typeface="Arial"/>
                <a:ea typeface="Arial"/>
                <a:cs typeface="Arial"/>
                <a:sym typeface="Arial"/>
              </a:rPr>
              <a:t> Castiglione</a:t>
            </a:r>
            <a:r>
              <a:rPr lang="fr-FR" sz="2400" dirty="0" smtClean="0">
                <a:latin typeface="Arial"/>
                <a:ea typeface="Arial"/>
                <a:cs typeface="Arial"/>
                <a:sym typeface="Arial"/>
              </a:rPr>
              <a:t>, c'est l'adoption de nombreux idéaux chevaleresques par l'honnête homme de la Renaissance qui est mis en évidence. La traduction par </a:t>
            </a:r>
            <a:r>
              <a:rPr lang="fr-FR" sz="2400" dirty="0" smtClean="0">
                <a:solidFill>
                  <a:srgbClr val="831E0E"/>
                </a:solidFill>
                <a:latin typeface="Arial"/>
                <a:ea typeface="Arial"/>
                <a:cs typeface="Arial"/>
                <a:sym typeface="Arial"/>
              </a:rPr>
              <a:t>William </a:t>
            </a:r>
            <a:r>
              <a:rPr lang="fr-FR" sz="2400" dirty="0" err="1" smtClean="0">
                <a:solidFill>
                  <a:srgbClr val="831E0E"/>
                </a:solidFill>
                <a:latin typeface="Arial"/>
                <a:ea typeface="Arial"/>
                <a:cs typeface="Arial"/>
                <a:sym typeface="Arial"/>
              </a:rPr>
              <a:t>Caxton</a:t>
            </a:r>
            <a:r>
              <a:rPr lang="fr-FR" sz="2400" dirty="0" smtClean="0">
                <a:latin typeface="Arial"/>
                <a:ea typeface="Arial"/>
                <a:cs typeface="Arial"/>
                <a:sym typeface="Arial"/>
              </a:rPr>
              <a:t> du </a:t>
            </a:r>
            <a:r>
              <a:rPr lang="fr-FR" sz="2400" i="1" dirty="0" smtClean="0">
                <a:latin typeface="Arial"/>
                <a:ea typeface="Arial"/>
                <a:cs typeface="Arial"/>
                <a:sym typeface="Arial"/>
              </a:rPr>
              <a:t>Livre de la chevalerie</a:t>
            </a:r>
            <a:r>
              <a:rPr lang="fr-FR" sz="2400" dirty="0" smtClean="0">
                <a:latin typeface="Arial"/>
                <a:ea typeface="Arial"/>
                <a:cs typeface="Arial"/>
                <a:sym typeface="Arial"/>
              </a:rPr>
              <a:t> écrit par </a:t>
            </a:r>
            <a:r>
              <a:rPr lang="fr-FR" sz="2400" dirty="0" smtClean="0">
                <a:solidFill>
                  <a:srgbClr val="831E0E"/>
                </a:solidFill>
                <a:latin typeface="Arial"/>
                <a:ea typeface="Arial"/>
                <a:cs typeface="Arial"/>
                <a:sym typeface="Arial"/>
              </a:rPr>
              <a:t>Raymond Lulle</a:t>
            </a:r>
            <a:r>
              <a:rPr lang="fr-FR" sz="2400" dirty="0" smtClean="0">
                <a:latin typeface="Arial"/>
                <a:ea typeface="Arial"/>
                <a:cs typeface="Arial"/>
                <a:sym typeface="Arial"/>
              </a:rPr>
              <a:t> au XIII</a:t>
            </a:r>
            <a:r>
              <a:rPr lang="fr-FR" sz="1400" dirty="0" smtClean="0">
                <a:latin typeface="Arial"/>
                <a:ea typeface="Arial"/>
                <a:cs typeface="Arial"/>
                <a:sym typeface="Arial"/>
              </a:rPr>
              <a:t>e</a:t>
            </a:r>
            <a:r>
              <a:rPr lang="fr-FR" sz="2800" dirty="0" smtClean="0">
                <a:latin typeface="Times"/>
                <a:ea typeface="Times"/>
                <a:cs typeface="Times"/>
                <a:sym typeface="Times"/>
              </a:rPr>
              <a:t> </a:t>
            </a:r>
            <a:r>
              <a:rPr lang="fr-FR" sz="2400" dirty="0" smtClean="0">
                <a:latin typeface="Arial"/>
                <a:ea typeface="Arial"/>
                <a:cs typeface="Arial"/>
                <a:sym typeface="Arial"/>
              </a:rPr>
              <a:t>siècle témoigne de la popularité dont elle jouissait encore à la fin du XV</a:t>
            </a:r>
            <a:r>
              <a:rPr lang="fr-FR" sz="1400" dirty="0" smtClean="0">
                <a:latin typeface="Arial"/>
                <a:ea typeface="Arial"/>
                <a:cs typeface="Arial"/>
                <a:sym typeface="Arial"/>
              </a:rPr>
              <a:t>e</a:t>
            </a:r>
            <a:r>
              <a:rPr lang="fr-FR" sz="2800" dirty="0" smtClean="0">
                <a:latin typeface="Times"/>
                <a:ea typeface="Times"/>
                <a:cs typeface="Times"/>
                <a:sym typeface="Times"/>
              </a:rPr>
              <a:t> </a:t>
            </a:r>
            <a:r>
              <a:rPr lang="fr-FR" sz="2400" dirty="0" smtClean="0">
                <a:latin typeface="Arial"/>
                <a:ea typeface="Arial"/>
                <a:cs typeface="Arial"/>
                <a:sym typeface="Arial"/>
              </a:rPr>
              <a:t>siècle.</a:t>
            </a:r>
            <a:endParaRPr lang="fr-FR" sz="2800" dirty="0" smtClean="0">
              <a:latin typeface="Times"/>
              <a:ea typeface="Times"/>
              <a:cs typeface="Times"/>
              <a:sym typeface="Times"/>
            </a:endParaRPr>
          </a:p>
          <a:p>
            <a:pPr defTabSz="457200">
              <a:spcBef>
                <a:spcPts val="1600"/>
              </a:spcBef>
              <a:defRPr sz="1200">
                <a:latin typeface="Helvetica"/>
                <a:ea typeface="Helvetica"/>
                <a:cs typeface="Helvetica"/>
                <a:sym typeface="Helvetica"/>
              </a:defRPr>
            </a:pPr>
            <a:r>
              <a:rPr lang="fr-FR" sz="2400" dirty="0" smtClean="0">
                <a:latin typeface="Arial"/>
                <a:ea typeface="Arial"/>
                <a:cs typeface="Arial"/>
                <a:sym typeface="Arial"/>
              </a:rPr>
              <a:t>Au XVI</a:t>
            </a:r>
            <a:r>
              <a:rPr lang="fr-FR" sz="1400" dirty="0" smtClean="0">
                <a:latin typeface="Arial"/>
                <a:ea typeface="Arial"/>
                <a:cs typeface="Arial"/>
                <a:sym typeface="Arial"/>
              </a:rPr>
              <a:t>e</a:t>
            </a:r>
            <a:r>
              <a:rPr lang="fr-FR" sz="2800" dirty="0" smtClean="0">
                <a:latin typeface="Times"/>
                <a:ea typeface="Times"/>
                <a:cs typeface="Times"/>
                <a:sym typeface="Times"/>
              </a:rPr>
              <a:t> </a:t>
            </a:r>
            <a:r>
              <a:rPr lang="fr-FR" sz="2400" dirty="0" smtClean="0">
                <a:latin typeface="Arial"/>
                <a:ea typeface="Arial"/>
                <a:cs typeface="Arial"/>
                <a:sym typeface="Arial"/>
              </a:rPr>
              <a:t>siècle, lorsque l'écrivain espagnol </a:t>
            </a:r>
            <a:r>
              <a:rPr lang="fr-FR" sz="2400" dirty="0" smtClean="0">
                <a:solidFill>
                  <a:srgbClr val="831E0E"/>
                </a:solidFill>
                <a:latin typeface="Arial"/>
                <a:ea typeface="Arial"/>
                <a:cs typeface="Arial"/>
                <a:sym typeface="Arial"/>
              </a:rPr>
              <a:t>Cervantès</a:t>
            </a:r>
            <a:r>
              <a:rPr lang="fr-FR" sz="2400" dirty="0" smtClean="0">
                <a:latin typeface="Arial"/>
                <a:ea typeface="Arial"/>
                <a:cs typeface="Arial"/>
                <a:sym typeface="Arial"/>
              </a:rPr>
              <a:t> se moquait du chevalier errant dans son roman </a:t>
            </a:r>
            <a:r>
              <a:rPr lang="fr-FR" sz="2400" i="1" dirty="0" smtClean="0">
                <a:latin typeface="Arial"/>
                <a:ea typeface="Arial"/>
                <a:cs typeface="Arial"/>
                <a:sym typeface="Arial"/>
              </a:rPr>
              <a:t>Don</a:t>
            </a:r>
            <a:r>
              <a:rPr lang="fr-FR" sz="2800" dirty="0" smtClean="0">
                <a:latin typeface="Times"/>
                <a:ea typeface="Times"/>
                <a:cs typeface="Times"/>
                <a:sym typeface="Times"/>
              </a:rPr>
              <a:t> </a:t>
            </a:r>
            <a:r>
              <a:rPr lang="fr-FR" sz="2400" i="1" dirty="0" smtClean="0">
                <a:latin typeface="Arial"/>
                <a:ea typeface="Arial"/>
                <a:cs typeface="Arial"/>
                <a:sym typeface="Arial"/>
              </a:rPr>
              <a:t>Quichotte</a:t>
            </a:r>
            <a:r>
              <a:rPr lang="fr-FR" sz="2400" dirty="0" smtClean="0">
                <a:latin typeface="Arial"/>
                <a:ea typeface="Arial"/>
                <a:cs typeface="Arial"/>
                <a:sym typeface="Arial"/>
              </a:rPr>
              <a:t> (1605, 1615), la chevalerie était déjà sur le déclin</a:t>
            </a:r>
            <a:r>
              <a:rPr lang="fr-FR" sz="2400" dirty="0" smtClean="0">
                <a:latin typeface="Times"/>
                <a:ea typeface="Times"/>
                <a:cs typeface="Times"/>
                <a:sym typeface="Times"/>
              </a:rPr>
              <a:t>!</a:t>
            </a:r>
            <a:r>
              <a:rPr lang="fr-FR" sz="2400" dirty="0" smtClean="0">
                <a:latin typeface="Arial"/>
                <a:ea typeface="Arial"/>
                <a:cs typeface="Arial"/>
                <a:sym typeface="Arial"/>
              </a:rPr>
              <a:t>; elle connut brièvement une seconde vie au XIX</a:t>
            </a:r>
            <a:r>
              <a:rPr lang="fr-FR" sz="1400" dirty="0" smtClean="0">
                <a:latin typeface="Arial"/>
                <a:ea typeface="Arial"/>
                <a:cs typeface="Arial"/>
                <a:sym typeface="Arial"/>
              </a:rPr>
              <a:t>e</a:t>
            </a:r>
            <a:r>
              <a:rPr lang="fr-FR" sz="2800" dirty="0" smtClean="0">
                <a:latin typeface="Times"/>
                <a:ea typeface="Times"/>
                <a:cs typeface="Times"/>
                <a:sym typeface="Times"/>
              </a:rPr>
              <a:t> </a:t>
            </a:r>
            <a:r>
              <a:rPr lang="fr-FR" sz="2400" dirty="0" smtClean="0">
                <a:latin typeface="Arial"/>
                <a:ea typeface="Arial"/>
                <a:cs typeface="Arial"/>
                <a:sym typeface="Arial"/>
              </a:rPr>
              <a:t>siècle avec le mouvement romantique, exalté par </a:t>
            </a:r>
            <a:r>
              <a:rPr lang="fr-FR" sz="2400" dirty="0" smtClean="0">
                <a:solidFill>
                  <a:srgbClr val="831E0E"/>
                </a:solidFill>
                <a:latin typeface="Arial"/>
                <a:ea typeface="Arial"/>
                <a:cs typeface="Arial"/>
                <a:sym typeface="Arial"/>
              </a:rPr>
              <a:t>sir Walter Scott</a:t>
            </a:r>
            <a:r>
              <a:rPr lang="fr-FR" sz="2400" dirty="0" smtClean="0">
                <a:latin typeface="Arial"/>
                <a:ea typeface="Arial"/>
                <a:cs typeface="Arial"/>
                <a:sym typeface="Arial"/>
              </a:rPr>
              <a:t> et </a:t>
            </a:r>
            <a:r>
              <a:rPr lang="fr-FR" sz="2400" dirty="0" smtClean="0">
                <a:solidFill>
                  <a:srgbClr val="831E0E"/>
                </a:solidFill>
                <a:latin typeface="Arial"/>
                <a:ea typeface="Arial"/>
                <a:cs typeface="Arial"/>
                <a:sym typeface="Arial"/>
              </a:rPr>
              <a:t>Alexandre Dumas</a:t>
            </a:r>
            <a:r>
              <a:rPr lang="fr-FR" sz="2400" dirty="0" smtClean="0">
                <a:latin typeface="Arial"/>
                <a:ea typeface="Arial"/>
                <a:cs typeface="Arial"/>
                <a:sym typeface="Arial"/>
              </a:rPr>
              <a:t> père. Le titre de chevalier continue d'être conféré par certains souverains européens.</a:t>
            </a:r>
          </a:p>
          <a:p>
            <a:endParaRPr lang="fr-FR" dirty="0"/>
          </a:p>
        </p:txBody>
      </p:sp>
    </p:spTree>
    <p:extLst>
      <p:ext uri="{BB962C8B-B14F-4D97-AF65-F5344CB8AC3E}">
        <p14:creationId xmlns:p14="http://schemas.microsoft.com/office/powerpoint/2010/main" val="7970705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 name="Shape 800"/>
          <p:cNvSpPr>
            <a:spLocks noGrp="1" noRot="1" noChangeAspect="1"/>
          </p:cNvSpPr>
          <p:nvPr>
            <p:ph type="sldImg"/>
          </p:nvPr>
        </p:nvSpPr>
        <p:spPr>
          <a:prstGeom prst="rect">
            <a:avLst/>
          </a:prstGeom>
        </p:spPr>
        <p:txBody>
          <a:bodyPr/>
          <a:lstStyle/>
          <a:p>
            <a:endParaRPr/>
          </a:p>
        </p:txBody>
      </p:sp>
      <p:sp>
        <p:nvSpPr>
          <p:cNvPr id="801" name="Shape 801"/>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http://www.histoire-france.net/moyen/vie-quotidienne.html</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Shape 811"/>
          <p:cNvSpPr>
            <a:spLocks noGrp="1" noRot="1" noChangeAspect="1"/>
          </p:cNvSpPr>
          <p:nvPr>
            <p:ph type="sldImg"/>
          </p:nvPr>
        </p:nvSpPr>
        <p:spPr>
          <a:prstGeom prst="rect">
            <a:avLst/>
          </a:prstGeom>
        </p:spPr>
        <p:txBody>
          <a:bodyPr/>
          <a:lstStyle/>
          <a:p>
            <a:endParaRPr/>
          </a:p>
        </p:txBody>
      </p:sp>
      <p:sp>
        <p:nvSpPr>
          <p:cNvPr id="812" name="Shape 812"/>
          <p:cNvSpPr>
            <a:spLocks noGrp="1"/>
          </p:cNvSpPr>
          <p:nvPr>
            <p:ph type="body" sz="quarter" idx="1"/>
          </p:nvPr>
        </p:nvSpPr>
        <p:spPr>
          <a:prstGeom prst="rect">
            <a:avLst/>
          </a:prstGeom>
        </p:spPr>
        <p:txBody>
          <a:bodyPr/>
          <a:lstStyle/>
          <a:p>
            <a:pPr algn="ctr" defTabSz="457200">
              <a:defRPr sz="1200">
                <a:latin typeface="Helvetica"/>
                <a:ea typeface="Helvetica"/>
                <a:cs typeface="Helvetica"/>
                <a:sym typeface="Helvetica"/>
              </a:defRPr>
            </a:pPr>
            <a:r>
              <a:rPr sz="1600">
                <a:solidFill>
                  <a:srgbClr val="01218F"/>
                </a:solidFill>
                <a:latin typeface="Comic Sans MS"/>
                <a:ea typeface="Comic Sans MS"/>
                <a:cs typeface="Comic Sans MS"/>
                <a:sym typeface="Comic Sans MS"/>
              </a:rPr>
              <a:t>De claris mulieribus : Quatre suivantes de la Reine jouant de la musique.</a:t>
            </a:r>
            <a:br>
              <a:rPr sz="1600">
                <a:solidFill>
                  <a:srgbClr val="01218F"/>
                </a:solidFill>
                <a:latin typeface="Comic Sans MS"/>
                <a:ea typeface="Comic Sans MS"/>
                <a:cs typeface="Comic Sans MS"/>
                <a:sym typeface="Comic Sans MS"/>
              </a:rPr>
            </a:br>
            <a:r>
              <a:rPr sz="1600">
                <a:solidFill>
                  <a:srgbClr val="01218F"/>
                </a:solidFill>
                <a:latin typeface="Comic Sans MS"/>
                <a:ea typeface="Comic Sans MS"/>
                <a:cs typeface="Comic Sans MS"/>
                <a:sym typeface="Comic Sans MS"/>
              </a:rPr>
              <a:t>Illustration du début du XVe siècle, conservée à la British Library.</a:t>
            </a:r>
            <a:br>
              <a:rPr sz="1600">
                <a:solidFill>
                  <a:srgbClr val="01218F"/>
                </a:solidFill>
                <a:latin typeface="Comic Sans MS"/>
                <a:ea typeface="Comic Sans MS"/>
                <a:cs typeface="Comic Sans MS"/>
                <a:sym typeface="Comic Sans MS"/>
              </a:rPr>
            </a:br>
            <a:r>
              <a:rPr sz="1600">
                <a:solidFill>
                  <a:srgbClr val="01218F"/>
                </a:solidFill>
                <a:latin typeface="Comic Sans MS"/>
                <a:ea typeface="Comic Sans MS"/>
                <a:cs typeface="Comic Sans MS"/>
                <a:sym typeface="Comic Sans MS"/>
              </a:rPr>
              <a:t>Travail de Giovanni Boccaccio.</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Shape 817"/>
          <p:cNvSpPr>
            <a:spLocks noGrp="1" noRot="1" noChangeAspect="1"/>
          </p:cNvSpPr>
          <p:nvPr>
            <p:ph type="sldImg"/>
          </p:nvPr>
        </p:nvSpPr>
        <p:spPr>
          <a:prstGeom prst="rect">
            <a:avLst/>
          </a:prstGeom>
        </p:spPr>
        <p:txBody>
          <a:bodyPr/>
          <a:lstStyle/>
          <a:p>
            <a:endParaRPr/>
          </a:p>
        </p:txBody>
      </p:sp>
      <p:sp>
        <p:nvSpPr>
          <p:cNvPr id="818" name="Shape 818"/>
          <p:cNvSpPr>
            <a:spLocks noGrp="1"/>
          </p:cNvSpPr>
          <p:nvPr>
            <p:ph type="body" sz="quarter" idx="1"/>
          </p:nvPr>
        </p:nvSpPr>
        <p:spPr>
          <a:prstGeom prst="rect">
            <a:avLst/>
          </a:prstGeom>
        </p:spPr>
        <p:txBody>
          <a:bodyPr/>
          <a:lstStyle/>
          <a:p>
            <a:pPr defTabSz="457200">
              <a:lnSpc>
                <a:spcPts val="3900"/>
              </a:lnSpc>
              <a:spcBef>
                <a:spcPts val="500"/>
              </a:spcBef>
              <a:defRPr sz="1200">
                <a:latin typeface="Helvetica"/>
                <a:ea typeface="Helvetica"/>
                <a:cs typeface="Helvetica"/>
                <a:sym typeface="Helvetica"/>
              </a:defRPr>
            </a:pPr>
            <a:r>
              <a:rPr sz="1700" b="1"/>
              <a:t>Les coiffes</a:t>
            </a:r>
            <a:r>
              <a:rPr sz="1000"/>
              <a:t>[</a:t>
            </a:r>
            <a:r>
              <a:rPr sz="1000" u="sng">
                <a:solidFill>
                  <a:srgbClr val="295EB7"/>
                </a:solidFill>
                <a:hlinkClick r:id="rId3"/>
              </a:rPr>
              <a:t>modifier</a:t>
            </a:r>
            <a:r>
              <a:rPr sz="1000"/>
              <a:t>]</a:t>
            </a:r>
            <a:endParaRPr sz="1700" b="1"/>
          </a:p>
          <a:p>
            <a:pPr defTabSz="457200">
              <a:lnSpc>
                <a:spcPts val="3400"/>
              </a:lnSpc>
              <a:spcBef>
                <a:spcPts val="600"/>
              </a:spcBef>
              <a:defRPr sz="1200">
                <a:latin typeface="Helvetica"/>
                <a:ea typeface="Helvetica"/>
                <a:cs typeface="Helvetica"/>
                <a:sym typeface="Helvetica"/>
              </a:defRPr>
            </a:pPr>
            <a:r>
              <a:rPr sz="1300"/>
              <a:t>Les femmes les plus nobles se tirent les cheveux derrière la tête et se recouvrent la tête d’une coiffe à cornes. Les femmes moins fortunées ne portent qu’un simple voile blanc, mais les demoiselles se distinguent en étant "en cheveux", c’est-à-dire la tête découverte. Quant aux femmes âgées, elles s’entourent la tête entière avec des voiles blancs.</a:t>
            </a:r>
          </a:p>
          <a:p>
            <a:pPr defTabSz="457200">
              <a:lnSpc>
                <a:spcPts val="3900"/>
              </a:lnSpc>
              <a:spcBef>
                <a:spcPts val="500"/>
              </a:spcBef>
              <a:defRPr sz="1200">
                <a:latin typeface="Helvetica"/>
                <a:ea typeface="Helvetica"/>
                <a:cs typeface="Helvetica"/>
                <a:sym typeface="Helvetica"/>
              </a:defRPr>
            </a:pPr>
            <a:r>
              <a:rPr sz="1700" b="1"/>
              <a:t>La beauté</a:t>
            </a:r>
            <a:r>
              <a:rPr sz="1000"/>
              <a:t>[</a:t>
            </a:r>
            <a:r>
              <a:rPr sz="1000" u="sng">
                <a:solidFill>
                  <a:srgbClr val="295EB7"/>
                </a:solidFill>
                <a:hlinkClick r:id="rId4"/>
              </a:rPr>
              <a:t>modifier</a:t>
            </a:r>
            <a:r>
              <a:rPr sz="1000"/>
              <a:t>]</a:t>
            </a:r>
            <a:endParaRPr sz="1700" b="1"/>
          </a:p>
          <a:p>
            <a:pPr defTabSz="457200">
              <a:lnSpc>
                <a:spcPts val="3400"/>
              </a:lnSpc>
              <a:spcBef>
                <a:spcPts val="600"/>
              </a:spcBef>
              <a:defRPr sz="1200">
                <a:latin typeface="Helvetica"/>
                <a:ea typeface="Helvetica"/>
                <a:cs typeface="Helvetica"/>
                <a:sym typeface="Helvetica"/>
              </a:defRPr>
            </a:pPr>
            <a:r>
              <a:rPr sz="1300"/>
              <a:t>Au Moyen Âge, la femme doit avoir une taille fine, une poitrine définie et une chevelure ondoyante, mais le plus important pour être considérée comme étant belle est d’avoir un teint diaphane et délicat, car cela est un signe de noblesse. Le front est épilé à la racine des cheveux, pour qu’il soit bombé. La pilosité est considérée comme honteuse (sauf pour les courtisanes). C’est pour cela qu’elles s’épilent le front, la racine des cheveux, les sourcils ainsi que bien d’autres partie du corps à l’aide de racloirs en ivoires, de pâte (appelée "dropax"</a:t>
            </a:r>
            <a:r>
              <a:rPr sz="1000" u="sng">
                <a:solidFill>
                  <a:srgbClr val="295EB7"/>
                </a:solidFill>
                <a:hlinkClick r:id="rId5"/>
              </a:rPr>
              <a:t>3</a:t>
            </a:r>
            <a:r>
              <a:rPr sz="1300"/>
              <a:t>) ou de pierre ponce. Bien que l’église soit contre le maquillage, les femmes apprécient entre autres le khôl et d’autres fards.</a:t>
            </a:r>
          </a:p>
          <a:p>
            <a:pPr defTabSz="457200">
              <a:lnSpc>
                <a:spcPts val="3300"/>
              </a:lnSpc>
              <a:spcBef>
                <a:spcPts val="600"/>
              </a:spcBef>
              <a:defRPr sz="1200">
                <a:latin typeface="Helvetica"/>
                <a:ea typeface="Helvetica"/>
                <a:cs typeface="Helvetica"/>
                <a:sym typeface="Helvetica"/>
              </a:defRPr>
            </a:pPr>
            <a:endParaRPr sz="1300"/>
          </a:p>
          <a:p>
            <a:pPr defTabSz="457200">
              <a:lnSpc>
                <a:spcPts val="5000"/>
              </a:lnSpc>
              <a:spcBef>
                <a:spcPts val="1400"/>
              </a:spcBef>
              <a:defRPr sz="1200">
                <a:latin typeface="Helvetica"/>
                <a:ea typeface="Helvetica"/>
                <a:cs typeface="Helvetica"/>
                <a:sym typeface="Helvetica"/>
              </a:defRPr>
            </a:pPr>
            <a:r>
              <a:rPr sz="2200" u="sng">
                <a:latin typeface="Georgia"/>
                <a:ea typeface="Georgia"/>
                <a:cs typeface="Georgia"/>
                <a:sym typeface="Georgia"/>
                <a:hlinkClick r:id="rId6"/>
              </a:rPr>
              <a:t>La beauté au Moyen-âge</a:t>
            </a:r>
            <a:endParaRPr sz="2200" u="sng">
              <a:latin typeface="Georgia"/>
              <a:ea typeface="Georgia"/>
              <a:cs typeface="Georgia"/>
              <a:sym typeface="Georgia"/>
            </a:endParaRPr>
          </a:p>
          <a:p>
            <a:pPr defTabSz="457200">
              <a:lnSpc>
                <a:spcPts val="3800"/>
              </a:lnSpc>
              <a:spcBef>
                <a:spcPts val="1400"/>
              </a:spcBef>
              <a:defRPr sz="1200">
                <a:latin typeface="Helvetica"/>
                <a:ea typeface="Helvetica"/>
                <a:cs typeface="Helvetica"/>
                <a:sym typeface="Helvetica"/>
              </a:defRPr>
            </a:pPr>
            <a:endParaRPr sz="2200" u="sng">
              <a:latin typeface="Georgia"/>
              <a:ea typeface="Georgia"/>
              <a:cs typeface="Georgia"/>
              <a:sym typeface="Georgia"/>
            </a:endParaRPr>
          </a:p>
          <a:p>
            <a:pPr algn="ctr" defTabSz="457200">
              <a:lnSpc>
                <a:spcPts val="4600"/>
              </a:lnSpc>
              <a:defRPr sz="1200">
                <a:latin typeface="Helvetica"/>
                <a:ea typeface="Helvetica"/>
                <a:cs typeface="Helvetica"/>
                <a:sym typeface="Helvetica"/>
              </a:defRPr>
            </a:pPr>
            <a:r>
              <a:rPr sz="2100" b="1"/>
              <a:t>17</a:t>
            </a:r>
          </a:p>
          <a:p>
            <a:pPr algn="ctr" defTabSz="457200">
              <a:lnSpc>
                <a:spcPts val="2600"/>
              </a:lnSpc>
              <a:defRPr sz="1200">
                <a:latin typeface="Helvetica"/>
                <a:ea typeface="Helvetica"/>
                <a:cs typeface="Helvetica"/>
                <a:sym typeface="Helvetica"/>
              </a:defRPr>
            </a:pPr>
            <a:r>
              <a:t>OCT</a:t>
            </a:r>
          </a:p>
          <a:p>
            <a:pPr defTabSz="457200">
              <a:lnSpc>
                <a:spcPts val="4100"/>
              </a:lnSpc>
              <a:spcBef>
                <a:spcPts val="2300"/>
              </a:spcBef>
              <a:defRPr sz="1200">
                <a:latin typeface="Helvetica"/>
                <a:ea typeface="Helvetica"/>
                <a:cs typeface="Helvetica"/>
                <a:sym typeface="Helvetica"/>
              </a:defRPr>
            </a:pPr>
            <a:r>
              <a:rPr sz="1400">
                <a:latin typeface="Arial"/>
                <a:ea typeface="Arial"/>
                <a:cs typeface="Arial"/>
                <a:sym typeface="Arial"/>
              </a:rPr>
              <a:t>Saviez-vous qu’au Moyen Âge les femmes de la haute société (reines, princesses et femmes de la cour) devaient avoir un front haut et bombé, un visage lisse et une peau couleur de lys pour faire partie de la noblesse? Pour elles, la beauté devait être synonyme de pureté. Le poil chez la femme était considéré honteux. C’est pour cette raison que les femmes du monde s’épilaient les sourcils, les cheveux à la racine et le front à l’aide d’un rasoir (appelé racloir) fait d’ivoire ou de pierre ponce.L’Église qui avait une grande emprise à cette ère, ne tolérait aucune sorte de maquillage sur les femmes car cela représentait le Diable et la débauche. Donc une femme pieuse se devait de respecter les commandements de l’Église en ayant aucun artifice sur le visage. Par contre, seules les lèvres pouvaient être peintes rouges « couleur de la pudeur ». Les plus belles femmes étaient celles qui arboraient une chevelure abondante et ayant la couleur de l’or.</a:t>
            </a:r>
          </a:p>
          <a:p>
            <a:pPr defTabSz="457200">
              <a:lnSpc>
                <a:spcPts val="4100"/>
              </a:lnSpc>
              <a:spcBef>
                <a:spcPts val="2300"/>
              </a:spcBef>
              <a:defRPr sz="1200">
                <a:latin typeface="Helvetica"/>
                <a:ea typeface="Helvetica"/>
                <a:cs typeface="Helvetica"/>
                <a:sym typeface="Helvetica"/>
              </a:defRPr>
            </a:pPr>
            <a:r>
              <a:rPr sz="1400">
                <a:latin typeface="Arial"/>
                <a:ea typeface="Arial"/>
                <a:cs typeface="Arial"/>
                <a:sym typeface="Arial"/>
              </a:rPr>
              <a:t>La beauté idéale est celle de la jeunesse, celle de la pucelle. Le corps de la jeune fille symbolise la pureté et la blancheur de l’innocence. La femme, par la suite, n’est plus aussi attirante, tandis que la vieille femme est considérée comme le symbole de la laideur.</a:t>
            </a:r>
          </a:p>
          <a:p>
            <a:pPr defTabSz="457200">
              <a:lnSpc>
                <a:spcPts val="4100"/>
              </a:lnSpc>
              <a:spcBef>
                <a:spcPts val="2300"/>
              </a:spcBef>
              <a:defRPr sz="1200">
                <a:latin typeface="Helvetica"/>
                <a:ea typeface="Helvetica"/>
                <a:cs typeface="Helvetica"/>
                <a:sym typeface="Helvetica"/>
              </a:defRPr>
            </a:pPr>
            <a:r>
              <a:rPr sz="1400">
                <a:latin typeface="Arial"/>
                <a:ea typeface="Arial"/>
                <a:cs typeface="Arial"/>
                <a:sym typeface="Arial"/>
              </a:rPr>
              <a:t>Le visage est le siège et la demeure de la beauté. C’est lui qui est découvert, à la vue de tous, sans être caché comme le sont les autres parties du corps. L’idéal de beauté est clair et blond, alor</a:t>
            </a:r>
            <a:r>
              <a:rPr sz="1400">
                <a:solidFill>
                  <a:srgbClr val="8A8A8A"/>
                </a:solidFill>
                <a:latin typeface="Arial"/>
                <a:ea typeface="Arial"/>
                <a:cs typeface="Arial"/>
                <a:sym typeface="Arial"/>
              </a:rPr>
              <a:t>s que les femmes vivent majoritairement en plein air et proches de la nature, et ont donc le plus souvent un teint hâlé.</a:t>
            </a:r>
          </a:p>
          <a:p>
            <a:pPr defTabSz="457200">
              <a:lnSpc>
                <a:spcPts val="2900"/>
              </a:lnSpc>
              <a:defRPr sz="1200">
                <a:latin typeface="Helvetica"/>
                <a:ea typeface="Helvetica"/>
                <a:cs typeface="Helvetica"/>
                <a:sym typeface="Helvetica"/>
              </a:defRPr>
            </a:pPr>
            <a:r>
              <a:rPr sz="1100" u="sng">
                <a:solidFill>
                  <a:srgbClr val="A9A9A9"/>
                </a:solidFill>
                <a:latin typeface="Arial"/>
                <a:ea typeface="Arial"/>
                <a:cs typeface="Arial"/>
                <a:sym typeface="Arial"/>
                <a:hlinkClick r:id="rId7"/>
              </a:rPr>
              <a:t>0 COMMENTAIRES</a:t>
            </a:r>
            <a:endParaRPr sz="1100">
              <a:solidFill>
                <a:srgbClr val="A9A9A9"/>
              </a:solidFill>
              <a:latin typeface="Arial"/>
              <a:ea typeface="Arial"/>
              <a:cs typeface="Arial"/>
              <a:sym typeface="Arial"/>
            </a:endParaRPr>
          </a:p>
          <a:p>
            <a:pPr defTabSz="457200">
              <a:lnSpc>
                <a:spcPts val="2800"/>
              </a:lnSpc>
              <a:defRPr sz="1200">
                <a:latin typeface="Helvetica"/>
                <a:ea typeface="Helvetica"/>
                <a:cs typeface="Helvetica"/>
                <a:sym typeface="Helvetica"/>
              </a:defRPr>
            </a:pPr>
            <a:r>
              <a:rPr sz="1000">
                <a:solidFill>
                  <a:srgbClr val="A9A9A9"/>
                </a:solidFill>
                <a:latin typeface="Arial"/>
                <a:ea typeface="Arial"/>
                <a:cs typeface="Arial"/>
                <a:sym typeface="Arial"/>
              </a:rPr>
              <a:t>/</a:t>
            </a:r>
          </a:p>
          <a:p>
            <a:pPr defTabSz="457200">
              <a:lnSpc>
                <a:spcPts val="2900"/>
              </a:lnSpc>
              <a:defRPr sz="1200">
                <a:latin typeface="Helvetica"/>
                <a:ea typeface="Helvetica"/>
                <a:cs typeface="Helvetica"/>
                <a:sym typeface="Helvetica"/>
              </a:defRPr>
            </a:pPr>
            <a:r>
              <a:rPr sz="1100" u="sng">
                <a:solidFill>
                  <a:srgbClr val="A9A9A9"/>
                </a:solidFill>
                <a:latin typeface="Arial"/>
                <a:ea typeface="Arial"/>
                <a:cs typeface="Arial"/>
                <a:sym typeface="Arial"/>
                <a:hlinkClick r:id="rId8"/>
              </a:rPr>
              <a:t>0 LIKES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 name="Shape 822"/>
          <p:cNvSpPr>
            <a:spLocks noGrp="1" noRot="1" noChangeAspect="1"/>
          </p:cNvSpPr>
          <p:nvPr>
            <p:ph type="sldImg"/>
          </p:nvPr>
        </p:nvSpPr>
        <p:spPr>
          <a:prstGeom prst="rect">
            <a:avLst/>
          </a:prstGeom>
        </p:spPr>
        <p:txBody>
          <a:bodyPr/>
          <a:lstStyle/>
          <a:p>
            <a:endParaRPr/>
          </a:p>
        </p:txBody>
      </p:sp>
      <p:sp>
        <p:nvSpPr>
          <p:cNvPr id="823" name="Shape 823"/>
          <p:cNvSpPr>
            <a:spLocks noGrp="1"/>
          </p:cNvSpPr>
          <p:nvPr>
            <p:ph type="body" sz="quarter" idx="1"/>
          </p:nvPr>
        </p:nvSpPr>
        <p:spPr>
          <a:prstGeom prst="rect">
            <a:avLst/>
          </a:prstGeom>
        </p:spPr>
        <p:txBody>
          <a:bodyPr/>
          <a:lstStyle/>
          <a:p>
            <a:pPr defTabSz="457200">
              <a:lnSpc>
                <a:spcPts val="4100"/>
              </a:lnSpc>
              <a:spcBef>
                <a:spcPts val="1100"/>
              </a:spcBef>
              <a:defRPr sz="1200">
                <a:latin typeface="Helvetica"/>
                <a:ea typeface="Helvetica"/>
                <a:cs typeface="Helvetica"/>
                <a:sym typeface="Helvetica"/>
              </a:defRPr>
            </a:pPr>
            <a:r>
              <a:rPr sz="1900"/>
              <a:t>Le rôle des femmes dans la famille</a:t>
            </a:r>
            <a:r>
              <a:rPr sz="1000"/>
              <a:t>[</a:t>
            </a:r>
            <a:r>
              <a:rPr sz="1000" u="sng">
                <a:solidFill>
                  <a:srgbClr val="295EB7"/>
                </a:solidFill>
                <a:hlinkClick r:id="rId3"/>
              </a:rPr>
              <a:t>modifier</a:t>
            </a:r>
            <a:r>
              <a:rPr sz="1000"/>
              <a:t>]</a:t>
            </a:r>
            <a:endParaRPr sz="1900"/>
          </a:p>
          <a:p>
            <a:pPr defTabSz="457200">
              <a:lnSpc>
                <a:spcPts val="3900"/>
              </a:lnSpc>
              <a:spcBef>
                <a:spcPts val="500"/>
              </a:spcBef>
              <a:defRPr sz="1200">
                <a:latin typeface="Helvetica"/>
                <a:ea typeface="Helvetica"/>
                <a:cs typeface="Helvetica"/>
                <a:sym typeface="Helvetica"/>
              </a:defRPr>
            </a:pPr>
            <a:r>
              <a:rPr sz="1700" b="1"/>
              <a:t>Le mariage</a:t>
            </a:r>
            <a:r>
              <a:rPr sz="1000"/>
              <a:t>[</a:t>
            </a:r>
            <a:r>
              <a:rPr sz="1000" u="sng">
                <a:solidFill>
                  <a:srgbClr val="295EB7"/>
                </a:solidFill>
                <a:hlinkClick r:id="rId4"/>
              </a:rPr>
              <a:t>modifier</a:t>
            </a:r>
            <a:r>
              <a:rPr sz="1000"/>
              <a:t>]</a:t>
            </a:r>
            <a:endParaRPr sz="1700" b="1"/>
          </a:p>
          <a:p>
            <a:pPr defTabSz="457200">
              <a:lnSpc>
                <a:spcPts val="3400"/>
              </a:lnSpc>
              <a:spcBef>
                <a:spcPts val="600"/>
              </a:spcBef>
              <a:defRPr sz="1200">
                <a:latin typeface="Helvetica"/>
                <a:ea typeface="Helvetica"/>
                <a:cs typeface="Helvetica"/>
                <a:sym typeface="Helvetica"/>
              </a:defRPr>
            </a:pPr>
            <a:r>
              <a:rPr sz="1300"/>
              <a:t>Vers la fin du Moyen Âge, l'âge minimum des fiançailles est fixé à 7 ans et l'âge du mariage à 12 ans par le droit ecclésiastique. Les garçons ne peuvent pas se marier avant 14 ans. L'Église a pourtant la possibilité de faire des exceptions lorsque l'union peut rétablir la paix entre deux familles. La précocité de l'engagement est normale à cette époque où la durée de vie et donc la durée de la jeunesse sont très courtes. Pendant l'Ancien Régime, il n'y a plus que 4% de femmes qui se marient avant 17 ans</a:t>
            </a:r>
            <a:r>
              <a:rPr sz="1000" u="sng">
                <a:solidFill>
                  <a:srgbClr val="295EB7"/>
                </a:solidFill>
                <a:hlinkClick r:id="rId5"/>
              </a:rPr>
              <a:t>7</a:t>
            </a:r>
            <a:r>
              <a:rPr sz="1300"/>
              <a:t>. Les femmes les plus jeunes sont majoritairement issues de classes élevées, et se marient avec des hommes souvent beaucoup plus âgés. Dans les familles plus modestes, les mariés ont des âges plus proches.</a:t>
            </a:r>
          </a:p>
          <a:p>
            <a:pPr defTabSz="457200">
              <a:lnSpc>
                <a:spcPts val="3400"/>
              </a:lnSpc>
              <a:spcBef>
                <a:spcPts val="600"/>
              </a:spcBef>
              <a:defRPr sz="1200">
                <a:latin typeface="Helvetica"/>
                <a:ea typeface="Helvetica"/>
                <a:cs typeface="Helvetica"/>
                <a:sym typeface="Helvetica"/>
              </a:defRPr>
            </a:pPr>
            <a:r>
              <a:rPr sz="1300"/>
              <a:t>Saint Augustin a exprimé en trois mots le but du mariage: progéniture, fidélité, sacrement</a:t>
            </a:r>
            <a:r>
              <a:rPr sz="1000" u="sng">
                <a:solidFill>
                  <a:srgbClr val="295EB7"/>
                </a:solidFill>
                <a:hlinkClick r:id="rId6"/>
              </a:rPr>
              <a:t>8</a:t>
            </a:r>
            <a:r>
              <a:rPr sz="1300"/>
              <a:t>.</a:t>
            </a:r>
          </a:p>
          <a:p>
            <a:pPr defTabSz="457200">
              <a:lnSpc>
                <a:spcPts val="3400"/>
              </a:lnSpc>
              <a:spcBef>
                <a:spcPts val="600"/>
              </a:spcBef>
              <a:defRPr sz="1200">
                <a:latin typeface="Helvetica"/>
                <a:ea typeface="Helvetica"/>
                <a:cs typeface="Helvetica"/>
                <a:sym typeface="Helvetica"/>
              </a:defRPr>
            </a:pPr>
            <a:r>
              <a:rPr sz="1300"/>
              <a:t>L'amour n'est pas un fondement de l'union, mais un principe qui vient en se mariant. Le mariage étant premièrement une union de deux familles, il apaise les disputes et garantit la paix. Comme dans les sociétés primitives, donner une femme en mariage est la plus commune et plus simple méthode de forger des liens entre clans et nations.</a:t>
            </a:r>
          </a:p>
          <a:p>
            <a:pPr defTabSz="457200">
              <a:lnSpc>
                <a:spcPts val="3400"/>
              </a:lnSpc>
              <a:spcBef>
                <a:spcPts val="600"/>
              </a:spcBef>
              <a:defRPr sz="1200">
                <a:latin typeface="Helvetica"/>
                <a:ea typeface="Helvetica"/>
                <a:cs typeface="Helvetica"/>
                <a:sym typeface="Helvetica"/>
              </a:defRPr>
            </a:pPr>
            <a:r>
              <a:rPr sz="1300"/>
              <a:t>Des cadeaux, champs, troupeaux, esclaves ou bijoux sont parfois offerts en échange de la femme. Ou alors donnés avec elle, certaines sociétés estimant que la femme sera tellement chère à entretenir que son père doit payer pour s'en défaire. Les biens apportés par le mari sont appelés "douaire". Ceux déboursés par la famille de la mariée, "dot". Ces pratiques sont si courantes, qu'un mariage sans dot ou douaire n'est pas considéré comme valable. Les pauvres s'échangent aussi des biens pour le mariage, même si ces cadeaux ne sont alors que symboliques. Les transactions matérielles sont bien au centre de l'engagement. Le banquet de noces où se retrouvent parents, alliés et amis fait partie du même rite. Les familles dépensent sans compter pour satisfaire les convives en nourriture, vins et spectacles.</a:t>
            </a:r>
          </a:p>
          <a:p>
            <a:pPr defTabSz="457200">
              <a:lnSpc>
                <a:spcPts val="3400"/>
              </a:lnSpc>
              <a:spcBef>
                <a:spcPts val="600"/>
              </a:spcBef>
              <a:defRPr sz="1200">
                <a:latin typeface="Helvetica"/>
                <a:ea typeface="Helvetica"/>
                <a:cs typeface="Helvetica"/>
                <a:sym typeface="Helvetica"/>
              </a:defRPr>
            </a:pPr>
            <a:r>
              <a:rPr sz="1300"/>
              <a:t>La douaire étant majoritaire en Occident au début du Moyen Âge, il est remplacé peu à peu par la dot vers le xii</a:t>
            </a:r>
            <a:r>
              <a:rPr sz="1100" baseline="31999"/>
              <a:t>e</a:t>
            </a:r>
            <a:r>
              <a:rPr sz="1300"/>
              <a:t> siècle. Ce changement bouleverse la nature sociale du mariage et les stratégies matrimoniales. Alors que le douaire était relatif à l'hypergamie, les femmes épousant des hommes de rang inférieur, et que la femme en est l'usufruitière, la dot rend l'hypogamie majoritaire, ce n'est alors plus un jeune homme ambitieux qui achète son ascension sociale, mais la famille de la mariée. La femme est donc inférieure à son mari, ce qui détériore sa condition. Les filles dotées n'ont plus accès à l'héritage de leur père, les maris ont plus de pouvoir sur les biens de leur couple et quelque fois même la tutelle ou curatelle des enfants est retiré aux mères veuves</a:t>
            </a:r>
            <a:r>
              <a:rPr sz="1000" u="sng">
                <a:solidFill>
                  <a:srgbClr val="295EB7"/>
                </a:solidFill>
                <a:hlinkClick r:id="rId7"/>
              </a:rPr>
              <a:t>9</a:t>
            </a:r>
            <a:r>
              <a:rPr sz="1300"/>
              <a:t>.</a:t>
            </a:r>
          </a:p>
          <a:p>
            <a:pPr defTabSz="457200">
              <a:lnSpc>
                <a:spcPts val="3400"/>
              </a:lnSpc>
              <a:spcBef>
                <a:spcPts val="600"/>
              </a:spcBef>
              <a:defRPr sz="1200">
                <a:latin typeface="Helvetica"/>
                <a:ea typeface="Helvetica"/>
                <a:cs typeface="Helvetica"/>
                <a:sym typeface="Helvetica"/>
              </a:defRPr>
            </a:pPr>
            <a:r>
              <a:rPr sz="1300"/>
              <a:t>La femme est alors presque considérée comme une mineure tout le long de sa vie, passant de l'autorité de son père à celle de son mari.</a:t>
            </a:r>
          </a:p>
          <a:p>
            <a:pPr defTabSz="457200">
              <a:lnSpc>
                <a:spcPts val="3400"/>
              </a:lnSpc>
              <a:spcBef>
                <a:spcPts val="600"/>
              </a:spcBef>
              <a:defRPr sz="1200">
                <a:latin typeface="Helvetica"/>
                <a:ea typeface="Helvetica"/>
                <a:cs typeface="Helvetica"/>
                <a:sym typeface="Helvetica"/>
              </a:defRPr>
            </a:pPr>
            <a:r>
              <a:rPr sz="1300"/>
              <a:t>Mais à cette époque se répand aussi la théorie du libre consentement, nécessaire à la validité du mariage. Bien que l'égalité des époux soit posée dans l'échange des consentements, la femme reste pourtant sous l'autorité de son mari. L'homme endosse la responsabilité de l'honneur de la famille. Son épouse lui doit obéissance et soumission. L'époux a le pouvoir sur la famille. Les châtiments physiques sont acceptés, ce qui explique une grande tolérance de la société d'alors pour la violence conjugale. Le mari est même autorisé à tuer sa femme en cas d'adultère.</a:t>
            </a:r>
          </a:p>
          <a:p>
            <a:pPr defTabSz="457200">
              <a:lnSpc>
                <a:spcPts val="3400"/>
              </a:lnSpc>
              <a:spcBef>
                <a:spcPts val="600"/>
              </a:spcBef>
              <a:defRPr sz="1200">
                <a:latin typeface="Helvetica"/>
                <a:ea typeface="Helvetica"/>
                <a:cs typeface="Helvetica"/>
                <a:sym typeface="Helvetica"/>
              </a:defRPr>
            </a:pPr>
            <a:r>
              <a:rPr sz="1300"/>
              <a:t>À la Réforme, le statut d'épouse est revalorisé. La responsabilité est partagée et le père de famille doit être juste, ce qui exclut toute tyrannie. À la seconde moitié du xvi</a:t>
            </a:r>
            <a:r>
              <a:rPr sz="1100" baseline="31999"/>
              <a:t>e</a:t>
            </a:r>
            <a:r>
              <a:rPr sz="1300"/>
              <a:t> siècle, les autorités séculaires réduisent l'arbitraire parental en diminuant l'influence des parents sur le choix du conjoint de leur enfant. Elles offrent aussi plus de débouchés aux femmes qui dénoncent leur mari comme étant violent</a:t>
            </a:r>
            <a:r>
              <a:rPr sz="1000" u="sng">
                <a:solidFill>
                  <a:srgbClr val="295EB7"/>
                </a:solidFill>
                <a:hlinkClick r:id="rId8"/>
              </a:rPr>
              <a:t>10</a:t>
            </a:r>
            <a:r>
              <a:rPr sz="1300"/>
              <a:t>.</a:t>
            </a:r>
          </a:p>
          <a:p>
            <a:pPr defTabSz="457200">
              <a:lnSpc>
                <a:spcPts val="3400"/>
              </a:lnSpc>
              <a:spcBef>
                <a:spcPts val="600"/>
              </a:spcBef>
              <a:defRPr sz="1200">
                <a:latin typeface="Helvetica"/>
                <a:ea typeface="Helvetica"/>
                <a:cs typeface="Helvetica"/>
                <a:sym typeface="Helvetica"/>
              </a:defRPr>
            </a:pPr>
            <a:r>
              <a:rPr sz="1300"/>
              <a:t>Après le mariage, la femme est accueillie dans la famille de son mari. Elle doit alors honorer ses beaux-parents. Facteur d'une bonne entente dans le couple, cette attention consiste à manifester son respect en paroles et gestes humbles, à ne jamais créer de conflit et à chercher à éliminer toutes leurs causes par la douceur et la gentillesse. La femme doit à ses beaux-parents les mêmes égards qu'à ses propres parents.</a:t>
            </a:r>
          </a:p>
          <a:p>
            <a:pPr defTabSz="457200">
              <a:lnSpc>
                <a:spcPts val="3400"/>
              </a:lnSpc>
              <a:spcBef>
                <a:spcPts val="600"/>
              </a:spcBef>
              <a:defRPr sz="1200">
                <a:latin typeface="Helvetica"/>
                <a:ea typeface="Helvetica"/>
                <a:cs typeface="Helvetica"/>
                <a:sym typeface="Helvetica"/>
              </a:defRPr>
            </a:pPr>
            <a:r>
              <a:rPr sz="1300"/>
              <a:t>L'épouse est obligée d'aimer son mari. Cela résume en quelque sorte les devoirs de la femme à son époux. L'amour de la femme devant être parfait, l'homme ne doit quant à lui qu'aimer avec retenue, plus avec jugement qu'avec passion, ce qui entraînerait la jalousie et même la folie</a:t>
            </a:r>
            <a:r>
              <a:rPr sz="1000" u="sng">
                <a:solidFill>
                  <a:srgbClr val="295EB7"/>
                </a:solidFill>
                <a:hlinkClick r:id="rId9"/>
              </a:rPr>
              <a:t>11</a:t>
            </a:r>
            <a:r>
              <a:rPr sz="1300"/>
              <a:t>.</a:t>
            </a:r>
          </a:p>
          <a:p>
            <a:pPr defTabSz="457200">
              <a:lnSpc>
                <a:spcPts val="3400"/>
              </a:lnSpc>
              <a:spcBef>
                <a:spcPts val="600"/>
              </a:spcBef>
              <a:defRPr sz="1200">
                <a:latin typeface="Helvetica"/>
                <a:ea typeface="Helvetica"/>
                <a:cs typeface="Helvetica"/>
                <a:sym typeface="Helvetica"/>
              </a:defRPr>
            </a:pPr>
            <a:r>
              <a:rPr sz="1300"/>
              <a:t>La maison est typiquement l'espace de la femme. Elle contrôle le travail domestique et s'occupe de tout le reste. Elle file, tisse, soigne, nettoie, prend soin des animaux et accueille les amis de son mari. Elle doit aussi s'occuper des enfants et des serviteurs. Sans se mettre en travers de l'autorité de son mari, elle prend en charge l'instruction, le contrôle moral et l'affection dus aux serviteurs.</a:t>
            </a:r>
          </a:p>
          <a:p>
            <a:pPr defTabSz="457200">
              <a:lnSpc>
                <a:spcPts val="3900"/>
              </a:lnSpc>
              <a:spcBef>
                <a:spcPts val="500"/>
              </a:spcBef>
              <a:defRPr sz="1200">
                <a:latin typeface="Helvetica"/>
                <a:ea typeface="Helvetica"/>
                <a:cs typeface="Helvetica"/>
                <a:sym typeface="Helvetica"/>
              </a:defRPr>
            </a:pPr>
            <a:r>
              <a:rPr sz="1700" b="1"/>
              <a:t>La maternité</a:t>
            </a:r>
            <a:r>
              <a:rPr sz="1000"/>
              <a:t>[</a:t>
            </a:r>
            <a:r>
              <a:rPr sz="1000" u="sng">
                <a:solidFill>
                  <a:srgbClr val="295EB7"/>
                </a:solidFill>
                <a:hlinkClick r:id="rId10"/>
              </a:rPr>
              <a:t>modifier</a:t>
            </a:r>
            <a:r>
              <a:rPr sz="1000"/>
              <a:t>]</a:t>
            </a:r>
            <a:endParaRPr sz="1700" b="1"/>
          </a:p>
          <a:p>
            <a:pPr defTabSz="457200">
              <a:lnSpc>
                <a:spcPts val="3400"/>
              </a:lnSpc>
              <a:spcBef>
                <a:spcPts val="600"/>
              </a:spcBef>
              <a:defRPr sz="1200">
                <a:latin typeface="Helvetica"/>
                <a:ea typeface="Helvetica"/>
                <a:cs typeface="Helvetica"/>
                <a:sym typeface="Helvetica"/>
              </a:defRPr>
            </a:pPr>
            <a:r>
              <a:rPr sz="1300"/>
              <a:t>Au Moyen Âge, la maternité est l'un des devoirs principal de la femme mariée. Les femmes stériles sont alors parfois répudiées après des années de mariage non fécond.</a:t>
            </a:r>
          </a:p>
          <a:p>
            <a:pPr defTabSz="457200">
              <a:lnSpc>
                <a:spcPts val="3400"/>
              </a:lnSpc>
              <a:spcBef>
                <a:spcPts val="600"/>
              </a:spcBef>
              <a:defRPr sz="1200">
                <a:latin typeface="Helvetica"/>
                <a:ea typeface="Helvetica"/>
                <a:cs typeface="Helvetica"/>
                <a:sym typeface="Helvetica"/>
              </a:defRPr>
            </a:pPr>
            <a:r>
              <a:rPr sz="1300"/>
              <a:t>Dans les classes supérieures, les mères ne sont pas forcées de veiller constamment aux besoins de leurs enfants. Les nourrices et les domestiques s'occupaient souvent de nettoyer, baigner, langer et nourrir les bébés. Comme les femmes sont de plus mariées très tôt, cela amène de nombreuses naissances, en moyenne de 8 à 10</a:t>
            </a:r>
            <a:r>
              <a:rPr sz="1000" u="sng">
                <a:solidFill>
                  <a:srgbClr val="295EB7"/>
                </a:solidFill>
                <a:hlinkClick r:id="rId11"/>
              </a:rPr>
              <a:t>12</a:t>
            </a:r>
            <a:r>
              <a:rPr sz="1300"/>
              <a:t>.</a:t>
            </a:r>
          </a:p>
          <a:p>
            <a:pPr defTabSz="457200">
              <a:lnSpc>
                <a:spcPts val="3400"/>
              </a:lnSpc>
              <a:spcBef>
                <a:spcPts val="600"/>
              </a:spcBef>
              <a:defRPr sz="1200">
                <a:latin typeface="Helvetica"/>
                <a:ea typeface="Helvetica"/>
                <a:cs typeface="Helvetica"/>
                <a:sym typeface="Helvetica"/>
              </a:defRPr>
            </a:pPr>
            <a:r>
              <a:rPr sz="1300"/>
              <a:t>Les femmes de milieu artisan ou paysan s'occupent bien plus de leur progéniture. Aussi, la descendance est moins nombreuse que dans la noblesse. Malgré tout, il n'est pas toujours facile de conjuguer travail obligatoire et soins aux enfants. Les plus jeunes, laissés sans surveillance, sont donc souvent victimes d'accidents. À partir de 4 ans, ils commencent à aider leurs mères dans le travail de la maison ou du jardin.</a:t>
            </a:r>
          </a:p>
          <a:p>
            <a:pPr defTabSz="457200">
              <a:lnSpc>
                <a:spcPts val="3400"/>
              </a:lnSpc>
              <a:spcBef>
                <a:spcPts val="600"/>
              </a:spcBef>
              <a:defRPr sz="1200">
                <a:latin typeface="Helvetica"/>
                <a:ea typeface="Helvetica"/>
                <a:cs typeface="Helvetica"/>
                <a:sym typeface="Helvetica"/>
              </a:defRPr>
            </a:pPr>
            <a:r>
              <a:rPr sz="1300"/>
              <a:t>Les enfants ont comme première fonction d'assurer les vieux jours de leurs parents.</a:t>
            </a:r>
          </a:p>
          <a:p>
            <a:pPr defTabSz="457200">
              <a:lnSpc>
                <a:spcPts val="3400"/>
              </a:lnSpc>
              <a:spcBef>
                <a:spcPts val="600"/>
              </a:spcBef>
              <a:defRPr sz="1200">
                <a:latin typeface="Helvetica"/>
                <a:ea typeface="Helvetica"/>
                <a:cs typeface="Helvetica"/>
                <a:sym typeface="Helvetica"/>
              </a:defRPr>
            </a:pPr>
            <a:r>
              <a:rPr sz="1300"/>
              <a:t>Les techniques utilisées lors des accouchements sont très peu connues. En effet, les hommes n'ayant aucune expérience là-dedans et ne pouvant pas y assister, nous n'avons quasiment aucune information. En tout cas, quelle que soit leur origine sociale, les femmes appréhendaient leurs couches. À cette époque et pendant longtemps, l'accouchement engendre de nombreux risques. Les sages-femmes et les matrones n'ont qu'accès à des méthodes limitées. La césarienne, par exemple, n'est autorisée que sur des femmes mortes</a:t>
            </a:r>
            <a:r>
              <a:rPr sz="1000" u="sng">
                <a:solidFill>
                  <a:srgbClr val="295EB7"/>
                </a:solidFill>
                <a:hlinkClick r:id="rId12"/>
              </a:rPr>
              <a:t>13</a:t>
            </a:r>
            <a:r>
              <a:rPr sz="1300"/>
              <a:t>. Le nombre de femmes mortes en couches est donc très élevé.</a:t>
            </a:r>
          </a:p>
          <a:p>
            <a:pPr defTabSz="457200">
              <a:lnSpc>
                <a:spcPts val="3400"/>
              </a:lnSpc>
              <a:spcBef>
                <a:spcPts val="600"/>
              </a:spcBef>
              <a:defRPr sz="1200">
                <a:latin typeface="Helvetica"/>
                <a:ea typeface="Helvetica"/>
                <a:cs typeface="Helvetica"/>
                <a:sym typeface="Helvetica"/>
              </a:defRPr>
            </a:pPr>
            <a:r>
              <a:rPr sz="1300"/>
              <a:t>Les moyens de contraception de l'époque étant très illusoires, les femmes ne pouvant ou ne voulant pas assumer une grossesse ou une naissance sont parfois obligées d'avorter, de tuer ou d'abandonner leurs enfants à la naissance. La difficulté de l'avortement vient de l'impossibilité de déterminer assez rapidement que la femme est enceinte. Les risques sont alors de plus en plus importants. La plupart du temps, la mère meurt en même temps que le fœtus. Le meurtre ou l'abandon sont donc sûrement plus pratiqués, bien qu'ils soient aussi dangereux, l'Église ou les lois laïques les condamnant de mort. L'abandon d'enfant était la solution ultime des pauvres, surtout dans les villes. Même les pires menaces ne dissuadaient pas les mères désespérées. Vers la fin du xiv</a:t>
            </a:r>
            <a:r>
              <a:rPr sz="1100" baseline="31999"/>
              <a:t>e</a:t>
            </a:r>
            <a:r>
              <a:rPr sz="1300"/>
              <a:t> siècle, des orphelinats et des hospices pour enfants abandonnés commencent à apparaître dans les villes.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Shape 412"/>
          <p:cNvSpPr>
            <a:spLocks noGrp="1" noRot="1" noChangeAspect="1"/>
          </p:cNvSpPr>
          <p:nvPr>
            <p:ph type="sldImg"/>
          </p:nvPr>
        </p:nvSpPr>
        <p:spPr>
          <a:prstGeom prst="rect">
            <a:avLst/>
          </a:prstGeom>
        </p:spPr>
        <p:txBody>
          <a:bodyPr/>
          <a:lstStyle/>
          <a:p>
            <a:endParaRPr/>
          </a:p>
        </p:txBody>
      </p:sp>
      <p:sp>
        <p:nvSpPr>
          <p:cNvPr id="413" name="Shape 413"/>
          <p:cNvSpPr>
            <a:spLocks noGrp="1"/>
          </p:cNvSpPr>
          <p:nvPr>
            <p:ph type="body" sz="quarter" idx="1"/>
          </p:nvPr>
        </p:nvSpPr>
        <p:spPr>
          <a:prstGeom prst="rect">
            <a:avLst/>
          </a:prstGeom>
        </p:spPr>
        <p:txBody>
          <a:bodyPr/>
          <a:lstStyle/>
          <a:p>
            <a:pPr algn="r" defTabSz="457200">
              <a:lnSpc>
                <a:spcPts val="3500"/>
              </a:lnSpc>
              <a:defRPr sz="1200">
                <a:latin typeface="Helvetica"/>
                <a:ea typeface="Helvetica"/>
                <a:cs typeface="Helvetica"/>
                <a:sym typeface="Helvetica"/>
              </a:defRPr>
            </a:pPr>
            <a:r>
              <a:rPr sz="1400" b="1"/>
              <a:t>Description</a:t>
            </a:r>
          </a:p>
          <a:p>
            <a:pPr defTabSz="457200">
              <a:lnSpc>
                <a:spcPts val="3500"/>
              </a:lnSpc>
              <a:defRPr sz="1200">
                <a:latin typeface="Helvetica"/>
                <a:ea typeface="Helvetica"/>
                <a:cs typeface="Helvetica"/>
                <a:sym typeface="Helvetica"/>
              </a:defRPr>
            </a:pPr>
            <a:r>
              <a:rPr sz="1400" b="1"/>
              <a:t>Répliques des caravelles de CC.</a:t>
            </a:r>
          </a:p>
          <a:p>
            <a:pPr defTabSz="457200">
              <a:lnSpc>
                <a:spcPts val="3300"/>
              </a:lnSpc>
              <a:defRPr sz="1200">
                <a:latin typeface="Helvetica"/>
                <a:ea typeface="Helvetica"/>
                <a:cs typeface="Helvetica"/>
                <a:sym typeface="Helvetica"/>
              </a:defRPr>
            </a:pPr>
            <a:endParaRPr sz="1400" b="1"/>
          </a:p>
          <a:p>
            <a:pPr defTabSz="457200">
              <a:lnSpc>
                <a:spcPts val="3300"/>
              </a:lnSpc>
              <a:defRPr sz="1200">
                <a:latin typeface="Helvetica"/>
                <a:ea typeface="Helvetica"/>
                <a:cs typeface="Helvetica"/>
                <a:sym typeface="Helvetica"/>
              </a:defRPr>
            </a:pPr>
            <a:r>
              <a:t>Pinta, Santa Maria, Niña. Lying in the North River, New York. The caravels which crossed from Spain to be present at the World's Fair at Chicago.</a:t>
            </a:r>
          </a:p>
          <a:p>
            <a:pPr algn="r" defTabSz="457200">
              <a:lnSpc>
                <a:spcPts val="3300"/>
              </a:lnSpc>
              <a:defRPr sz="1200">
                <a:latin typeface="Helvetica"/>
                <a:ea typeface="Helvetica"/>
                <a:cs typeface="Helvetica"/>
                <a:sym typeface="Helvetica"/>
              </a:defRPr>
            </a:pPr>
            <a:r>
              <a:rPr b="1"/>
              <a:t>Date</a:t>
            </a:r>
          </a:p>
          <a:p>
            <a:pPr defTabSz="457200">
              <a:lnSpc>
                <a:spcPts val="3300"/>
              </a:lnSpc>
              <a:defRPr sz="1200">
                <a:latin typeface="Helvetica"/>
                <a:ea typeface="Helvetica"/>
                <a:cs typeface="Helvetica"/>
                <a:sym typeface="Helvetica"/>
              </a:defRPr>
            </a:pPr>
            <a:r>
              <a:t>1912</a:t>
            </a:r>
          </a:p>
          <a:p>
            <a:pPr algn="r" defTabSz="457200">
              <a:lnSpc>
                <a:spcPts val="3300"/>
              </a:lnSpc>
              <a:defRPr sz="1200">
                <a:latin typeface="Helvetica"/>
                <a:ea typeface="Helvetica"/>
                <a:cs typeface="Helvetica"/>
                <a:sym typeface="Helvetica"/>
              </a:defRPr>
            </a:pPr>
            <a:r>
              <a:rPr b="1"/>
              <a:t>Source</a:t>
            </a:r>
          </a:p>
          <a:p>
            <a:pPr defTabSz="457200">
              <a:lnSpc>
                <a:spcPts val="3300"/>
              </a:lnSpc>
              <a:defRPr sz="1200">
                <a:latin typeface="Helvetica"/>
                <a:ea typeface="Helvetica"/>
                <a:cs typeface="Helvetica"/>
                <a:sym typeface="Helvetica"/>
              </a:defRPr>
            </a:pPr>
            <a:r>
              <a:t>Andrews, E. Benjamin. </a:t>
            </a:r>
            <a:r>
              <a:rPr i="1"/>
              <a:t>History of the United States</a:t>
            </a:r>
            <a:r>
              <a:t>, volume V. Charles Scribner's Sons, New York. 1912.</a:t>
            </a:r>
          </a:p>
          <a:p>
            <a:pPr algn="r" defTabSz="457200">
              <a:lnSpc>
                <a:spcPts val="3300"/>
              </a:lnSpc>
              <a:defRPr sz="1200">
                <a:latin typeface="Helvetica"/>
                <a:ea typeface="Helvetica"/>
                <a:cs typeface="Helvetica"/>
                <a:sym typeface="Helvetica"/>
              </a:defRPr>
            </a:pPr>
            <a:r>
              <a:rPr b="1"/>
              <a:t>Auteur</a:t>
            </a:r>
          </a:p>
          <a:p>
            <a:pPr defTabSz="457200">
              <a:lnSpc>
                <a:spcPts val="3300"/>
              </a:lnSpc>
              <a:defRPr sz="1200">
                <a:latin typeface="Helvetica"/>
                <a:ea typeface="Helvetica"/>
                <a:cs typeface="Helvetica"/>
                <a:sym typeface="Helvetica"/>
              </a:defRPr>
            </a:pPr>
            <a:r>
              <a:t>E. Benjamin Andrews</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Shape 838"/>
          <p:cNvSpPr>
            <a:spLocks noGrp="1" noRot="1" noChangeAspect="1"/>
          </p:cNvSpPr>
          <p:nvPr>
            <p:ph type="sldImg"/>
          </p:nvPr>
        </p:nvSpPr>
        <p:spPr>
          <a:prstGeom prst="rect">
            <a:avLst/>
          </a:prstGeom>
        </p:spPr>
        <p:txBody>
          <a:bodyPr/>
          <a:lstStyle/>
          <a:p>
            <a:endParaRPr/>
          </a:p>
        </p:txBody>
      </p:sp>
      <p:sp>
        <p:nvSpPr>
          <p:cNvPr id="839" name="Shape 839"/>
          <p:cNvSpPr>
            <a:spLocks noGrp="1"/>
          </p:cNvSpPr>
          <p:nvPr>
            <p:ph type="body" sz="quarter" idx="1"/>
          </p:nvPr>
        </p:nvSpPr>
        <p:spPr>
          <a:prstGeom prst="rect">
            <a:avLst/>
          </a:prstGeom>
        </p:spPr>
        <p:txBody>
          <a:bodyPr/>
          <a:lstStyle/>
          <a:p>
            <a:pPr defTabSz="457200">
              <a:lnSpc>
                <a:spcPts val="3300"/>
              </a:lnSpc>
              <a:defRPr sz="1200">
                <a:latin typeface="Helvetica"/>
                <a:ea typeface="Helvetica"/>
                <a:cs typeface="Helvetica"/>
                <a:sym typeface="Helvetica"/>
              </a:defRPr>
            </a:pPr>
            <a:r>
              <a:rPr b="1" u="sng">
                <a:solidFill>
                  <a:srgbClr val="537DC3"/>
                </a:solidFill>
                <a:hlinkClick r:id="rId3"/>
              </a:rPr>
              <a:t>Jean-Auguste-Dominique Ingres</a:t>
            </a:r>
            <a:r>
              <a:rPr b="1"/>
              <a:t> (1780–1867) </a:t>
            </a:r>
          </a:p>
          <a:p>
            <a:pPr algn="r" defTabSz="457200">
              <a:lnSpc>
                <a:spcPts val="3300"/>
              </a:lnSpc>
              <a:defRPr sz="1200">
                <a:latin typeface="Helvetica"/>
                <a:ea typeface="Helvetica"/>
                <a:cs typeface="Helvetica"/>
                <a:sym typeface="Helvetica"/>
              </a:defRPr>
            </a:pPr>
            <a:r>
              <a:rPr b="1"/>
              <a:t>Titre</a:t>
            </a:r>
          </a:p>
          <a:p>
            <a:pPr defTabSz="457200">
              <a:lnSpc>
                <a:spcPts val="3300"/>
              </a:lnSpc>
              <a:defRPr sz="1200">
                <a:latin typeface="Helvetica"/>
                <a:ea typeface="Helvetica"/>
                <a:cs typeface="Helvetica"/>
                <a:sym typeface="Helvetica"/>
              </a:defRPr>
            </a:pPr>
            <a:r>
              <a:rPr b="1" i="1"/>
              <a:t>English:</a:t>
            </a:r>
            <a:r>
              <a:rPr i="1"/>
              <a:t> Gianciotto Discovers Paolo and Francesca</a:t>
            </a:r>
          </a:p>
          <a:p>
            <a:pPr defTabSz="457200">
              <a:lnSpc>
                <a:spcPts val="3300"/>
              </a:lnSpc>
              <a:defRPr sz="1200">
                <a:latin typeface="Helvetica"/>
                <a:ea typeface="Helvetica"/>
                <a:cs typeface="Helvetica"/>
                <a:sym typeface="Helvetica"/>
              </a:defRPr>
            </a:pPr>
            <a:r>
              <a:rPr b="1" i="1"/>
              <a:t>Français :</a:t>
            </a:r>
            <a:r>
              <a:t> Gianciotto découvre Paolo et Francesca</a:t>
            </a:r>
            <a:endParaRPr b="1"/>
          </a:p>
          <a:p>
            <a:pPr defTabSz="457200">
              <a:lnSpc>
                <a:spcPts val="3300"/>
              </a:lnSpc>
              <a:defRPr sz="1200">
                <a:latin typeface="Helvetica"/>
                <a:ea typeface="Helvetica"/>
                <a:cs typeface="Helvetica"/>
                <a:sym typeface="Helvetica"/>
              </a:defRPr>
            </a:pPr>
            <a:r>
              <a:rPr b="1"/>
              <a:t>Date</a:t>
            </a:r>
            <a:r>
              <a:t> 1819</a:t>
            </a:r>
            <a:r>
              <a:rPr b="1"/>
              <a:t>Technique/matériaux</a:t>
            </a:r>
          </a:p>
          <a:p>
            <a:pPr defTabSz="457200">
              <a:lnSpc>
                <a:spcPts val="3300"/>
              </a:lnSpc>
              <a:defRPr sz="1200">
                <a:latin typeface="Helvetica"/>
                <a:ea typeface="Helvetica"/>
                <a:cs typeface="Helvetica"/>
                <a:sym typeface="Helvetica"/>
              </a:defRPr>
            </a:pPr>
            <a:r>
              <a:t>huile sur toile</a:t>
            </a:r>
          </a:p>
          <a:p>
            <a:pPr algn="r" defTabSz="457200">
              <a:lnSpc>
                <a:spcPts val="3300"/>
              </a:lnSpc>
              <a:defRPr sz="1200">
                <a:latin typeface="Helvetica"/>
                <a:ea typeface="Helvetica"/>
                <a:cs typeface="Helvetica"/>
                <a:sym typeface="Helvetica"/>
              </a:defRPr>
            </a:pPr>
            <a:r>
              <a:rPr b="1"/>
              <a:t>Lieu actuel</a:t>
            </a:r>
          </a:p>
          <a:p>
            <a:pPr defTabSz="457200">
              <a:lnSpc>
                <a:spcPts val="3100"/>
              </a:lnSpc>
              <a:defRPr sz="1200">
                <a:latin typeface="Helvetica"/>
                <a:ea typeface="Helvetica"/>
                <a:cs typeface="Helvetica"/>
                <a:sym typeface="Helvetica"/>
              </a:defRPr>
            </a:pPr>
            <a:r>
              <a:rPr sz="1000"/>
              <a:t> </a:t>
            </a:r>
            <a:r>
              <a:rPr sz="1000">
                <a:solidFill>
                  <a:srgbClr val="295EB7"/>
                </a:solidFill>
              </a:rPr>
              <a:t>[afficher]</a:t>
            </a:r>
            <a:endParaRPr sz="1000"/>
          </a:p>
          <a:p>
            <a:pPr defTabSz="457200">
              <a:lnSpc>
                <a:spcPts val="3300"/>
              </a:lnSpc>
              <a:defRPr sz="1200">
                <a:latin typeface="Helvetica"/>
                <a:ea typeface="Helvetica"/>
                <a:cs typeface="Helvetica"/>
                <a:sym typeface="Helvetica"/>
              </a:defRPr>
            </a:pPr>
            <a:r>
              <a:rPr b="1" u="sng">
                <a:solidFill>
                  <a:srgbClr val="537DC3"/>
                </a:solidFill>
                <a:hlinkClick r:id="rId4"/>
              </a:rPr>
              <a:t>Musée des beaux-arts d'Angers</a:t>
            </a:r>
            <a:endParaRPr b="1"/>
          </a:p>
          <a:p>
            <a:pPr defTabSz="457200">
              <a:lnSpc>
                <a:spcPts val="3300"/>
              </a:lnSpc>
              <a:defRPr sz="1200">
                <a:latin typeface="Helvetica"/>
                <a:ea typeface="Helvetica"/>
                <a:cs typeface="Helvetica"/>
                <a:sym typeface="Helvetica"/>
              </a:defRPr>
            </a:pPr>
            <a:r>
              <a:rPr u="sng">
                <a:solidFill>
                  <a:srgbClr val="537DC3"/>
                </a:solidFill>
                <a:hlinkClick r:id="rId5"/>
              </a:rPr>
              <a:t>Angers</a:t>
            </a:r>
          </a:p>
          <a:p>
            <a:pPr algn="r" defTabSz="457200">
              <a:lnSpc>
                <a:spcPts val="3300"/>
              </a:lnSpc>
              <a:defRPr sz="1200">
                <a:latin typeface="Helvetica"/>
                <a:ea typeface="Helvetica"/>
                <a:cs typeface="Helvetica"/>
                <a:sym typeface="Helvetica"/>
              </a:defRPr>
            </a:pPr>
            <a:r>
              <a:rPr b="1"/>
              <a:t>Notes</a:t>
            </a:r>
          </a:p>
          <a:p>
            <a:pPr defTabSz="457200">
              <a:lnSpc>
                <a:spcPts val="3300"/>
              </a:lnSpc>
              <a:defRPr sz="1200">
                <a:latin typeface="Helvetica"/>
                <a:ea typeface="Helvetica"/>
                <a:cs typeface="Helvetica"/>
                <a:sym typeface="Helvetica"/>
              </a:defRPr>
            </a:pPr>
            <a:r>
              <a:t>Inspired by Dante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La femme prend la place du chevalier, en haut. Le chevalier,</a:t>
            </a:r>
            <a:r>
              <a:rPr lang="fr-FR" baseline="0" dirty="0" smtClean="0"/>
              <a:t> en bas, est médusé. Cette femme semble inaccessible, d’un rang supérieur, digne de tous les fantasmes.</a:t>
            </a:r>
            <a:endParaRPr lang="fr-FR" dirty="0"/>
          </a:p>
        </p:txBody>
      </p:sp>
    </p:spTree>
    <p:extLst>
      <p:ext uri="{BB962C8B-B14F-4D97-AF65-F5344CB8AC3E}">
        <p14:creationId xmlns:p14="http://schemas.microsoft.com/office/powerpoint/2010/main" val="22815955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Shape 851"/>
          <p:cNvSpPr>
            <a:spLocks noGrp="1" noRot="1" noChangeAspect="1"/>
          </p:cNvSpPr>
          <p:nvPr>
            <p:ph type="sldImg"/>
          </p:nvPr>
        </p:nvSpPr>
        <p:spPr>
          <a:prstGeom prst="rect">
            <a:avLst/>
          </a:prstGeom>
        </p:spPr>
        <p:txBody>
          <a:bodyPr/>
          <a:lstStyle/>
          <a:p>
            <a:endParaRPr/>
          </a:p>
        </p:txBody>
      </p:sp>
      <p:sp>
        <p:nvSpPr>
          <p:cNvPr id="852" name="Shape 852"/>
          <p:cNvSpPr>
            <a:spLocks noGrp="1"/>
          </p:cNvSpPr>
          <p:nvPr>
            <p:ph type="body" sz="quarter" idx="1"/>
          </p:nvPr>
        </p:nvSpPr>
        <p:spPr>
          <a:prstGeom prst="rect">
            <a:avLst/>
          </a:prstGeom>
        </p:spPr>
        <p:txBody>
          <a:bodyPr/>
          <a:lstStyle/>
          <a:p>
            <a:r>
              <a:t>LE TRIANGLE AMOUREUX:</a:t>
            </a:r>
          </a:p>
          <a:p>
            <a:r>
              <a:t>// Vaudeville: l’amant dans le placard</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Shape 867"/>
          <p:cNvSpPr>
            <a:spLocks noGrp="1" noRot="1" noChangeAspect="1"/>
          </p:cNvSpPr>
          <p:nvPr>
            <p:ph type="sldImg"/>
          </p:nvPr>
        </p:nvSpPr>
        <p:spPr>
          <a:prstGeom prst="rect">
            <a:avLst/>
          </a:prstGeom>
        </p:spPr>
        <p:txBody>
          <a:bodyPr/>
          <a:lstStyle/>
          <a:p>
            <a:endParaRPr/>
          </a:p>
        </p:txBody>
      </p:sp>
      <p:sp>
        <p:nvSpPr>
          <p:cNvPr id="868" name="Shape 868"/>
          <p:cNvSpPr>
            <a:spLocks noGrp="1"/>
          </p:cNvSpPr>
          <p:nvPr>
            <p:ph type="body" sz="quarter" idx="1"/>
          </p:nvPr>
        </p:nvSpPr>
        <p:spPr>
          <a:prstGeom prst="rect">
            <a:avLst/>
          </a:prstGeom>
        </p:spPr>
        <p:txBody>
          <a:bodyPr/>
          <a:lstStyle>
            <a:lvl1pPr defTabSz="457200">
              <a:lnSpc>
                <a:spcPts val="3500"/>
              </a:lnSpc>
              <a:defRPr sz="1400">
                <a:latin typeface="Helvetica"/>
                <a:ea typeface="Helvetica"/>
                <a:cs typeface="Helvetica"/>
                <a:sym typeface="Helvetica"/>
              </a:defRPr>
            </a:lvl1pPr>
          </a:lstStyle>
          <a:p>
            <a:r>
              <a:t>JAN OF ŠELMBERK's bible, 1440. Exposed in Strahov monastary's library, Prague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Shape 874"/>
          <p:cNvSpPr>
            <a:spLocks noGrp="1" noRot="1" noChangeAspect="1"/>
          </p:cNvSpPr>
          <p:nvPr>
            <p:ph type="sldImg"/>
          </p:nvPr>
        </p:nvSpPr>
        <p:spPr>
          <a:prstGeom prst="rect">
            <a:avLst/>
          </a:prstGeom>
        </p:spPr>
        <p:txBody>
          <a:bodyPr/>
          <a:lstStyle/>
          <a:p>
            <a:endParaRPr/>
          </a:p>
        </p:txBody>
      </p:sp>
      <p:sp>
        <p:nvSpPr>
          <p:cNvPr id="875" name="Shape 875"/>
          <p:cNvSpPr>
            <a:spLocks noGrp="1"/>
          </p:cNvSpPr>
          <p:nvPr>
            <p:ph type="body" sz="quarter" idx="1"/>
          </p:nvPr>
        </p:nvSpPr>
        <p:spPr>
          <a:prstGeom prst="rect">
            <a:avLst/>
          </a:prstGeom>
        </p:spPr>
        <p:txBody>
          <a:bodyPr/>
          <a:lstStyle/>
          <a:p>
            <a:pPr defTabSz="457200">
              <a:spcBef>
                <a:spcPts val="1400"/>
              </a:spcBef>
              <a:defRPr sz="1200">
                <a:latin typeface="Helvetica"/>
                <a:ea typeface="Helvetica"/>
                <a:cs typeface="Helvetica"/>
                <a:sym typeface="Helvetica"/>
              </a:defRPr>
            </a:pPr>
            <a:r>
              <a:rPr sz="1500" b="1">
                <a:latin typeface="Verdana"/>
                <a:ea typeface="Verdana"/>
                <a:cs typeface="Verdana"/>
                <a:sym typeface="Verdana"/>
              </a:rPr>
              <a:t>Qu'est-ce qu'un manuscrit enluminé ?</a:t>
            </a:r>
          </a:p>
          <a:p>
            <a:pPr marL="76200" marR="533400" algn="just" defTabSz="457200">
              <a:lnSpc>
                <a:spcPts val="2900"/>
              </a:lnSpc>
              <a:spcBef>
                <a:spcPts val="600"/>
              </a:spcBef>
              <a:defRPr sz="1200">
                <a:latin typeface="Helvetica"/>
                <a:ea typeface="Helvetica"/>
                <a:cs typeface="Helvetica"/>
                <a:sym typeface="Helvetica"/>
              </a:defRPr>
            </a:pPr>
            <a:r>
              <a:rPr>
                <a:latin typeface="Arial"/>
                <a:ea typeface="Arial"/>
                <a:cs typeface="Arial"/>
                <a:sym typeface="Arial"/>
              </a:rPr>
              <a:t>Le mot </a:t>
            </a:r>
            <a:r>
              <a:rPr b="1" i="1">
                <a:latin typeface="Arial"/>
                <a:ea typeface="Arial"/>
                <a:cs typeface="Arial"/>
                <a:sym typeface="Arial"/>
              </a:rPr>
              <a:t>manuscrit</a:t>
            </a:r>
            <a:r>
              <a:rPr>
                <a:latin typeface="Arial"/>
                <a:ea typeface="Arial"/>
                <a:cs typeface="Arial"/>
                <a:sym typeface="Arial"/>
              </a:rPr>
              <a:t> vient du latin : </a:t>
            </a:r>
            <a:r>
              <a:rPr i="1">
                <a:latin typeface="Arial"/>
                <a:ea typeface="Arial"/>
                <a:cs typeface="Arial"/>
                <a:sym typeface="Arial"/>
              </a:rPr>
              <a:t>manus</a:t>
            </a:r>
            <a:r>
              <a:rPr>
                <a:latin typeface="Arial"/>
                <a:ea typeface="Arial"/>
                <a:cs typeface="Arial"/>
                <a:sym typeface="Arial"/>
              </a:rPr>
              <a:t> (main) et </a:t>
            </a:r>
            <a:r>
              <a:rPr i="1">
                <a:latin typeface="Arial"/>
                <a:ea typeface="Arial"/>
                <a:cs typeface="Arial"/>
                <a:sym typeface="Arial"/>
              </a:rPr>
              <a:t>scribere</a:t>
            </a:r>
            <a:r>
              <a:rPr>
                <a:latin typeface="Arial"/>
                <a:ea typeface="Arial"/>
                <a:cs typeface="Arial"/>
                <a:sym typeface="Arial"/>
              </a:rPr>
              <a:t> (écrire), c'est-à-dire un texte écrit à la main.</a:t>
            </a:r>
            <a:br>
              <a:rPr>
                <a:latin typeface="Arial"/>
                <a:ea typeface="Arial"/>
                <a:cs typeface="Arial"/>
                <a:sym typeface="Arial"/>
              </a:rPr>
            </a:br>
            <a:r>
              <a:rPr>
                <a:latin typeface="Arial"/>
                <a:ea typeface="Arial"/>
                <a:cs typeface="Arial"/>
                <a:sym typeface="Arial"/>
              </a:rPr>
              <a:t>Les termes de «</a:t>
            </a:r>
            <a:r>
              <a:rPr b="1" i="1">
                <a:latin typeface="Arial"/>
                <a:ea typeface="Arial"/>
                <a:cs typeface="Arial"/>
                <a:sym typeface="Arial"/>
              </a:rPr>
              <a:t>miniature</a:t>
            </a:r>
            <a:r>
              <a:rPr>
                <a:latin typeface="Arial"/>
                <a:ea typeface="Arial"/>
                <a:cs typeface="Arial"/>
                <a:sym typeface="Arial"/>
              </a:rPr>
              <a:t>» ou d'«</a:t>
            </a:r>
            <a:r>
              <a:rPr b="1" i="1">
                <a:latin typeface="Arial"/>
                <a:ea typeface="Arial"/>
                <a:cs typeface="Arial"/>
                <a:sym typeface="Arial"/>
              </a:rPr>
              <a:t>enluminure</a:t>
            </a:r>
            <a:r>
              <a:rPr>
                <a:latin typeface="Arial"/>
                <a:ea typeface="Arial"/>
                <a:cs typeface="Arial"/>
                <a:sym typeface="Arial"/>
              </a:rPr>
              <a:t>» sont fréquemment employés pour désigner la décoration peinte dans les livres. Celui de «</a:t>
            </a:r>
            <a:r>
              <a:rPr b="1" i="1">
                <a:latin typeface="Arial"/>
                <a:ea typeface="Arial"/>
                <a:cs typeface="Arial"/>
                <a:sym typeface="Arial"/>
              </a:rPr>
              <a:t>miniature</a:t>
            </a:r>
            <a:r>
              <a:rPr>
                <a:latin typeface="Arial"/>
                <a:ea typeface="Arial"/>
                <a:cs typeface="Arial"/>
                <a:sym typeface="Arial"/>
              </a:rPr>
              <a:t>» provient de l'italien «</a:t>
            </a:r>
            <a:r>
              <a:rPr i="1">
                <a:latin typeface="Arial"/>
                <a:ea typeface="Arial"/>
                <a:cs typeface="Arial"/>
                <a:sym typeface="Arial"/>
              </a:rPr>
              <a:t>miniatura</a:t>
            </a:r>
            <a:r>
              <a:rPr>
                <a:latin typeface="Arial"/>
                <a:ea typeface="Arial"/>
                <a:cs typeface="Arial"/>
                <a:sym typeface="Arial"/>
              </a:rPr>
              <a:t>», lui-mème issu du verbe latin »</a:t>
            </a:r>
            <a:r>
              <a:rPr i="1">
                <a:latin typeface="Arial"/>
                <a:ea typeface="Arial"/>
                <a:cs typeface="Arial"/>
                <a:sym typeface="Arial"/>
              </a:rPr>
              <a:t>miniare</a:t>
            </a:r>
            <a:r>
              <a:rPr>
                <a:latin typeface="Arial"/>
                <a:ea typeface="Arial"/>
                <a:cs typeface="Arial"/>
                <a:sym typeface="Arial"/>
              </a:rPr>
              <a:t>», c'est-à-dire «enduire de minium» - un oxyde de plomb de couleur rouge utilisé pour tracer les initiales et les titres appelés rubriques. Une miniature désigne, au sens large, la représentation d'une scène ou d'un personnage dans un espace indépendant de l'initiale. Le verbe latin «</a:t>
            </a:r>
            <a:r>
              <a:rPr i="1">
                <a:latin typeface="Arial"/>
                <a:ea typeface="Arial"/>
                <a:cs typeface="Arial"/>
                <a:sym typeface="Arial"/>
              </a:rPr>
              <a:t>illuminare</a:t>
            </a:r>
            <a:r>
              <a:rPr>
                <a:latin typeface="Arial"/>
                <a:ea typeface="Arial"/>
                <a:cs typeface="Arial"/>
                <a:sym typeface="Arial"/>
              </a:rPr>
              <a:t>» (éclairer, illuminer) a donné le mot français «</a:t>
            </a:r>
            <a:r>
              <a:rPr b="1" i="1">
                <a:latin typeface="Arial"/>
                <a:ea typeface="Arial"/>
                <a:cs typeface="Arial"/>
                <a:sym typeface="Arial"/>
              </a:rPr>
              <a:t>enluminer</a:t>
            </a:r>
            <a:r>
              <a:rPr>
                <a:latin typeface="Arial"/>
                <a:ea typeface="Arial"/>
                <a:cs typeface="Arial"/>
                <a:sym typeface="Arial"/>
              </a:rPr>
              <a:t>». Ce terme regroupe aujourd'hui l'ensemble des éléments décoratifs et des représentations imagées exécutés dans un manuscrit pour l'embellir, mais au xiii</a:t>
            </a:r>
            <a:r>
              <a:rPr sz="1000" baseline="31999">
                <a:latin typeface="Arial"/>
                <a:ea typeface="Arial"/>
                <a:cs typeface="Arial"/>
                <a:sym typeface="Arial"/>
              </a:rPr>
              <a:t>e</a:t>
            </a:r>
            <a:r>
              <a:rPr>
                <a:latin typeface="Arial"/>
                <a:ea typeface="Arial"/>
                <a:cs typeface="Arial"/>
                <a:sym typeface="Arial"/>
              </a:rPr>
              <a:t> siècle il faisait référence surtout à l'usage de la dorure.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Shape 880"/>
          <p:cNvSpPr>
            <a:spLocks noGrp="1" noRot="1" noChangeAspect="1"/>
          </p:cNvSpPr>
          <p:nvPr>
            <p:ph type="sldImg"/>
          </p:nvPr>
        </p:nvSpPr>
        <p:spPr>
          <a:prstGeom prst="rect">
            <a:avLst/>
          </a:prstGeom>
        </p:spPr>
        <p:txBody>
          <a:bodyPr/>
          <a:lstStyle/>
          <a:p>
            <a:endParaRPr/>
          </a:p>
        </p:txBody>
      </p:sp>
      <p:sp>
        <p:nvSpPr>
          <p:cNvPr id="881" name="Shape 881"/>
          <p:cNvSpPr>
            <a:spLocks noGrp="1"/>
          </p:cNvSpPr>
          <p:nvPr>
            <p:ph type="body" sz="quarter" idx="1"/>
          </p:nvPr>
        </p:nvSpPr>
        <p:spPr>
          <a:prstGeom prst="rect">
            <a:avLst/>
          </a:prstGeom>
        </p:spPr>
        <p:txBody>
          <a:bodyPr/>
          <a:lstStyle/>
          <a:p>
            <a:pPr defTabSz="457200">
              <a:spcBef>
                <a:spcPts val="1400"/>
              </a:spcBef>
              <a:defRPr sz="1200">
                <a:latin typeface="Helvetica"/>
                <a:ea typeface="Helvetica"/>
                <a:cs typeface="Helvetica"/>
                <a:sym typeface="Helvetica"/>
              </a:defRPr>
            </a:pPr>
            <a:r>
              <a:rPr sz="1500" b="1">
                <a:latin typeface="Verdana"/>
                <a:ea typeface="Verdana"/>
                <a:cs typeface="Verdana"/>
                <a:sym typeface="Verdana"/>
              </a:rPr>
              <a:t>La confection des manuscrits</a:t>
            </a:r>
          </a:p>
          <a:p>
            <a:pPr marL="76200" marR="533400" algn="just" defTabSz="457200">
              <a:lnSpc>
                <a:spcPts val="2900"/>
              </a:lnSpc>
              <a:spcBef>
                <a:spcPts val="600"/>
              </a:spcBef>
              <a:defRPr sz="1200">
                <a:latin typeface="Helvetica"/>
                <a:ea typeface="Helvetica"/>
                <a:cs typeface="Helvetica"/>
                <a:sym typeface="Helvetica"/>
              </a:defRPr>
            </a:pPr>
            <a:r>
              <a:rPr>
                <a:latin typeface="Arial"/>
                <a:ea typeface="Arial"/>
                <a:cs typeface="Arial"/>
                <a:sym typeface="Arial"/>
              </a:rPr>
              <a:t>Jusqu'au xii</a:t>
            </a:r>
            <a:r>
              <a:rPr sz="1000" baseline="31999">
                <a:latin typeface="Arial"/>
                <a:ea typeface="Arial"/>
                <a:cs typeface="Arial"/>
                <a:sym typeface="Arial"/>
              </a:rPr>
              <a:t>e</a:t>
            </a:r>
            <a:r>
              <a:rPr>
                <a:latin typeface="Arial"/>
                <a:ea typeface="Arial"/>
                <a:cs typeface="Arial"/>
                <a:sym typeface="Arial"/>
              </a:rPr>
              <a:t> siècle, les manuscrits sont copiés dans les établissements ecclésiastiques, principalement les abbayes, où ils servent à célébrer le culte et à nourrir la prière et la méditation. À partir du xiii</a:t>
            </a:r>
            <a:r>
              <a:rPr sz="1000" baseline="31999">
                <a:latin typeface="Arial"/>
                <a:ea typeface="Arial"/>
                <a:cs typeface="Arial"/>
                <a:sym typeface="Arial"/>
              </a:rPr>
              <a:t>e</a:t>
            </a:r>
            <a:r>
              <a:rPr>
                <a:latin typeface="Arial"/>
                <a:ea typeface="Arial"/>
                <a:cs typeface="Arial"/>
                <a:sym typeface="Arial"/>
              </a:rPr>
              <a:t> siècle, un artisanat et un marché laïcs se développent avec l'essor de l'université et des administrations et l'émergence d'un nouveau public amateur de livres.</a:t>
            </a:r>
          </a:p>
          <a:p>
            <a:pPr marL="76200" marR="533400" algn="just" defTabSz="457200">
              <a:lnSpc>
                <a:spcPts val="2900"/>
              </a:lnSpc>
              <a:spcBef>
                <a:spcPts val="600"/>
              </a:spcBef>
              <a:defRPr sz="1200">
                <a:latin typeface="Helvetica"/>
                <a:ea typeface="Helvetica"/>
                <a:cs typeface="Helvetica"/>
                <a:sym typeface="Helvetica"/>
              </a:defRPr>
            </a:pPr>
            <a:endParaRPr>
              <a:latin typeface="Arial"/>
              <a:ea typeface="Arial"/>
              <a:cs typeface="Arial"/>
              <a:sym typeface="Arial"/>
            </a:endParaRPr>
          </a:p>
          <a:p>
            <a:pPr marL="76200" marR="533400" algn="just" defTabSz="457200">
              <a:lnSpc>
                <a:spcPts val="2900"/>
              </a:lnSpc>
              <a:spcBef>
                <a:spcPts val="600"/>
              </a:spcBef>
              <a:defRPr sz="1200">
                <a:latin typeface="Helvetica"/>
                <a:ea typeface="Helvetica"/>
                <a:cs typeface="Helvetica"/>
                <a:sym typeface="Helvetica"/>
              </a:defRPr>
            </a:pPr>
            <a:r>
              <a:rPr>
                <a:latin typeface="Arial"/>
                <a:ea typeface="Arial"/>
                <a:cs typeface="Arial"/>
                <a:sym typeface="Arial"/>
              </a:rPr>
              <a:t>La confection d'un manuscrit est un travail réalisé en plusieurs étapes. Jusqu'au xiv</a:t>
            </a:r>
            <a:r>
              <a:rPr sz="1000" baseline="31999">
                <a:latin typeface="Arial"/>
                <a:ea typeface="Arial"/>
                <a:cs typeface="Arial"/>
                <a:sym typeface="Arial"/>
              </a:rPr>
              <a:t>e</a:t>
            </a:r>
            <a:r>
              <a:rPr>
                <a:latin typeface="Arial"/>
                <a:ea typeface="Arial"/>
                <a:cs typeface="Arial"/>
                <a:sym typeface="Arial"/>
              </a:rPr>
              <a:t> siècle, le texte est écrit sur une peau de bète (veau, mouton ou chèvre) appelée </a:t>
            </a:r>
            <a:r>
              <a:rPr b="1" i="1">
                <a:latin typeface="Arial"/>
                <a:ea typeface="Arial"/>
                <a:cs typeface="Arial"/>
                <a:sym typeface="Arial"/>
              </a:rPr>
              <a:t>parchemin</a:t>
            </a:r>
            <a:r>
              <a:rPr>
                <a:latin typeface="Arial"/>
                <a:ea typeface="Arial"/>
                <a:cs typeface="Arial"/>
                <a:sym typeface="Arial"/>
              </a:rPr>
              <a:t> ; on l'obtient au terme d'une longue série de manipulations. Le parchemin est découpé en feuilles qui sont regroupées en cahiers. Le </a:t>
            </a:r>
            <a:r>
              <a:rPr b="1" i="1">
                <a:latin typeface="Arial"/>
                <a:ea typeface="Arial"/>
                <a:cs typeface="Arial"/>
                <a:sym typeface="Arial"/>
              </a:rPr>
              <a:t>papier</a:t>
            </a:r>
            <a:r>
              <a:rPr>
                <a:latin typeface="Arial"/>
                <a:ea typeface="Arial"/>
                <a:cs typeface="Arial"/>
                <a:sym typeface="Arial"/>
              </a:rPr>
              <a:t>, fabriqué à partir du chiffon, est une invention chinoise transmise par les Arabes. Il apparaît en Espagne au xii</a:t>
            </a:r>
            <a:r>
              <a:rPr sz="1000" baseline="31999">
                <a:latin typeface="Arial"/>
                <a:ea typeface="Arial"/>
                <a:cs typeface="Arial"/>
                <a:sym typeface="Arial"/>
              </a:rPr>
              <a:t>e</a:t>
            </a:r>
            <a:r>
              <a:rPr>
                <a:latin typeface="Arial"/>
                <a:ea typeface="Arial"/>
                <a:cs typeface="Arial"/>
                <a:sym typeface="Arial"/>
              </a:rPr>
              <a:t> siècle, mais son usage demeure rare en France avant le xiv</a:t>
            </a:r>
            <a:r>
              <a:rPr sz="1000" baseline="31999">
                <a:latin typeface="Arial"/>
                <a:ea typeface="Arial"/>
                <a:cs typeface="Arial"/>
                <a:sym typeface="Arial"/>
              </a:rPr>
              <a:t>e</a:t>
            </a:r>
            <a:r>
              <a:rPr>
                <a:latin typeface="Arial"/>
                <a:ea typeface="Arial"/>
                <a:cs typeface="Arial"/>
                <a:sym typeface="Arial"/>
              </a:rPr>
              <a:t> siècle, lorsque les premiers moulins à papier sont installés à Troyes.</a:t>
            </a:r>
          </a:p>
          <a:p>
            <a:pPr marL="76200" marR="533400" algn="just" defTabSz="457200">
              <a:lnSpc>
                <a:spcPts val="2900"/>
              </a:lnSpc>
              <a:spcBef>
                <a:spcPts val="600"/>
              </a:spcBef>
              <a:defRPr sz="1200">
                <a:latin typeface="Helvetica"/>
                <a:ea typeface="Helvetica"/>
                <a:cs typeface="Helvetica"/>
                <a:sym typeface="Helvetica"/>
              </a:defRPr>
            </a:pPr>
            <a:endParaRPr>
              <a:latin typeface="Arial"/>
              <a:ea typeface="Arial"/>
              <a:cs typeface="Arial"/>
              <a:sym typeface="Arial"/>
            </a:endParaRPr>
          </a:p>
          <a:p>
            <a:pPr marL="76200" marR="533400" algn="just" defTabSz="457200">
              <a:lnSpc>
                <a:spcPts val="2900"/>
              </a:lnSpc>
              <a:spcBef>
                <a:spcPts val="600"/>
              </a:spcBef>
              <a:defRPr sz="1200">
                <a:latin typeface="Helvetica"/>
                <a:ea typeface="Helvetica"/>
                <a:cs typeface="Helvetica"/>
                <a:sym typeface="Helvetica"/>
              </a:defRPr>
            </a:pPr>
            <a:r>
              <a:rPr>
                <a:latin typeface="Arial"/>
                <a:ea typeface="Arial"/>
                <a:cs typeface="Arial"/>
                <a:sym typeface="Arial"/>
              </a:rPr>
              <a:t>Sur chaque page, des</a:t>
            </a:r>
            <a:r>
              <a:rPr b="1">
                <a:latin typeface="Arial"/>
                <a:ea typeface="Arial"/>
                <a:cs typeface="Arial"/>
                <a:sym typeface="Arial"/>
              </a:rPr>
              <a:t> lignes verticales et horizontales </a:t>
            </a:r>
            <a:r>
              <a:rPr>
                <a:latin typeface="Arial"/>
                <a:ea typeface="Arial"/>
                <a:cs typeface="Arial"/>
                <a:sym typeface="Arial"/>
              </a:rPr>
              <a:t>sont tracées pour guider l'écriture : le scribe réalise sa copie lentement avec une plume d'oiseau ou un roseau effilé appelé un </a:t>
            </a:r>
            <a:r>
              <a:rPr b="1" i="1">
                <a:latin typeface="Arial"/>
                <a:ea typeface="Arial"/>
                <a:cs typeface="Arial"/>
                <a:sym typeface="Arial"/>
              </a:rPr>
              <a:t>calame</a:t>
            </a:r>
            <a:r>
              <a:rPr>
                <a:latin typeface="Arial"/>
                <a:ea typeface="Arial"/>
                <a:cs typeface="Arial"/>
                <a:sym typeface="Arial"/>
              </a:rPr>
              <a:t> qu'il taille avec un couteau. Le texte est écrit à l'encre noire, les </a:t>
            </a:r>
            <a:r>
              <a:rPr b="1" i="1">
                <a:latin typeface="Arial"/>
                <a:ea typeface="Arial"/>
                <a:cs typeface="Arial"/>
                <a:sym typeface="Arial"/>
              </a:rPr>
              <a:t>rubriques</a:t>
            </a:r>
            <a:r>
              <a:rPr>
                <a:latin typeface="Arial"/>
                <a:ea typeface="Arial"/>
                <a:cs typeface="Arial"/>
                <a:sym typeface="Arial"/>
              </a:rPr>
              <a:t> ou titres à l'encre rouge.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Shape 885"/>
          <p:cNvSpPr>
            <a:spLocks noGrp="1" noRot="1" noChangeAspect="1"/>
          </p:cNvSpPr>
          <p:nvPr>
            <p:ph type="sldImg"/>
          </p:nvPr>
        </p:nvSpPr>
        <p:spPr>
          <a:prstGeom prst="rect">
            <a:avLst/>
          </a:prstGeom>
        </p:spPr>
        <p:txBody>
          <a:bodyPr/>
          <a:lstStyle/>
          <a:p>
            <a:endParaRPr/>
          </a:p>
        </p:txBody>
      </p:sp>
      <p:sp>
        <p:nvSpPr>
          <p:cNvPr id="886" name="Shape 886"/>
          <p:cNvSpPr>
            <a:spLocks noGrp="1"/>
          </p:cNvSpPr>
          <p:nvPr>
            <p:ph type="body" sz="quarter" idx="1"/>
          </p:nvPr>
        </p:nvSpPr>
        <p:spPr>
          <a:prstGeom prst="rect">
            <a:avLst/>
          </a:prstGeom>
        </p:spPr>
        <p:txBody>
          <a:bodyPr/>
          <a:lstStyle/>
          <a:p>
            <a:pPr marL="76200" marR="533400" algn="just" defTabSz="457200">
              <a:lnSpc>
                <a:spcPts val="2900"/>
              </a:lnSpc>
              <a:spcBef>
                <a:spcPts val="600"/>
              </a:spcBef>
              <a:defRPr sz="1200">
                <a:latin typeface="Helvetica"/>
                <a:ea typeface="Helvetica"/>
                <a:cs typeface="Helvetica"/>
                <a:sym typeface="Helvetica"/>
              </a:defRPr>
            </a:pPr>
            <a:r>
              <a:rPr>
                <a:latin typeface="Arial"/>
                <a:ea typeface="Arial"/>
                <a:cs typeface="Arial"/>
                <a:sym typeface="Arial"/>
              </a:rPr>
              <a:t>Dans les espaces réservés par le copiste au début des textes, l'enlumineur peint les </a:t>
            </a:r>
            <a:r>
              <a:rPr b="1" i="1">
                <a:latin typeface="Arial"/>
                <a:ea typeface="Arial"/>
                <a:cs typeface="Arial"/>
                <a:sym typeface="Arial"/>
              </a:rPr>
              <a:t>miniatures</a:t>
            </a:r>
            <a:r>
              <a:rPr>
                <a:latin typeface="Arial"/>
                <a:ea typeface="Arial"/>
                <a:cs typeface="Arial"/>
                <a:sym typeface="Arial"/>
              </a:rPr>
              <a:t> et les </a:t>
            </a:r>
            <a:r>
              <a:rPr b="1" i="1">
                <a:latin typeface="Arial"/>
                <a:ea typeface="Arial"/>
                <a:cs typeface="Arial"/>
                <a:sym typeface="Arial"/>
              </a:rPr>
              <a:t>initiales ornées</a:t>
            </a:r>
            <a:r>
              <a:rPr>
                <a:latin typeface="Arial"/>
                <a:ea typeface="Arial"/>
                <a:cs typeface="Arial"/>
                <a:sym typeface="Arial"/>
              </a:rPr>
              <a:t> ou </a:t>
            </a:r>
            <a:r>
              <a:rPr b="1" i="1">
                <a:latin typeface="Arial"/>
                <a:ea typeface="Arial"/>
                <a:cs typeface="Arial"/>
                <a:sym typeface="Arial"/>
              </a:rPr>
              <a:t>historiées</a:t>
            </a:r>
            <a:r>
              <a:rPr>
                <a:latin typeface="Arial"/>
                <a:ea typeface="Arial"/>
                <a:cs typeface="Arial"/>
                <a:sym typeface="Arial"/>
              </a:rPr>
              <a:t> et, dans les marges, il peut réaliser les </a:t>
            </a:r>
            <a:r>
              <a:rPr b="1" i="1">
                <a:latin typeface="Arial"/>
                <a:ea typeface="Arial"/>
                <a:cs typeface="Arial"/>
                <a:sym typeface="Arial"/>
              </a:rPr>
              <a:t>rinceaux, petites scènes</a:t>
            </a:r>
            <a:r>
              <a:rPr>
                <a:latin typeface="Arial"/>
                <a:ea typeface="Arial"/>
                <a:cs typeface="Arial"/>
                <a:sym typeface="Arial"/>
              </a:rPr>
              <a:t> ou </a:t>
            </a:r>
            <a:r>
              <a:rPr b="1" i="1">
                <a:latin typeface="Arial"/>
                <a:ea typeface="Arial"/>
                <a:cs typeface="Arial"/>
                <a:sym typeface="Arial"/>
              </a:rPr>
              <a:t>drôleries</a:t>
            </a:r>
            <a:r>
              <a:rPr>
                <a:latin typeface="Arial"/>
                <a:ea typeface="Arial"/>
                <a:cs typeface="Arial"/>
                <a:sym typeface="Arial"/>
              </a:rPr>
              <a:t>.</a:t>
            </a:r>
          </a:p>
          <a:p>
            <a:pPr marL="76200" marR="533400" algn="just" defTabSz="457200">
              <a:lnSpc>
                <a:spcPts val="2900"/>
              </a:lnSpc>
              <a:spcBef>
                <a:spcPts val="600"/>
              </a:spcBef>
              <a:defRPr sz="1200">
                <a:latin typeface="Helvetica"/>
                <a:ea typeface="Helvetica"/>
                <a:cs typeface="Helvetica"/>
                <a:sym typeface="Helvetica"/>
              </a:defRPr>
            </a:pPr>
            <a:endParaRPr>
              <a:latin typeface="Arial"/>
              <a:ea typeface="Arial"/>
              <a:cs typeface="Arial"/>
              <a:sym typeface="Arial"/>
            </a:endParaRPr>
          </a:p>
          <a:p>
            <a:pPr marL="76200" marR="533400" algn="just" defTabSz="457200">
              <a:lnSpc>
                <a:spcPts val="2900"/>
              </a:lnSpc>
              <a:spcBef>
                <a:spcPts val="600"/>
              </a:spcBef>
              <a:defRPr sz="1200">
                <a:latin typeface="Helvetica"/>
                <a:ea typeface="Helvetica"/>
                <a:cs typeface="Helvetica"/>
                <a:sym typeface="Helvetica"/>
              </a:defRPr>
            </a:pPr>
            <a:r>
              <a:rPr>
                <a:latin typeface="Arial"/>
                <a:ea typeface="Arial"/>
                <a:cs typeface="Arial"/>
                <a:sym typeface="Arial"/>
              </a:rPr>
              <a:t>Enfin les cahiers sont cousus ensemble, les plats de bois sont fixés sur les nerfs de couture et l'ensemble est protégé par une couvrure de peau de truie, de chèvre, de mouton ou mème de cervidé. La reliure est parfois décorée, notamment par </a:t>
            </a:r>
            <a:r>
              <a:rPr b="1" i="1">
                <a:latin typeface="Arial"/>
                <a:ea typeface="Arial"/>
                <a:cs typeface="Arial"/>
                <a:sym typeface="Arial"/>
              </a:rPr>
              <a:t>estampage</a:t>
            </a:r>
            <a:r>
              <a:rPr>
                <a:latin typeface="Arial"/>
                <a:ea typeface="Arial"/>
                <a:cs typeface="Arial"/>
                <a:sym typeface="Arial"/>
              </a:rPr>
              <a:t> à froid de </a:t>
            </a:r>
            <a:r>
              <a:rPr b="1" i="1">
                <a:latin typeface="Arial"/>
                <a:ea typeface="Arial"/>
                <a:cs typeface="Arial"/>
                <a:sym typeface="Arial"/>
              </a:rPr>
              <a:t>petits fers</a:t>
            </a:r>
            <a:r>
              <a:rPr>
                <a:latin typeface="Arial"/>
                <a:ea typeface="Arial"/>
                <a:cs typeface="Arial"/>
                <a:sym typeface="Arial"/>
              </a:rPr>
              <a:t> juxtaposés. Les livres précieux du culte peuvent ètre dotés de reliures comportant des ivoires et de l'orfèvrerie.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Shape 894"/>
          <p:cNvSpPr>
            <a:spLocks noGrp="1" noRot="1" noChangeAspect="1"/>
          </p:cNvSpPr>
          <p:nvPr>
            <p:ph type="sldImg"/>
          </p:nvPr>
        </p:nvSpPr>
        <p:spPr>
          <a:prstGeom prst="rect">
            <a:avLst/>
          </a:prstGeom>
        </p:spPr>
        <p:txBody>
          <a:bodyPr/>
          <a:lstStyle/>
          <a:p>
            <a:endParaRPr/>
          </a:p>
        </p:txBody>
      </p:sp>
      <p:sp>
        <p:nvSpPr>
          <p:cNvPr id="895" name="Shape 895"/>
          <p:cNvSpPr>
            <a:spLocks noGrp="1"/>
          </p:cNvSpPr>
          <p:nvPr>
            <p:ph type="body" sz="quarter" idx="1"/>
          </p:nvPr>
        </p:nvSpPr>
        <p:spPr>
          <a:prstGeom prst="rect">
            <a:avLst/>
          </a:prstGeom>
        </p:spPr>
        <p:txBody>
          <a:bodyPr/>
          <a:lstStyle/>
          <a:p>
            <a:pPr marL="457200" lvl="1" indent="-457200">
              <a:spcBef>
                <a:spcPts val="3200"/>
              </a:spcBef>
              <a:buSzPct val="80000"/>
              <a:buFont typeface="Zapf Dingbats"/>
              <a:buChar char="❖"/>
              <a:defRPr sz="1800">
                <a:solidFill>
                  <a:srgbClr val="58524B"/>
                </a:solidFill>
                <a:latin typeface="+mj-lt"/>
                <a:ea typeface="+mj-ea"/>
                <a:cs typeface="+mj-cs"/>
                <a:sym typeface="Hoefler Text"/>
              </a:defRPr>
            </a:pPr>
            <a:r>
              <a:rPr>
                <a:solidFill>
                  <a:srgbClr val="000000"/>
                </a:solidFill>
                <a:latin typeface="Helvetica"/>
                <a:ea typeface="Helvetica"/>
                <a:cs typeface="Helvetica"/>
                <a:sym typeface="Helvetica"/>
              </a:rPr>
              <a:t>Jean Bodel, et la plupart des auteurs médiévaux à sa suite, distinguent ainsi trois types de sujets littéraires, qui émanent de trois traditions, populaires ou savantes :</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Shape 901"/>
          <p:cNvSpPr>
            <a:spLocks noGrp="1" noRot="1" noChangeAspect="1"/>
          </p:cNvSpPr>
          <p:nvPr>
            <p:ph type="sldImg"/>
          </p:nvPr>
        </p:nvSpPr>
        <p:spPr>
          <a:prstGeom prst="rect">
            <a:avLst/>
          </a:prstGeom>
        </p:spPr>
        <p:txBody>
          <a:bodyPr/>
          <a:lstStyle/>
          <a:p>
            <a:endParaRPr/>
          </a:p>
        </p:txBody>
      </p:sp>
      <p:sp>
        <p:nvSpPr>
          <p:cNvPr id="902" name="Shape 902"/>
          <p:cNvSpPr>
            <a:spLocks noGrp="1"/>
          </p:cNvSpPr>
          <p:nvPr>
            <p:ph type="body" sz="quarter" idx="1"/>
          </p:nvPr>
        </p:nvSpPr>
        <p:spPr>
          <a:prstGeom prst="rect">
            <a:avLst/>
          </a:prstGeom>
        </p:spPr>
        <p:txBody>
          <a:bodyPr/>
          <a:lstStyle/>
          <a:p>
            <a:pPr defTabSz="457200">
              <a:lnSpc>
                <a:spcPts val="3900"/>
              </a:lnSpc>
              <a:spcBef>
                <a:spcPts val="500"/>
              </a:spcBef>
              <a:defRPr sz="1200">
                <a:latin typeface="Helvetica"/>
                <a:ea typeface="Helvetica"/>
                <a:cs typeface="Helvetica"/>
                <a:sym typeface="Helvetica"/>
              </a:defRPr>
            </a:pPr>
            <a:r>
              <a:rPr sz="1700" b="1"/>
              <a:t>Les limites de la classification de Jean Bodel</a:t>
            </a:r>
            <a:r>
              <a:rPr sz="1000"/>
              <a:t>[</a:t>
            </a:r>
            <a:r>
              <a:rPr sz="1000" u="sng">
                <a:solidFill>
                  <a:srgbClr val="295EB7"/>
                </a:solidFill>
                <a:hlinkClick r:id="rId3"/>
              </a:rPr>
              <a:t>modifier</a:t>
            </a:r>
            <a:r>
              <a:rPr sz="1000"/>
              <a:t>]</a:t>
            </a:r>
            <a:endParaRPr sz="1700" b="1"/>
          </a:p>
          <a:p>
            <a:pPr defTabSz="457200">
              <a:lnSpc>
                <a:spcPts val="3400"/>
              </a:lnSpc>
              <a:spcBef>
                <a:spcPts val="600"/>
              </a:spcBef>
              <a:defRPr sz="1200">
                <a:latin typeface="Helvetica"/>
                <a:ea typeface="Helvetica"/>
                <a:cs typeface="Helvetica"/>
                <a:sym typeface="Helvetica"/>
              </a:defRPr>
            </a:pPr>
            <a:r>
              <a:rPr sz="1300"/>
              <a:t>La classification de Jean Bodel ne doit pas nous abuser cependant, car elle témoigne d'une vision volontairement cloisonnée et incomplète de la littérature. Les matières ne sont en effet pas étanches entre elles au Moyen-Âge. Les romans antiques ne sont pas fermés au merveilleux breton, et le roman arthurien accueille volontiers des motifs antiques. La chanson de geste s'ouvre largement à l'aventure sur le modèle des romans bretons à partir du XIIIe siècle. Le nain </a:t>
            </a:r>
            <a:r>
              <a:rPr sz="1300" u="sng">
                <a:solidFill>
                  <a:srgbClr val="295EB7"/>
                </a:solidFill>
                <a:hlinkClick r:id="rId4"/>
              </a:rPr>
              <a:t>Aubéron</a:t>
            </a:r>
            <a:r>
              <a:rPr sz="1300"/>
              <a:t>, fils de </a:t>
            </a:r>
            <a:r>
              <a:rPr sz="1300" u="sng">
                <a:solidFill>
                  <a:srgbClr val="295EB7"/>
                </a:solidFill>
                <a:hlinkClick r:id="rId5"/>
              </a:rPr>
              <a:t>Jules César</a:t>
            </a:r>
            <a:r>
              <a:rPr sz="1300"/>
              <a:t> et de la fée </a:t>
            </a:r>
            <a:r>
              <a:rPr sz="1300" u="sng">
                <a:solidFill>
                  <a:srgbClr val="295EB7"/>
                </a:solidFill>
                <a:hlinkClick r:id="rId6"/>
              </a:rPr>
              <a:t>Morgane</a:t>
            </a:r>
            <a:r>
              <a:rPr sz="1000" u="sng">
                <a:solidFill>
                  <a:srgbClr val="295EB7"/>
                </a:solidFill>
                <a:hlinkClick r:id="rId7"/>
              </a:rPr>
              <a:t>5</a:t>
            </a:r>
            <a:r>
              <a:rPr sz="1300"/>
              <a:t>, n'est-il pas la manifestation éclatante de cette porosité des matières littéraires?</a:t>
            </a:r>
          </a:p>
          <a:p>
            <a:pPr defTabSz="457200">
              <a:lnSpc>
                <a:spcPts val="3400"/>
              </a:lnSpc>
              <a:spcBef>
                <a:spcPts val="600"/>
              </a:spcBef>
              <a:defRPr sz="1200">
                <a:latin typeface="Helvetica"/>
                <a:ea typeface="Helvetica"/>
                <a:cs typeface="Helvetica"/>
                <a:sym typeface="Helvetica"/>
              </a:defRPr>
            </a:pPr>
            <a:r>
              <a:rPr sz="1300"/>
              <a:t>Par ailleurs, de nombreuses œuvres narratives médiévales sont inclassables selon le système de Jean Bodel : il existe en effet, depuis le XIIe siècle et bien au-delà du moyen-âge, des romans d'aventure non arthuriens, qui mettent en scène des couples de personnages confrontés aux aléas du réel. Ces chevaliers et nobles jeunes filles ne s'accomplissent ni dans le combat chevaleresque ni dans l'aventure féerique, ou du moins pas seulement, mais dans la mise à l'épreuve de leur amour réciproque dans un monde hostile. Héritiers de romans grecs ou byzantins, incarnations littéraires de légendes populaires (occidentales ou orientales) ou développements narratifs autonomes à partir de motifs issus d'autres romans, ces récits ne renvoient pas à un type de source ou de tradition spécifique. Ils sont regroupés par la critique en catégories dont les noms disent assez la difficulté à dépasser la classification de Jean Bodel : romans réalistes, romans gothiques, romans idylliques... Christine Ferlampin-Acher propose l'appellation « romans du troisième type »</a:t>
            </a:r>
            <a:r>
              <a:rPr sz="1000" u="sng">
                <a:solidFill>
                  <a:srgbClr val="295EB7"/>
                </a:solidFill>
                <a:hlinkClick r:id="rId8"/>
              </a:rPr>
              <a:t>6</a:t>
            </a:r>
            <a:r>
              <a:rPr sz="1300"/>
              <a:t>, par opposition aux romans arthuriens et aux romans antiques.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Shape 908"/>
          <p:cNvSpPr>
            <a:spLocks noGrp="1" noRot="1" noChangeAspect="1"/>
          </p:cNvSpPr>
          <p:nvPr>
            <p:ph type="sldImg"/>
          </p:nvPr>
        </p:nvSpPr>
        <p:spPr>
          <a:prstGeom prst="rect">
            <a:avLst/>
          </a:prstGeom>
        </p:spPr>
        <p:txBody>
          <a:bodyPr/>
          <a:lstStyle/>
          <a:p>
            <a:endParaRPr/>
          </a:p>
        </p:txBody>
      </p:sp>
      <p:sp>
        <p:nvSpPr>
          <p:cNvPr id="909" name="Shape 909"/>
          <p:cNvSpPr>
            <a:spLocks noGrp="1"/>
          </p:cNvSpPr>
          <p:nvPr>
            <p:ph type="body" sz="quarter" idx="1"/>
          </p:nvPr>
        </p:nvSpPr>
        <p:spPr>
          <a:prstGeom prst="rect">
            <a:avLst/>
          </a:prstGeom>
        </p:spPr>
        <p:txBody>
          <a:bodyPr/>
          <a:lstStyle/>
          <a:p>
            <a:pPr defTabSz="457200">
              <a:lnSpc>
                <a:spcPts val="6100"/>
              </a:lnSpc>
              <a:spcBef>
                <a:spcPts val="200"/>
              </a:spcBef>
              <a:defRPr sz="1200">
                <a:latin typeface="Helvetica"/>
                <a:ea typeface="Helvetica"/>
                <a:cs typeface="Helvetica"/>
                <a:sym typeface="Helvetica"/>
              </a:defRPr>
            </a:pPr>
            <a:r>
              <a:rPr sz="2600"/>
              <a:t>Bretagne insulaire</a:t>
            </a:r>
          </a:p>
          <a:p>
            <a:pPr defTabSz="457200">
              <a:lnSpc>
                <a:spcPts val="2500"/>
              </a:lnSpc>
              <a:defRPr sz="1200">
                <a:latin typeface="Helvetica"/>
                <a:ea typeface="Helvetica"/>
                <a:cs typeface="Helvetica"/>
                <a:sym typeface="Helvetica"/>
              </a:defRPr>
            </a:pPr>
            <a:r>
              <a:rPr sz="1100">
                <a:solidFill>
                  <a:srgbClr val="909090"/>
                </a:solidFill>
              </a:rPr>
              <a:t>(Redirigé depuis </a:t>
            </a:r>
            <a:r>
              <a:rPr sz="1100" u="sng">
                <a:solidFill>
                  <a:srgbClr val="295EB7"/>
                </a:solidFill>
                <a:hlinkClick r:id="rId3"/>
              </a:rPr>
              <a:t>Île de Bretagne</a:t>
            </a:r>
            <a:r>
              <a:rPr sz="1100">
                <a:solidFill>
                  <a:srgbClr val="909090"/>
                </a:solidFill>
              </a:rPr>
              <a:t>)</a:t>
            </a:r>
          </a:p>
          <a:p>
            <a:pPr defTabSz="457200">
              <a:lnSpc>
                <a:spcPts val="3400"/>
              </a:lnSpc>
              <a:defRPr sz="1200">
                <a:latin typeface="Helvetica"/>
                <a:ea typeface="Helvetica"/>
                <a:cs typeface="Helvetica"/>
                <a:sym typeface="Helvetica"/>
              </a:defRPr>
            </a:pPr>
            <a:r>
              <a:rPr sz="1300"/>
              <a:t>Aller à : </a:t>
            </a:r>
            <a:r>
              <a:rPr sz="1300" u="sng">
                <a:solidFill>
                  <a:srgbClr val="295EB7"/>
                </a:solidFill>
                <a:hlinkClick r:id="rId4"/>
              </a:rPr>
              <a:t>Navigation</a:t>
            </a:r>
            <a:r>
              <a:rPr sz="1300"/>
              <a:t>, </a:t>
            </a:r>
            <a:r>
              <a:rPr sz="1300" u="sng">
                <a:solidFill>
                  <a:srgbClr val="295EB7"/>
                </a:solidFill>
                <a:hlinkClick r:id="rId5"/>
              </a:rPr>
              <a:t>rechercher</a:t>
            </a:r>
            <a:endParaRPr sz="1300"/>
          </a:p>
          <a:p>
            <a:pPr defTabSz="457200">
              <a:lnSpc>
                <a:spcPts val="3400"/>
              </a:lnSpc>
              <a:spcBef>
                <a:spcPts val="600"/>
              </a:spcBef>
              <a:defRPr sz="1200">
                <a:latin typeface="Helvetica"/>
                <a:ea typeface="Helvetica"/>
                <a:cs typeface="Helvetica"/>
                <a:sym typeface="Helvetica"/>
              </a:defRPr>
            </a:pPr>
            <a:r>
              <a:rPr sz="1300"/>
              <a:t>La </a:t>
            </a:r>
            <a:r>
              <a:rPr sz="1300" b="1"/>
              <a:t>matière de Bretagne</a:t>
            </a:r>
            <a:r>
              <a:rPr sz="1300"/>
              <a:t> est l'ensemble des textes écrits au </a:t>
            </a:r>
            <a:r>
              <a:rPr sz="1300" u="sng">
                <a:solidFill>
                  <a:srgbClr val="295EB7"/>
                </a:solidFill>
                <a:hlinkClick r:id="rId6"/>
              </a:rPr>
              <a:t>Moyen Âge</a:t>
            </a:r>
            <a:r>
              <a:rPr sz="1300"/>
              <a:t> autour des légendes de l’</a:t>
            </a:r>
            <a:r>
              <a:rPr sz="1300" u="sng">
                <a:solidFill>
                  <a:srgbClr val="295EB7"/>
                </a:solidFill>
                <a:hlinkClick r:id="rId7"/>
              </a:rPr>
              <a:t>île de Bretagne</a:t>
            </a:r>
            <a:r>
              <a:rPr sz="1300"/>
              <a:t> et de la petite </a:t>
            </a:r>
            <a:r>
              <a:rPr sz="1300" u="sng">
                <a:solidFill>
                  <a:srgbClr val="295EB7"/>
                </a:solidFill>
                <a:hlinkClick r:id="rId8"/>
              </a:rPr>
              <a:t>Bretagne</a:t>
            </a:r>
            <a:r>
              <a:rPr sz="1300"/>
              <a:t> actuelle, notamment celles du </a:t>
            </a:r>
            <a:r>
              <a:rPr sz="1300" u="sng">
                <a:solidFill>
                  <a:srgbClr val="295EB7"/>
                </a:solidFill>
                <a:hlinkClick r:id="rId9"/>
              </a:rPr>
              <a:t>cycle arthurien</a:t>
            </a:r>
            <a:r>
              <a:rPr sz="1300"/>
              <a:t>. Elle représente la tradition </a:t>
            </a:r>
            <a:r>
              <a:rPr sz="1300" u="sng">
                <a:solidFill>
                  <a:srgbClr val="295EB7"/>
                </a:solidFill>
                <a:hlinkClick r:id="rId10"/>
              </a:rPr>
              <a:t>celtique</a:t>
            </a:r>
            <a:r>
              <a:rPr sz="1300"/>
              <a:t>, par opposition à la tradition </a:t>
            </a:r>
            <a:r>
              <a:rPr sz="1300" u="sng">
                <a:solidFill>
                  <a:srgbClr val="295EB7"/>
                </a:solidFill>
                <a:hlinkClick r:id="rId11"/>
              </a:rPr>
              <a:t>carolingienne</a:t>
            </a:r>
            <a:r>
              <a:rPr sz="1300"/>
              <a:t> de la </a:t>
            </a:r>
            <a:r>
              <a:rPr sz="1300" u="sng">
                <a:solidFill>
                  <a:srgbClr val="295EB7"/>
                </a:solidFill>
                <a:hlinkClick r:id="rId12"/>
              </a:rPr>
              <a:t>matière de France</a:t>
            </a:r>
            <a:r>
              <a:rPr sz="1300"/>
              <a:t> et aux traditions latines et antiques de la </a:t>
            </a:r>
            <a:r>
              <a:rPr sz="1300" u="sng">
                <a:solidFill>
                  <a:srgbClr val="295EB7"/>
                </a:solidFill>
                <a:hlinkClick r:id="rId13"/>
              </a:rPr>
              <a:t>matière de Rome</a:t>
            </a:r>
            <a:r>
              <a:rPr sz="1300"/>
              <a:t>.</a:t>
            </a:r>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La </a:t>
            </a:r>
            <a:r>
              <a:rPr sz="1300" b="1"/>
              <a:t>Bretagne insulaire</a:t>
            </a:r>
            <a:r>
              <a:rPr sz="1300"/>
              <a:t>, parfois également appelée l'</a:t>
            </a:r>
            <a:r>
              <a:rPr sz="1300" b="1"/>
              <a:t>île de Bretagne</a:t>
            </a:r>
            <a:r>
              <a:rPr sz="1300"/>
              <a:t>, est le nom donné à la </a:t>
            </a:r>
            <a:r>
              <a:rPr sz="1300" u="sng">
                <a:solidFill>
                  <a:srgbClr val="295EB7"/>
                </a:solidFill>
                <a:hlinkClick r:id="rId14"/>
              </a:rPr>
              <a:t>Grande-Bretagne</a:t>
            </a:r>
            <a:r>
              <a:rPr sz="1300"/>
              <a:t> par les historiens modernes jusqu'à la fin de la </a:t>
            </a:r>
            <a:r>
              <a:rPr sz="1300" u="sng">
                <a:solidFill>
                  <a:srgbClr val="295EB7"/>
                </a:solidFill>
                <a:hlinkClick r:id="rId15"/>
              </a:rPr>
              <a:t>période médiévale britannique</a:t>
            </a:r>
            <a:r>
              <a:rPr sz="1300"/>
              <a:t>. Ce terme a remplacé l'usage des noms archaïques d'</a:t>
            </a:r>
            <a:r>
              <a:rPr sz="1300" u="sng">
                <a:solidFill>
                  <a:srgbClr val="295EB7"/>
                </a:solidFill>
                <a:hlinkClick r:id="rId16"/>
              </a:rPr>
              <a:t>Albion</a:t>
            </a:r>
            <a:r>
              <a:rPr sz="1300"/>
              <a:t> et </a:t>
            </a:r>
            <a:r>
              <a:rPr sz="1300" u="sng">
                <a:solidFill>
                  <a:srgbClr val="295EB7"/>
                </a:solidFill>
                <a:hlinkClick r:id="rId17"/>
              </a:rPr>
              <a:t>Britannia</a:t>
            </a:r>
            <a:r>
              <a:rPr sz="1300"/>
              <a:t>.</a:t>
            </a:r>
          </a:p>
          <a:p>
            <a:pPr defTabSz="457200">
              <a:lnSpc>
                <a:spcPts val="3400"/>
              </a:lnSpc>
              <a:spcBef>
                <a:spcPts val="600"/>
              </a:spcBef>
              <a:defRPr sz="1200">
                <a:latin typeface="Helvetica"/>
                <a:ea typeface="Helvetica"/>
                <a:cs typeface="Helvetica"/>
                <a:sym typeface="Helvetica"/>
              </a:defRPr>
            </a:pPr>
            <a:r>
              <a:rPr sz="1300"/>
              <a:t>Ce terme est couramment utilisé par les historiens actuels, notamment pour parler de l'immigration des </a:t>
            </a:r>
            <a:r>
              <a:rPr sz="1300" u="sng">
                <a:solidFill>
                  <a:srgbClr val="295EB7"/>
                </a:solidFill>
                <a:hlinkClick r:id="rId18"/>
              </a:rPr>
              <a:t>Bretons insulaires</a:t>
            </a:r>
            <a:r>
              <a:rPr sz="1300"/>
              <a:t> à partir de la </a:t>
            </a:r>
            <a:r>
              <a:rPr sz="1300" u="sng">
                <a:solidFill>
                  <a:srgbClr val="295EB7"/>
                </a:solidFill>
                <a:hlinkClick r:id="rId19"/>
              </a:rPr>
              <a:t>Province romaine de Bretagne</a:t>
            </a:r>
            <a:r>
              <a:rPr sz="1300"/>
              <a:t>.</a:t>
            </a:r>
          </a:p>
          <a:p>
            <a:pPr defTabSz="457200">
              <a:lnSpc>
                <a:spcPts val="3400"/>
              </a:lnSpc>
              <a:spcBef>
                <a:spcPts val="600"/>
              </a:spcBef>
              <a:defRPr sz="1200">
                <a:latin typeface="Helvetica"/>
                <a:ea typeface="Helvetica"/>
                <a:cs typeface="Helvetica"/>
                <a:sym typeface="Helvetica"/>
              </a:defRPr>
            </a:pPr>
            <a:r>
              <a:rPr sz="1300"/>
              <a:t>En </a:t>
            </a:r>
            <a:r>
              <a:rPr sz="1300" u="sng">
                <a:solidFill>
                  <a:srgbClr val="295EB7"/>
                </a:solidFill>
                <a:hlinkClick r:id="rId20"/>
              </a:rPr>
              <a:t>anglais</a:t>
            </a:r>
            <a:r>
              <a:rPr sz="1300"/>
              <a:t>, on préfère utiliser les termes Bretagne celtique (</a:t>
            </a:r>
            <a:r>
              <a:rPr sz="1300" i="1"/>
              <a:t>Celtic Britain</a:t>
            </a:r>
            <a:r>
              <a:rPr sz="1300"/>
              <a:t>), Bretagne romaine (</a:t>
            </a:r>
            <a:r>
              <a:rPr sz="1300" i="1"/>
              <a:t>Roman Britain</a:t>
            </a:r>
            <a:r>
              <a:rPr sz="1300"/>
              <a:t>) ou Bretagne médiévale (</a:t>
            </a:r>
            <a:r>
              <a:rPr sz="1300" i="1"/>
              <a:t>Medieval Britain</a:t>
            </a:r>
            <a:r>
              <a:rPr sz="1300"/>
              <a:t>) en fonction des périodes décrites.</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Tree>
    <p:extLst>
      <p:ext uri="{BB962C8B-B14F-4D97-AF65-F5344CB8AC3E}">
        <p14:creationId xmlns:p14="http://schemas.microsoft.com/office/powerpoint/2010/main" val="400442628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 name="Shape 918"/>
          <p:cNvSpPr>
            <a:spLocks noGrp="1" noRot="1" noChangeAspect="1"/>
          </p:cNvSpPr>
          <p:nvPr>
            <p:ph type="sldImg"/>
          </p:nvPr>
        </p:nvSpPr>
        <p:spPr>
          <a:prstGeom prst="rect">
            <a:avLst/>
          </a:prstGeom>
        </p:spPr>
        <p:txBody>
          <a:bodyPr/>
          <a:lstStyle/>
          <a:p>
            <a:endParaRPr/>
          </a:p>
        </p:txBody>
      </p:sp>
      <p:sp>
        <p:nvSpPr>
          <p:cNvPr id="919" name="Shape 919"/>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Juste avant la conquête (guerre des Gaules écrites par Jules César) de la Gaule par les romains.</a:t>
            </a:r>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Les </a:t>
            </a:r>
            <a:r>
              <a:rPr sz="1300" b="1"/>
              <a:t>Helvètes</a:t>
            </a:r>
            <a:r>
              <a:rPr sz="1300"/>
              <a:t> (</a:t>
            </a:r>
            <a:r>
              <a:rPr sz="1300" i="1"/>
              <a:t>Helveti</a:t>
            </a:r>
            <a:r>
              <a:rPr sz="1300"/>
              <a:t>) sont un ensemble de peuples celtes de l'extrémité orientale de la Gaule originellement établis en </a:t>
            </a:r>
            <a:r>
              <a:rPr sz="1300" u="sng">
                <a:solidFill>
                  <a:srgbClr val="295EB7"/>
                </a:solidFill>
                <a:hlinkClick r:id="rId3"/>
              </a:rPr>
              <a:t>Wurtemberg</a:t>
            </a:r>
            <a:r>
              <a:rPr sz="1300"/>
              <a:t> d'où ils ont émigré vers le plateau suisse lors de la mise en mouvement des </a:t>
            </a:r>
            <a:r>
              <a:rPr sz="1300" u="sng">
                <a:solidFill>
                  <a:srgbClr val="295EB7"/>
                </a:solidFill>
                <a:hlinkClick r:id="rId4"/>
              </a:rPr>
              <a:t>Suèves</a:t>
            </a:r>
            <a:r>
              <a:rPr sz="1300"/>
              <a:t> vers le sud-ouest de la </a:t>
            </a:r>
            <a:r>
              <a:rPr sz="1300" u="sng">
                <a:solidFill>
                  <a:srgbClr val="295EB7"/>
                </a:solidFill>
                <a:hlinkClick r:id="rId5"/>
              </a:rPr>
              <a:t>Germanie</a:t>
            </a:r>
            <a:r>
              <a:rPr sz="1300"/>
              <a:t> au début du </a:t>
            </a:r>
            <a:r>
              <a:rPr sz="1300" u="sng">
                <a:solidFill>
                  <a:srgbClr val="295EB7"/>
                </a:solidFill>
                <a:hlinkClick r:id="rId6"/>
              </a:rPr>
              <a:t>Ier siècle av. J.-C.</a:t>
            </a:r>
            <a:r>
              <a:rPr sz="1300"/>
              <a:t>.</a:t>
            </a:r>
          </a:p>
          <a:p>
            <a:pPr defTabSz="457200">
              <a:lnSpc>
                <a:spcPts val="3400"/>
              </a:lnSpc>
              <a:spcBef>
                <a:spcPts val="600"/>
              </a:spcBef>
              <a:defRPr sz="1200">
                <a:latin typeface="Helvetica"/>
                <a:ea typeface="Helvetica"/>
                <a:cs typeface="Helvetica"/>
                <a:sym typeface="Helvetica"/>
              </a:defRPr>
            </a:pPr>
            <a:r>
              <a:rPr sz="1300"/>
              <a:t>La confédération helvète semble avoir été constituée de quatre ou cinq </a:t>
            </a:r>
            <a:r>
              <a:rPr sz="1300" u="sng">
                <a:solidFill>
                  <a:srgbClr val="295EB7"/>
                </a:solidFill>
                <a:hlinkClick r:id="rId7"/>
              </a:rPr>
              <a:t>pagi</a:t>
            </a:r>
            <a:r>
              <a:rPr sz="1300"/>
              <a:t>, dont les </a:t>
            </a:r>
            <a:r>
              <a:rPr sz="1300" u="sng">
                <a:solidFill>
                  <a:srgbClr val="295EB7"/>
                </a:solidFill>
                <a:hlinkClick r:id="rId8"/>
              </a:rPr>
              <a:t>Verbigènes</a:t>
            </a:r>
            <a:r>
              <a:rPr sz="1300"/>
              <a:t>, les </a:t>
            </a:r>
            <a:r>
              <a:rPr sz="1300" u="sng">
                <a:solidFill>
                  <a:srgbClr val="295EB7"/>
                </a:solidFill>
                <a:hlinkClick r:id="rId9"/>
              </a:rPr>
              <a:t>Ambrons</a:t>
            </a:r>
            <a:r>
              <a:rPr sz="1300"/>
              <a:t>, les </a:t>
            </a:r>
            <a:r>
              <a:rPr sz="1300" u="sng">
                <a:solidFill>
                  <a:srgbClr val="295EB7"/>
                </a:solidFill>
                <a:hlinkClick r:id="rId10"/>
              </a:rPr>
              <a:t>Tigurins</a:t>
            </a:r>
            <a:r>
              <a:rPr sz="1300"/>
              <a:t>, les </a:t>
            </a:r>
            <a:r>
              <a:rPr sz="1300" u="sng">
                <a:solidFill>
                  <a:srgbClr val="295EB7"/>
                </a:solidFill>
                <a:hlinkClick r:id="rId11"/>
              </a:rPr>
              <a:t>Tughènes</a:t>
            </a:r>
            <a:r>
              <a:rPr sz="1300"/>
              <a:t>.</a:t>
            </a:r>
          </a:p>
          <a:p>
            <a:pPr defTabSz="457200">
              <a:lnSpc>
                <a:spcPts val="3400"/>
              </a:lnSpc>
              <a:spcBef>
                <a:spcPts val="600"/>
              </a:spcBef>
              <a:defRPr sz="1200">
                <a:latin typeface="Helvetica"/>
                <a:ea typeface="Helvetica"/>
                <a:cs typeface="Helvetica"/>
                <a:sym typeface="Helvetica"/>
              </a:defRPr>
            </a:pPr>
            <a:r>
              <a:rPr sz="1300"/>
              <a:t>Vraisemblablement à la suite d'une forte pression démographique en Rhétie résultant de la poussée des Suèves dans le sud-ouest de la </a:t>
            </a:r>
            <a:r>
              <a:rPr sz="1300" u="sng">
                <a:solidFill>
                  <a:srgbClr val="295EB7"/>
                </a:solidFill>
                <a:hlinkClick r:id="rId5"/>
              </a:rPr>
              <a:t>Germanie</a:t>
            </a:r>
            <a:r>
              <a:rPr sz="1300"/>
              <a:t>, Helvètes, </a:t>
            </a:r>
            <a:r>
              <a:rPr sz="1300" u="sng">
                <a:solidFill>
                  <a:srgbClr val="295EB7"/>
                </a:solidFill>
                <a:hlinkClick r:id="rId12"/>
              </a:rPr>
              <a:t>Latobices</a:t>
            </a:r>
            <a:r>
              <a:rPr sz="1300"/>
              <a:t>, </a:t>
            </a:r>
            <a:r>
              <a:rPr sz="1300" u="sng">
                <a:solidFill>
                  <a:srgbClr val="295EB7"/>
                </a:solidFill>
                <a:hlinkClick r:id="rId13"/>
              </a:rPr>
              <a:t>Tulinges</a:t>
            </a:r>
            <a:r>
              <a:rPr sz="1300"/>
              <a:t>, </a:t>
            </a:r>
            <a:r>
              <a:rPr sz="1300" u="sng">
                <a:solidFill>
                  <a:srgbClr val="295EB7"/>
                </a:solidFill>
                <a:hlinkClick r:id="rId14"/>
              </a:rPr>
              <a:t>Rauraques</a:t>
            </a:r>
            <a:r>
              <a:rPr sz="1300"/>
              <a:t> et </a:t>
            </a:r>
            <a:r>
              <a:rPr sz="1300" u="sng">
                <a:solidFill>
                  <a:srgbClr val="295EB7"/>
                </a:solidFill>
                <a:hlinkClick r:id="rId15"/>
              </a:rPr>
              <a:t>Boïens</a:t>
            </a:r>
            <a:r>
              <a:rPr sz="1300"/>
              <a:t> tentent de migrer vers l'ouest de la </a:t>
            </a:r>
            <a:r>
              <a:rPr sz="1300" u="sng">
                <a:solidFill>
                  <a:srgbClr val="295EB7"/>
                </a:solidFill>
                <a:hlinkClick r:id="rId16"/>
              </a:rPr>
              <a:t>Gaule transalpine</a:t>
            </a:r>
            <a:r>
              <a:rPr sz="1300"/>
              <a:t> en </a:t>
            </a:r>
            <a:r>
              <a:rPr sz="1300" u="sng">
                <a:solidFill>
                  <a:srgbClr val="295EB7"/>
                </a:solidFill>
                <a:hlinkClick r:id="rId17"/>
              </a:rPr>
              <a:t>-58</a:t>
            </a:r>
            <a:r>
              <a:rPr sz="1300"/>
              <a:t>. Repoussés au-delà du </a:t>
            </a:r>
            <a:r>
              <a:rPr sz="1300" u="sng">
                <a:solidFill>
                  <a:srgbClr val="295EB7"/>
                </a:solidFill>
                <a:hlinkClick r:id="rId18"/>
              </a:rPr>
              <a:t>massif du Jura</a:t>
            </a:r>
            <a:r>
              <a:rPr sz="1300"/>
              <a:t> par </a:t>
            </a:r>
            <a:r>
              <a:rPr sz="1300" u="sng">
                <a:solidFill>
                  <a:srgbClr val="295EB7"/>
                </a:solidFill>
                <a:hlinkClick r:id="rId19"/>
              </a:rPr>
              <a:t>Jules César</a:t>
            </a:r>
            <a:r>
              <a:rPr sz="1300"/>
              <a:t>, ils formeront l'</a:t>
            </a:r>
            <a:r>
              <a:rPr sz="1300" u="sng">
                <a:solidFill>
                  <a:srgbClr val="295EB7"/>
                </a:solidFill>
                <a:hlinkClick r:id="rId20"/>
              </a:rPr>
              <a:t>Helvétie</a:t>
            </a:r>
            <a:r>
              <a:rPr sz="1300"/>
              <a:t> avec leurs compagnons d'infortune, exceptés les Boïens installés entre les territoires </a:t>
            </a:r>
            <a:r>
              <a:rPr sz="1300" u="sng">
                <a:solidFill>
                  <a:srgbClr val="295EB7"/>
                </a:solidFill>
                <a:hlinkClick r:id="rId21"/>
              </a:rPr>
              <a:t>éduen</a:t>
            </a:r>
            <a:r>
              <a:rPr sz="1300"/>
              <a:t>, </a:t>
            </a:r>
            <a:r>
              <a:rPr sz="1300" u="sng">
                <a:solidFill>
                  <a:srgbClr val="295EB7"/>
                </a:solidFill>
                <a:hlinkClick r:id="rId22"/>
              </a:rPr>
              <a:t>arverne</a:t>
            </a:r>
            <a:r>
              <a:rPr sz="1300"/>
              <a:t> et </a:t>
            </a:r>
            <a:r>
              <a:rPr sz="1300" u="sng">
                <a:solidFill>
                  <a:srgbClr val="295EB7"/>
                </a:solidFill>
                <a:hlinkClick r:id="rId23"/>
              </a:rPr>
              <a:t>biturige</a:t>
            </a:r>
            <a:r>
              <a:rPr sz="1300"/>
              <a:t>, etc.</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 name="Shape 923"/>
          <p:cNvSpPr>
            <a:spLocks noGrp="1" noRot="1" noChangeAspect="1"/>
          </p:cNvSpPr>
          <p:nvPr>
            <p:ph type="sldImg"/>
          </p:nvPr>
        </p:nvSpPr>
        <p:spPr>
          <a:prstGeom prst="rect">
            <a:avLst/>
          </a:prstGeom>
        </p:spPr>
        <p:txBody>
          <a:bodyPr/>
          <a:lstStyle/>
          <a:p>
            <a:endParaRPr/>
          </a:p>
        </p:txBody>
      </p:sp>
      <p:sp>
        <p:nvSpPr>
          <p:cNvPr id="924" name="Shape 924"/>
          <p:cNvSpPr>
            <a:spLocks noGrp="1"/>
          </p:cNvSpPr>
          <p:nvPr>
            <p:ph type="body" sz="quarter" idx="1"/>
          </p:nvPr>
        </p:nvSpPr>
        <p:spPr>
          <a:prstGeom prst="rect">
            <a:avLst/>
          </a:prstGeom>
        </p:spPr>
        <p:txBody>
          <a:bodyPr/>
          <a:lstStyle/>
          <a:p>
            <a:pPr algn="just" defTabSz="457200">
              <a:lnSpc>
                <a:spcPts val="3500"/>
              </a:lnSpc>
              <a:spcBef>
                <a:spcPts val="600"/>
              </a:spcBef>
              <a:defRPr sz="1400">
                <a:latin typeface="Helvetica"/>
                <a:ea typeface="Helvetica"/>
                <a:cs typeface="Helvetica"/>
                <a:sym typeface="Helvetica"/>
              </a:defRPr>
            </a:pPr>
            <a:r>
              <a:t>Cette matière se caractérise par la présence de thèmes merveilleux qui trahissent un fond païen et un mysticisme proprement celtique.</a:t>
            </a:r>
          </a:p>
          <a:p>
            <a:pPr algn="just" defTabSz="457200">
              <a:lnSpc>
                <a:spcPts val="3500"/>
              </a:lnSpc>
              <a:spcBef>
                <a:spcPts val="600"/>
              </a:spcBef>
              <a:defRPr sz="1400">
                <a:latin typeface="Helvetica"/>
                <a:ea typeface="Helvetica"/>
                <a:cs typeface="Helvetica"/>
                <a:sym typeface="Helvetica"/>
              </a:defRPr>
            </a:pPr>
            <a:r>
              <a:t>La matière de Bretagne connut une fortune littéraire considérable après la publication en français de l'</a:t>
            </a:r>
            <a:r>
              <a:rPr i="1"/>
              <a:t>Historia regum Britanniae</a:t>
            </a:r>
            <a:r>
              <a:t> de Geoffroy de Monmouth, qui rendit populaires, avant 1150, des personnages comme le roi Arthur et Merlin l'Enchanteur. Les romans bretons font, avec les romans antiques (la « matière de Rome »), partie d'un ensemble qui se distingue de la chanson de geste (la « matière de France ») par l'emploi de l'octosyllabe à rimes plates, puis de la prose, et par une inspiration qui cesse d'être nationale.</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Shape 928"/>
          <p:cNvSpPr>
            <a:spLocks noGrp="1" noRot="1" noChangeAspect="1"/>
          </p:cNvSpPr>
          <p:nvPr>
            <p:ph type="sldImg"/>
          </p:nvPr>
        </p:nvSpPr>
        <p:spPr>
          <a:prstGeom prst="rect">
            <a:avLst/>
          </a:prstGeom>
        </p:spPr>
        <p:txBody>
          <a:bodyPr/>
          <a:lstStyle/>
          <a:p>
            <a:endParaRPr/>
          </a:p>
        </p:txBody>
      </p:sp>
      <p:sp>
        <p:nvSpPr>
          <p:cNvPr id="929" name="Shape 929"/>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u="sng">
                <a:hlinkClick r:id="rId3"/>
              </a:rPr>
              <a:t>http://expositions.bnf.fr/arthur/visite/album.htm</a:t>
            </a:r>
            <a:endParaRPr sz="1300"/>
          </a:p>
          <a:p>
            <a:pPr defTabSz="457200">
              <a:lnSpc>
                <a:spcPts val="3300"/>
              </a:lnSpc>
              <a:spcBef>
                <a:spcPts val="600"/>
              </a:spcBef>
              <a:defRPr sz="1200">
                <a:latin typeface="Helvetica"/>
                <a:ea typeface="Helvetica"/>
                <a:cs typeface="Helvetica"/>
                <a:sym typeface="Helvetica"/>
              </a:defRPr>
            </a:pPr>
            <a:endParaRPr sz="1300"/>
          </a:p>
          <a:p>
            <a:pPr defTabSz="457200">
              <a:lnSpc>
                <a:spcPts val="3400"/>
              </a:lnSpc>
              <a:spcBef>
                <a:spcPts val="600"/>
              </a:spcBef>
              <a:defRPr sz="1200">
                <a:latin typeface="Helvetica"/>
                <a:ea typeface="Helvetica"/>
                <a:cs typeface="Helvetica"/>
                <a:sym typeface="Helvetica"/>
              </a:defRPr>
            </a:pPr>
            <a:r>
              <a:rPr sz="1300"/>
              <a:t>VOIR PDF SUR DROPBOX</a:t>
            </a:r>
          </a:p>
          <a:p>
            <a:pPr defTabSz="457200">
              <a:lnSpc>
                <a:spcPts val="3400"/>
              </a:lnSpc>
              <a:spcBef>
                <a:spcPts val="600"/>
              </a:spcBef>
              <a:defRPr sz="1200">
                <a:latin typeface="Helvetica"/>
                <a:ea typeface="Helvetica"/>
                <a:cs typeface="Helvetica"/>
                <a:sym typeface="Helvetica"/>
              </a:defRPr>
            </a:pPr>
            <a:r>
              <a:rPr sz="1300"/>
              <a:t>La </a:t>
            </a:r>
            <a:r>
              <a:rPr sz="1300" b="1"/>
              <a:t>légende arthurienne</a:t>
            </a:r>
            <a:r>
              <a:rPr sz="1300"/>
              <a:t> ou </a:t>
            </a:r>
            <a:r>
              <a:rPr sz="1300" b="1"/>
              <a:t>cycle arthurien</a:t>
            </a:r>
            <a:r>
              <a:rPr sz="1300"/>
              <a:t> est un ensemble de textes écrits au </a:t>
            </a:r>
            <a:r>
              <a:rPr sz="1300" u="sng">
                <a:solidFill>
                  <a:srgbClr val="295EB7"/>
                </a:solidFill>
                <a:hlinkClick r:id="rId4"/>
              </a:rPr>
              <a:t>Moyen Âge</a:t>
            </a:r>
            <a:r>
              <a:rPr sz="1300"/>
              <a:t> autour du </a:t>
            </a:r>
            <a:r>
              <a:rPr sz="1300" u="sng">
                <a:solidFill>
                  <a:srgbClr val="295EB7"/>
                </a:solidFill>
                <a:hlinkClick r:id="rId5"/>
              </a:rPr>
              <a:t>roi Arthur</a:t>
            </a:r>
            <a:r>
              <a:rPr sz="1300"/>
              <a:t>, de son entourage et de la quête du </a:t>
            </a:r>
            <a:r>
              <a:rPr sz="1300" u="sng">
                <a:solidFill>
                  <a:srgbClr val="295EB7"/>
                </a:solidFill>
                <a:hlinkClick r:id="rId6"/>
              </a:rPr>
              <a:t>Graal</a:t>
            </a:r>
            <a:r>
              <a:rPr sz="1300"/>
              <a:t>. Elle est un thème fort de la </a:t>
            </a:r>
            <a:r>
              <a:rPr sz="1300" u="sng">
                <a:solidFill>
                  <a:srgbClr val="295EB7"/>
                </a:solidFill>
                <a:hlinkClick r:id="rId7"/>
              </a:rPr>
              <a:t>matière de Bretagne</a:t>
            </a:r>
            <a:r>
              <a:rPr sz="1300"/>
              <a:t>.</a:t>
            </a:r>
          </a:p>
          <a:p>
            <a:pPr defTabSz="457200">
              <a:lnSpc>
                <a:spcPts val="3400"/>
              </a:lnSpc>
              <a:spcBef>
                <a:spcPts val="600"/>
              </a:spcBef>
              <a:defRPr sz="1200">
                <a:latin typeface="Helvetica"/>
                <a:ea typeface="Helvetica"/>
                <a:cs typeface="Helvetica"/>
                <a:sym typeface="Helvetica"/>
              </a:defRPr>
            </a:pPr>
            <a:r>
              <a:rPr sz="1300"/>
              <a:t>Il n'existe pas une légende arthurienne, mais </a:t>
            </a:r>
            <a:r>
              <a:rPr sz="1300" i="1"/>
              <a:t>des</a:t>
            </a:r>
            <a:r>
              <a:rPr sz="1300"/>
              <a:t> légendes arthuriennes. Cela est dû aux nombreux auteurs qui ont assemblé ces traditions au cours des siècles, depuis les premiers moines collecteurs jusqu'aux écrivains qui l'ont enrichie, comme </a:t>
            </a:r>
            <a:r>
              <a:rPr sz="1300" u="sng">
                <a:solidFill>
                  <a:srgbClr val="295EB7"/>
                </a:solidFill>
                <a:hlinkClick r:id="rId8"/>
              </a:rPr>
              <a:t>Chrétien de Troyes</a:t>
            </a:r>
            <a:r>
              <a:rPr sz="1300"/>
              <a:t> ou plus récemment </a:t>
            </a:r>
            <a:r>
              <a:rPr sz="1300" u="sng">
                <a:solidFill>
                  <a:srgbClr val="295EB7"/>
                </a:solidFill>
                <a:hlinkClick r:id="rId9"/>
              </a:rPr>
              <a:t>Xavier de Langlais</a:t>
            </a:r>
            <a:r>
              <a:rPr sz="1300"/>
              <a:t>. Ainsi le nom des personnages et les circonstances de leur vie (jeunesse, hauts faits, mort) varient d'une époque à l'autre, d'un pays à l'autre. Il existe cependant une unité de lieu : le </a:t>
            </a:r>
            <a:r>
              <a:rPr sz="1300" u="sng">
                <a:solidFill>
                  <a:srgbClr val="295EB7"/>
                </a:solidFill>
                <a:hlinkClick r:id="rId10"/>
              </a:rPr>
              <a:t>royaume mythique de Bretagne</a:t>
            </a:r>
            <a:r>
              <a:rPr sz="1000" u="sng">
                <a:solidFill>
                  <a:srgbClr val="295EB7"/>
                </a:solidFill>
                <a:hlinkClick r:id="rId11"/>
              </a:rPr>
              <a:t>1</a:t>
            </a:r>
            <a:r>
              <a:rPr sz="1300"/>
              <a:t>, qui recouvre les territoires du centre, du sud et de l'ouest de la Grande-Bretagne actuelle ainsi qu'une partie non définie de la </a:t>
            </a:r>
            <a:r>
              <a:rPr sz="1300" u="sng">
                <a:solidFill>
                  <a:srgbClr val="295EB7"/>
                </a:solidFill>
                <a:hlinkClick r:id="rId12"/>
              </a:rPr>
              <a:t>Bretagne continentale</a:t>
            </a:r>
            <a:r>
              <a:rPr sz="1300"/>
              <a:t>, et une unité de temps : la fin du </a:t>
            </a:r>
            <a:r>
              <a:rPr sz="1300" u="sng">
                <a:solidFill>
                  <a:srgbClr val="295EB7"/>
                </a:solidFill>
                <a:hlinkClick r:id="rId13"/>
              </a:rPr>
              <a:t>v</a:t>
            </a:r>
            <a:r>
              <a:rPr sz="1100" u="sng" baseline="31999">
                <a:solidFill>
                  <a:srgbClr val="295EB7"/>
                </a:solidFill>
                <a:hlinkClick r:id="rId13"/>
              </a:rPr>
              <a:t>e</a:t>
            </a:r>
            <a:r>
              <a:rPr sz="1300" u="sng">
                <a:solidFill>
                  <a:srgbClr val="295EB7"/>
                </a:solidFill>
                <a:hlinkClick r:id="rId13"/>
              </a:rPr>
              <a:t> siècle</a:t>
            </a:r>
            <a:r>
              <a:rPr sz="1300"/>
              <a:t> et le début du </a:t>
            </a:r>
            <a:r>
              <a:rPr sz="1300" u="sng">
                <a:solidFill>
                  <a:srgbClr val="295EB7"/>
                </a:solidFill>
                <a:hlinkClick r:id="rId14"/>
              </a:rPr>
              <a:t>vi</a:t>
            </a:r>
            <a:r>
              <a:rPr sz="1100" u="sng" baseline="31999">
                <a:solidFill>
                  <a:srgbClr val="295EB7"/>
                </a:solidFill>
                <a:hlinkClick r:id="rId14"/>
              </a:rPr>
              <a:t>e</a:t>
            </a:r>
            <a:r>
              <a:rPr sz="1300" u="sng">
                <a:solidFill>
                  <a:srgbClr val="295EB7"/>
                </a:solidFill>
                <a:hlinkClick r:id="rId14"/>
              </a:rPr>
              <a:t> siècle</a:t>
            </a:r>
            <a:r>
              <a:rPr sz="1300"/>
              <a:t> quand les Romains viennent de quitter l'Île de Bretagne, période des grandes invasions qui précédèrent et suivirent la chute de l'</a:t>
            </a:r>
            <a:r>
              <a:rPr sz="1300" u="sng">
                <a:solidFill>
                  <a:srgbClr val="295EB7"/>
                </a:solidFill>
                <a:hlinkClick r:id="rId15"/>
              </a:rPr>
              <a:t>empire romain d'Occident</a:t>
            </a:r>
            <a:r>
              <a:rPr sz="1300"/>
              <a:t>. Il ne s'agit donc pas à l'origine de personnages médiévaux, même si leur popularité en France a été portée par des écrivains du </a:t>
            </a:r>
            <a:r>
              <a:rPr sz="1300" u="sng">
                <a:solidFill>
                  <a:srgbClr val="295EB7"/>
                </a:solidFill>
                <a:hlinkClick r:id="rId4"/>
              </a:rPr>
              <a:t>Moyen Âge</a:t>
            </a:r>
            <a:r>
              <a:rPr sz="1300"/>
              <a:t>.</a:t>
            </a:r>
          </a:p>
          <a:p>
            <a:pPr defTabSz="457200">
              <a:lnSpc>
                <a:spcPts val="3400"/>
              </a:lnSpc>
              <a:spcBef>
                <a:spcPts val="600"/>
              </a:spcBef>
              <a:defRPr sz="1200">
                <a:latin typeface="Helvetica"/>
                <a:ea typeface="Helvetica"/>
                <a:cs typeface="Helvetica"/>
                <a:sym typeface="Helvetica"/>
              </a:defRPr>
            </a:pPr>
            <a:r>
              <a:rPr sz="1300"/>
              <a:t>Le cycle littéraire de la légende arthurienne est le plus connu des cycles de la </a:t>
            </a:r>
            <a:r>
              <a:rPr sz="1300" u="sng">
                <a:solidFill>
                  <a:srgbClr val="295EB7"/>
                </a:solidFill>
                <a:hlinkClick r:id="rId7"/>
              </a:rPr>
              <a:t>matière de Bretagne</a:t>
            </a:r>
            <a:r>
              <a:rPr sz="1300"/>
              <a:t>. Il doit son succès à son statut de double récit, approché par de très nombreux auteurs depuis le </a:t>
            </a:r>
            <a:r>
              <a:rPr sz="1300" u="sng">
                <a:solidFill>
                  <a:srgbClr val="295EB7"/>
                </a:solidFill>
                <a:hlinkClick r:id="rId16"/>
              </a:rPr>
              <a:t>xii</a:t>
            </a:r>
            <a:r>
              <a:rPr sz="1100" u="sng" baseline="31999">
                <a:solidFill>
                  <a:srgbClr val="295EB7"/>
                </a:solidFill>
                <a:hlinkClick r:id="rId16"/>
              </a:rPr>
              <a:t>e</a:t>
            </a:r>
            <a:r>
              <a:rPr sz="1300" u="sng">
                <a:solidFill>
                  <a:srgbClr val="295EB7"/>
                </a:solidFill>
                <a:hlinkClick r:id="rId16"/>
              </a:rPr>
              <a:t> siècle</a:t>
            </a:r>
            <a:r>
              <a:rPr sz="1300"/>
              <a:t>. D'un côté </a:t>
            </a:r>
            <a:r>
              <a:rPr sz="1300" u="sng">
                <a:solidFill>
                  <a:srgbClr val="295EB7"/>
                </a:solidFill>
                <a:hlinkClick r:id="rId17"/>
              </a:rPr>
              <a:t>Camelot</a:t>
            </a:r>
            <a:r>
              <a:rPr sz="1300"/>
              <a:t>, </a:t>
            </a:r>
            <a:r>
              <a:rPr sz="1300" u="sng">
                <a:solidFill>
                  <a:srgbClr val="295EB7"/>
                </a:solidFill>
                <a:hlinkClick r:id="rId18"/>
              </a:rPr>
              <a:t>utopie</a:t>
            </a:r>
            <a:r>
              <a:rPr sz="1300"/>
              <a:t> chevaleresque, défaite par les conflits entre </a:t>
            </a:r>
            <a:r>
              <a:rPr sz="1300" u="sng">
                <a:solidFill>
                  <a:srgbClr val="295EB7"/>
                </a:solidFill>
                <a:hlinkClick r:id="rId5"/>
              </a:rPr>
              <a:t>Arthur</a:t>
            </a:r>
            <a:r>
              <a:rPr sz="1300"/>
              <a:t>, </a:t>
            </a:r>
            <a:r>
              <a:rPr sz="1300" u="sng">
                <a:solidFill>
                  <a:srgbClr val="295EB7"/>
                </a:solidFill>
                <a:hlinkClick r:id="rId19"/>
              </a:rPr>
              <a:t>Lancelot</a:t>
            </a:r>
            <a:r>
              <a:rPr sz="1300"/>
              <a:t> et </a:t>
            </a:r>
            <a:r>
              <a:rPr sz="1300" u="sng">
                <a:solidFill>
                  <a:srgbClr val="295EB7"/>
                </a:solidFill>
                <a:hlinkClick r:id="rId20"/>
              </a:rPr>
              <a:t>Mordred</a:t>
            </a:r>
            <a:r>
              <a:rPr sz="1300"/>
              <a:t>, entre autres. De l'autre la fabuleuse quête du </a:t>
            </a:r>
            <a:r>
              <a:rPr sz="1300" u="sng">
                <a:solidFill>
                  <a:srgbClr val="295EB7"/>
                </a:solidFill>
                <a:hlinkClick r:id="rId6"/>
              </a:rPr>
              <a:t>Graal</a:t>
            </a:r>
            <a:r>
              <a:rPr sz="1300"/>
              <a:t>, entreprise par de nombreux chevaliers, dans laquelle beaucoup échouent (comme Lancelot) et de rares élus réussissent (son fils </a:t>
            </a:r>
            <a:r>
              <a:rPr sz="1300" u="sng">
                <a:solidFill>
                  <a:srgbClr val="295EB7"/>
                </a:solidFill>
                <a:hlinkClick r:id="rId21"/>
              </a:rPr>
              <a:t>Galahad</a:t>
            </a:r>
            <a:r>
              <a:rPr sz="1300"/>
              <a:t>, notamment aidé de </a:t>
            </a:r>
            <a:r>
              <a:rPr sz="1300" u="sng">
                <a:solidFill>
                  <a:srgbClr val="295EB7"/>
                </a:solidFill>
                <a:hlinkClick r:id="rId22"/>
              </a:rPr>
              <a:t>Perceval</a:t>
            </a:r>
            <a:r>
              <a:rPr sz="1300"/>
              <a:t>). Le cycle arthurien est, depuis quelques siècles, centré sur des thèmes </a:t>
            </a:r>
            <a:r>
              <a:rPr sz="1300" u="sng">
                <a:solidFill>
                  <a:srgbClr val="295EB7"/>
                </a:solidFill>
                <a:hlinkClick r:id="rId23"/>
              </a:rPr>
              <a:t>chrétiens</a:t>
            </a:r>
            <a:r>
              <a:rPr sz="1300"/>
              <a:t>, tels que le </a:t>
            </a:r>
            <a:r>
              <a:rPr sz="1300" u="sng">
                <a:solidFill>
                  <a:srgbClr val="295EB7"/>
                </a:solidFill>
                <a:hlinkClick r:id="rId24"/>
              </a:rPr>
              <a:t>péché</a:t>
            </a:r>
            <a:r>
              <a:rPr sz="1300"/>
              <a:t>, illustré par les actes des héros tour à tour vertueux ou malins, ou la quête de l'absolu, symbolisé par la relique suprême, le </a:t>
            </a:r>
            <a:r>
              <a:rPr sz="1300" u="sng">
                <a:solidFill>
                  <a:srgbClr val="295EB7"/>
                </a:solidFill>
                <a:hlinkClick r:id="rId25"/>
              </a:rPr>
              <a:t>saint Graal</a:t>
            </a:r>
            <a:r>
              <a:rPr sz="1300"/>
              <a:t>. Les relations amoureuses, telles que celle de Lancelot et </a:t>
            </a:r>
            <a:r>
              <a:rPr sz="1300" u="sng">
                <a:solidFill>
                  <a:srgbClr val="295EB7"/>
                </a:solidFill>
                <a:hlinkClick r:id="rId26"/>
              </a:rPr>
              <a:t>Guenièvre</a:t>
            </a:r>
            <a:r>
              <a:rPr sz="1300"/>
              <a:t>, ou </a:t>
            </a:r>
            <a:r>
              <a:rPr sz="1300" u="sng">
                <a:solidFill>
                  <a:srgbClr val="295EB7"/>
                </a:solidFill>
                <a:hlinkClick r:id="rId27"/>
              </a:rPr>
              <a:t>Tristan</a:t>
            </a:r>
            <a:r>
              <a:rPr sz="1300"/>
              <a:t> et </a:t>
            </a:r>
            <a:r>
              <a:rPr sz="1300" u="sng">
                <a:solidFill>
                  <a:srgbClr val="295EB7"/>
                </a:solidFill>
                <a:hlinkClick r:id="rId28"/>
              </a:rPr>
              <a:t>Iseult</a:t>
            </a:r>
            <a:r>
              <a:rPr sz="1300"/>
              <a:t> sont les prémices de l'</a:t>
            </a:r>
            <a:r>
              <a:rPr sz="1300" u="sng">
                <a:solidFill>
                  <a:srgbClr val="295EB7"/>
                </a:solidFill>
                <a:hlinkClick r:id="rId29"/>
              </a:rPr>
              <a:t>amour courtois</a:t>
            </a:r>
            <a:r>
              <a:rPr sz="1000" u="sng">
                <a:solidFill>
                  <a:srgbClr val="295EB7"/>
                </a:solidFill>
                <a:hlinkClick r:id="rId30"/>
              </a:rPr>
              <a:t>2</a:t>
            </a:r>
            <a:r>
              <a:rPr sz="1300"/>
              <a:t>. Plus récemment, la tendance est d'établir le lien de ces légendes avec la </a:t>
            </a:r>
            <a:r>
              <a:rPr sz="1300" u="sng">
                <a:solidFill>
                  <a:srgbClr val="295EB7"/>
                </a:solidFill>
                <a:hlinkClick r:id="rId31"/>
              </a:rPr>
              <a:t>mythologie celtique</a:t>
            </a:r>
            <a:r>
              <a:rPr sz="1300"/>
              <a:t>, surtout depuis le début du </a:t>
            </a:r>
            <a:r>
              <a:rPr sz="1300" u="sng">
                <a:solidFill>
                  <a:srgbClr val="295EB7"/>
                </a:solidFill>
                <a:hlinkClick r:id="rId32"/>
              </a:rPr>
              <a:t>xx</a:t>
            </a:r>
            <a:r>
              <a:rPr sz="1100" u="sng" baseline="31999">
                <a:solidFill>
                  <a:srgbClr val="295EB7"/>
                </a:solidFill>
                <a:hlinkClick r:id="rId32"/>
              </a:rPr>
              <a:t>e</a:t>
            </a:r>
            <a:r>
              <a:rPr sz="1300" u="sng">
                <a:solidFill>
                  <a:srgbClr val="295EB7"/>
                </a:solidFill>
                <a:hlinkClick r:id="rId32"/>
              </a:rPr>
              <a:t> siècle</a:t>
            </a:r>
            <a:r>
              <a:rPr sz="1300"/>
              <a:t>.</a:t>
            </a:r>
          </a:p>
          <a:p>
            <a:pPr defTabSz="457200">
              <a:lnSpc>
                <a:spcPts val="3400"/>
              </a:lnSpc>
              <a:spcBef>
                <a:spcPts val="600"/>
              </a:spcBef>
              <a:defRPr sz="1200">
                <a:latin typeface="Helvetica"/>
                <a:ea typeface="Helvetica"/>
                <a:cs typeface="Helvetica"/>
                <a:sym typeface="Helvetica"/>
              </a:defRPr>
            </a:pPr>
            <a:r>
              <a:rPr sz="1300"/>
              <a:t>L’</a:t>
            </a:r>
            <a:r>
              <a:rPr sz="1300" b="1"/>
              <a:t>arthurianisme</a:t>
            </a:r>
            <a:r>
              <a:rPr sz="1300"/>
              <a:t> est la discipline qui étudie la littérature arthurienne.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a:spLocks noGrp="1" noRot="1" noChangeAspect="1"/>
          </p:cNvSpPr>
          <p:nvPr>
            <p:ph type="sldImg"/>
          </p:nvPr>
        </p:nvSpPr>
        <p:spPr>
          <a:prstGeom prst="rect">
            <a:avLst/>
          </a:prstGeom>
        </p:spPr>
        <p:txBody>
          <a:bodyPr/>
          <a:lstStyle/>
          <a:p>
            <a:endParaRPr/>
          </a:p>
        </p:txBody>
      </p:sp>
      <p:sp>
        <p:nvSpPr>
          <p:cNvPr id="934" name="Shape 934"/>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b="1"/>
              <a:t>Excalibur</a:t>
            </a:r>
            <a:r>
              <a:rPr sz="1300"/>
              <a:t> est une épée mythique ayant appartenu au </a:t>
            </a:r>
            <a:r>
              <a:rPr sz="1300" u="sng">
                <a:solidFill>
                  <a:srgbClr val="295EB7"/>
                </a:solidFill>
                <a:hlinkClick r:id="rId3"/>
              </a:rPr>
              <a:t>roi Arthur</a:t>
            </a:r>
            <a:r>
              <a:rPr sz="1300"/>
              <a:t>, </a:t>
            </a:r>
            <a:r>
              <a:rPr sz="1300" u="sng">
                <a:solidFill>
                  <a:srgbClr val="295EB7"/>
                </a:solidFill>
                <a:hlinkClick r:id="rId4"/>
              </a:rPr>
              <a:t>roi des Bretons</a:t>
            </a:r>
            <a:r>
              <a:rPr sz="1300"/>
              <a:t>, dans les textes </a:t>
            </a:r>
            <a:r>
              <a:rPr sz="1300" u="sng">
                <a:solidFill>
                  <a:srgbClr val="295EB7"/>
                </a:solidFill>
                <a:hlinkClick r:id="rId5"/>
              </a:rPr>
              <a:t>légendaires</a:t>
            </a:r>
            <a:r>
              <a:rPr sz="1300"/>
              <a:t> de la </a:t>
            </a:r>
            <a:r>
              <a:rPr sz="1300" u="sng">
                <a:solidFill>
                  <a:srgbClr val="295EB7"/>
                </a:solidFill>
                <a:hlinkClick r:id="rId6"/>
              </a:rPr>
              <a:t>matière de Bretagne</a:t>
            </a:r>
            <a:r>
              <a:rPr sz="1300"/>
              <a:t> rédigés à l'époque du </a:t>
            </a:r>
            <a:r>
              <a:rPr sz="1300" u="sng">
                <a:solidFill>
                  <a:srgbClr val="295EB7"/>
                </a:solidFill>
                <a:hlinkClick r:id="rId7"/>
              </a:rPr>
              <a:t>Moyen Âge</a:t>
            </a:r>
            <a:r>
              <a:rPr sz="1300"/>
              <a:t>. Souvent, il était aperçu que l'épée du roi Arthur et Excalibur n'étaient qu'une seule et même arme, bien que certaines versions aient montré le contraire.</a:t>
            </a:r>
          </a:p>
          <a:p>
            <a:pPr defTabSz="457200">
              <a:lnSpc>
                <a:spcPts val="3300"/>
              </a:lnSpc>
              <a:spcBef>
                <a:spcPts val="600"/>
              </a:spcBef>
              <a:defRPr sz="1200">
                <a:latin typeface="Helvetica"/>
                <a:ea typeface="Helvetica"/>
                <a:cs typeface="Helvetica"/>
                <a:sym typeface="Helvetica"/>
              </a:defRPr>
            </a:pPr>
            <a:endParaRPr sz="1300"/>
          </a:p>
          <a:p>
            <a:pPr defTabSz="457200">
              <a:lnSpc>
                <a:spcPts val="3900"/>
              </a:lnSpc>
              <a:spcBef>
                <a:spcPts val="500"/>
              </a:spcBef>
              <a:defRPr sz="1200">
                <a:latin typeface="Helvetica"/>
                <a:ea typeface="Helvetica"/>
                <a:cs typeface="Helvetica"/>
                <a:sym typeface="Helvetica"/>
              </a:defRPr>
            </a:pPr>
            <a:r>
              <a:rPr sz="1700" b="1"/>
              <a:t>Épée dans le rocher</a:t>
            </a:r>
            <a:r>
              <a:rPr sz="1000"/>
              <a:t>[</a:t>
            </a:r>
            <a:r>
              <a:rPr sz="1000" u="sng">
                <a:solidFill>
                  <a:srgbClr val="295EB7"/>
                </a:solidFill>
                <a:hlinkClick r:id="rId8"/>
              </a:rPr>
              <a:t>modifier</a:t>
            </a:r>
            <a:r>
              <a:rPr sz="1000"/>
              <a:t>]</a:t>
            </a:r>
            <a:endParaRPr sz="1700" b="1"/>
          </a:p>
          <a:p>
            <a:pPr defTabSz="457200">
              <a:lnSpc>
                <a:spcPts val="3400"/>
              </a:lnSpc>
              <a:spcBef>
                <a:spcPts val="600"/>
              </a:spcBef>
              <a:defRPr sz="1200">
                <a:latin typeface="Helvetica"/>
                <a:ea typeface="Helvetica"/>
                <a:cs typeface="Helvetica"/>
                <a:sym typeface="Helvetica"/>
              </a:defRPr>
            </a:pPr>
            <a:r>
              <a:rPr sz="1300"/>
              <a:t>C'est </a:t>
            </a:r>
            <a:r>
              <a:rPr sz="1300" u="sng">
                <a:solidFill>
                  <a:srgbClr val="295EB7"/>
                </a:solidFill>
                <a:hlinkClick r:id="rId9"/>
              </a:rPr>
              <a:t>Robert de Boron</a:t>
            </a:r>
            <a:r>
              <a:rPr sz="1300"/>
              <a:t> qui raconte le premier cet épisode à la fin du </a:t>
            </a:r>
            <a:r>
              <a:rPr sz="1300" u="sng">
                <a:solidFill>
                  <a:srgbClr val="295EB7"/>
                </a:solidFill>
                <a:hlinkClick r:id="rId10"/>
              </a:rPr>
              <a:t>xii</a:t>
            </a:r>
            <a:r>
              <a:rPr sz="1100" u="sng" baseline="31999">
                <a:solidFill>
                  <a:srgbClr val="295EB7"/>
                </a:solidFill>
                <a:hlinkClick r:id="rId10"/>
              </a:rPr>
              <a:t>e</a:t>
            </a:r>
            <a:r>
              <a:rPr sz="1300" u="sng">
                <a:solidFill>
                  <a:srgbClr val="295EB7"/>
                </a:solidFill>
                <a:hlinkClick r:id="rId10"/>
              </a:rPr>
              <a:t> siècle</a:t>
            </a:r>
            <a:r>
              <a:rPr sz="1300"/>
              <a:t> dans </a:t>
            </a:r>
            <a:r>
              <a:rPr sz="1300" i="1"/>
              <a:t>Merlin</a:t>
            </a:r>
            <a:r>
              <a:rPr sz="1300"/>
              <a:t>. Le trône du </a:t>
            </a:r>
            <a:r>
              <a:rPr sz="1300" u="sng">
                <a:solidFill>
                  <a:srgbClr val="295EB7"/>
                </a:solidFill>
                <a:hlinkClick r:id="rId11"/>
              </a:rPr>
              <a:t>royaume de Bretagne</a:t>
            </a:r>
            <a:r>
              <a:rPr sz="1300"/>
              <a:t> était vacant et convoité par de nombreux nobles qui se battaient fréquemment pour se l'approprier. Devant cette discorde, le magicien </a:t>
            </a:r>
            <a:r>
              <a:rPr sz="1300" u="sng">
                <a:solidFill>
                  <a:srgbClr val="295EB7"/>
                </a:solidFill>
                <a:hlinkClick r:id="rId12"/>
              </a:rPr>
              <a:t>Merlin</a:t>
            </a:r>
            <a:r>
              <a:rPr sz="1300"/>
              <a:t> convoque les barons du royaume à </a:t>
            </a:r>
            <a:r>
              <a:rPr sz="1300" u="sng">
                <a:solidFill>
                  <a:srgbClr val="295EB7"/>
                </a:solidFill>
                <a:hlinkClick r:id="rId13"/>
              </a:rPr>
              <a:t>Logres</a:t>
            </a:r>
            <a:r>
              <a:rPr sz="1300"/>
              <a:t> pour la veille de Noël. Dans la nuit apparaît mystérieusement un bloc de pierre carré supportant une enclume dans laquelle est plantée une épée. Sur la lame est écrit que celui qui parviendrait à l'en retirer deviendrait le roi de toute la Bretagne. Personne n'y parvient, sauf le jeune </a:t>
            </a:r>
            <a:r>
              <a:rPr sz="1300" u="sng">
                <a:solidFill>
                  <a:srgbClr val="295EB7"/>
                </a:solidFill>
                <a:hlinkClick r:id="rId3"/>
              </a:rPr>
              <a:t>Arthur</a:t>
            </a:r>
            <a:r>
              <a:rPr sz="1300"/>
              <a:t>. C'est la version reprise notamment dans le livre </a:t>
            </a:r>
            <a:r>
              <a:rPr sz="1300" i="1"/>
              <a:t>L'Épée dans la pierre</a:t>
            </a:r>
            <a:r>
              <a:rPr sz="1300"/>
              <a:t> de l'écrivain britannique </a:t>
            </a:r>
            <a:r>
              <a:rPr sz="1300" u="sng">
                <a:solidFill>
                  <a:srgbClr val="295EB7"/>
                </a:solidFill>
                <a:hlinkClick r:id="rId14"/>
              </a:rPr>
              <a:t>Terence Hanbury White</a:t>
            </a:r>
            <a:r>
              <a:rPr sz="1300"/>
              <a:t>, qui inspira le célèbre dessin animé de Walt Disney </a:t>
            </a:r>
            <a:r>
              <a:rPr sz="1300" i="1" u="sng">
                <a:solidFill>
                  <a:srgbClr val="295EB7"/>
                </a:solidFill>
                <a:hlinkClick r:id="rId15"/>
              </a:rPr>
              <a:t>Merlin l'Enchanteur</a:t>
            </a:r>
            <a:r>
              <a:rPr sz="1300"/>
              <a:t> en 1963.</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Shape 941"/>
          <p:cNvSpPr>
            <a:spLocks noGrp="1" noRot="1" noChangeAspect="1"/>
          </p:cNvSpPr>
          <p:nvPr>
            <p:ph type="sldImg"/>
          </p:nvPr>
        </p:nvSpPr>
        <p:spPr>
          <a:prstGeom prst="rect">
            <a:avLst/>
          </a:prstGeom>
        </p:spPr>
        <p:txBody>
          <a:bodyPr/>
          <a:lstStyle/>
          <a:p>
            <a:endParaRPr/>
          </a:p>
        </p:txBody>
      </p:sp>
      <p:sp>
        <p:nvSpPr>
          <p:cNvPr id="942" name="Shape 942"/>
          <p:cNvSpPr>
            <a:spLocks noGrp="1"/>
          </p:cNvSpPr>
          <p:nvPr>
            <p:ph type="body" sz="quarter" idx="1"/>
          </p:nvPr>
        </p:nvSpPr>
        <p:spPr>
          <a:prstGeom prst="rect">
            <a:avLst/>
          </a:prstGeom>
        </p:spPr>
        <p:txBody>
          <a:bodyPr/>
          <a:lstStyle/>
          <a:p>
            <a:r>
              <a:t>La reine Guenièvre, </a:t>
            </a:r>
            <a:r>
              <a:rPr sz="1300" i="1">
                <a:latin typeface="Helvetica"/>
                <a:ea typeface="Helvetica"/>
                <a:cs typeface="Helvetica"/>
                <a:sym typeface="Helvetica"/>
              </a:rPr>
              <a:t>Queen Guinevere</a:t>
            </a:r>
            <a:r>
              <a:rPr sz="1300">
                <a:latin typeface="Helvetica"/>
                <a:ea typeface="Helvetica"/>
                <a:cs typeface="Helvetica"/>
                <a:sym typeface="Helvetica"/>
              </a:rPr>
              <a:t>, by William Morris. 1858 Husband:King Arthur</a:t>
            </a:r>
          </a:p>
          <a:p>
            <a:endParaRPr sz="1300">
              <a:latin typeface="Helvetica"/>
              <a:ea typeface="Helvetica"/>
              <a:cs typeface="Helvetica"/>
              <a:sym typeface="Helvetica"/>
            </a:endParaRPr>
          </a:p>
          <a:p>
            <a:r>
              <a:t>Lancelot and Guinevere, </a:t>
            </a:r>
            <a:r>
              <a:rPr sz="1200">
                <a:latin typeface="Helvetica"/>
                <a:ea typeface="Helvetica"/>
                <a:cs typeface="Helvetica"/>
                <a:sym typeface="Helvetica"/>
              </a:rPr>
              <a:t>Herbert James Draper (1863-1920)</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 name="Shape 947"/>
          <p:cNvSpPr>
            <a:spLocks noGrp="1" noRot="1" noChangeAspect="1"/>
          </p:cNvSpPr>
          <p:nvPr>
            <p:ph type="sldImg"/>
          </p:nvPr>
        </p:nvSpPr>
        <p:spPr>
          <a:prstGeom prst="rect">
            <a:avLst/>
          </a:prstGeom>
        </p:spPr>
        <p:txBody>
          <a:bodyPr/>
          <a:lstStyle/>
          <a:p>
            <a:endParaRPr/>
          </a:p>
        </p:txBody>
      </p:sp>
      <p:sp>
        <p:nvSpPr>
          <p:cNvPr id="948" name="Shape 948"/>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u="sng">
                <a:solidFill>
                  <a:srgbClr val="537DC3"/>
                </a:solidFill>
                <a:hlinkClick r:id="rId3"/>
              </a:rPr>
              <a:t>Gustave Doré’s</a:t>
            </a:r>
            <a:r>
              <a:rPr sz="1300"/>
              <a:t> illustration of </a:t>
            </a:r>
            <a:r>
              <a:rPr sz="1300" u="sng">
                <a:solidFill>
                  <a:srgbClr val="537DC3"/>
                </a:solidFill>
                <a:hlinkClick r:id="rId4"/>
              </a:rPr>
              <a:t>Lord Alfred Tennyson’s</a:t>
            </a:r>
            <a:r>
              <a:rPr sz="1300"/>
              <a:t> “</a:t>
            </a:r>
            <a:r>
              <a:rPr sz="1300" u="sng">
                <a:solidFill>
                  <a:srgbClr val="537DC3"/>
                </a:solidFill>
                <a:hlinkClick r:id="rId5"/>
              </a:rPr>
              <a:t>Idylls of the King</a:t>
            </a:r>
            <a:r>
              <a:rPr sz="1300"/>
              <a:t>”, 1868.</a:t>
            </a:r>
          </a:p>
          <a:p>
            <a:pPr defTabSz="457200">
              <a:lnSpc>
                <a:spcPts val="3400"/>
              </a:lnSpc>
              <a:spcBef>
                <a:spcPts val="600"/>
              </a:spcBef>
              <a:defRPr sz="1200">
                <a:latin typeface="Helvetica"/>
                <a:ea typeface="Helvetica"/>
                <a:cs typeface="Helvetica"/>
                <a:sym typeface="Helvetica"/>
              </a:defRPr>
            </a:pPr>
            <a:r>
              <a:rPr sz="1300"/>
              <a:t>MERLIN EST LE PERE DU ROI ARTHUR</a:t>
            </a:r>
          </a:p>
          <a:p>
            <a:pPr defTabSz="457200">
              <a:lnSpc>
                <a:spcPts val="3300"/>
              </a:lnSpc>
              <a:spcBef>
                <a:spcPts val="600"/>
              </a:spcBef>
              <a:defRPr sz="1200">
                <a:latin typeface="Helvetica"/>
                <a:ea typeface="Helvetica"/>
                <a:cs typeface="Helvetica"/>
                <a:sym typeface="Helvetica"/>
              </a:defRPr>
            </a:pPr>
            <a:endParaRPr sz="1300"/>
          </a:p>
          <a:p>
            <a:pPr defTabSz="457200">
              <a:lnSpc>
                <a:spcPts val="2800"/>
              </a:lnSpc>
              <a:defRPr sz="1200">
                <a:latin typeface="Helvetica"/>
                <a:ea typeface="Helvetica"/>
                <a:cs typeface="Helvetica"/>
                <a:sym typeface="Helvetica"/>
              </a:defRPr>
            </a:pPr>
            <a:r>
              <a:rPr sz="1100"/>
              <a:t>Merlin dictant un poème à l’historien </a:t>
            </a:r>
            <a:r>
              <a:rPr sz="1100" u="sng">
                <a:solidFill>
                  <a:srgbClr val="295EB7"/>
                </a:solidFill>
                <a:hlinkClick r:id="rId6"/>
              </a:rPr>
              <a:t>Blaise</a:t>
            </a:r>
            <a:r>
              <a:rPr sz="900" u="sng">
                <a:solidFill>
                  <a:srgbClr val="295EB7"/>
                </a:solidFill>
                <a:hlinkClick r:id="rId7"/>
              </a:rPr>
              <a:t>1</a:t>
            </a:r>
            <a:endParaRPr sz="1100"/>
          </a:p>
          <a:p>
            <a:pPr defTabSz="457200">
              <a:lnSpc>
                <a:spcPts val="2800"/>
              </a:lnSpc>
              <a:defRPr sz="1200">
                <a:latin typeface="Helvetica"/>
                <a:ea typeface="Helvetica"/>
                <a:cs typeface="Helvetica"/>
                <a:sym typeface="Helvetica"/>
              </a:defRPr>
            </a:pPr>
            <a:r>
              <a:rPr sz="1100"/>
              <a:t>(Enluminure d’un manuscrit français du xiii</a:t>
            </a:r>
            <a:r>
              <a:rPr sz="900" baseline="31999"/>
              <a:t>e</a:t>
            </a:r>
            <a:r>
              <a:rPr sz="1100"/>
              <a:t> siècle).</a:t>
            </a:r>
            <a:endParaRPr sz="1300"/>
          </a:p>
          <a:p>
            <a:pPr defTabSz="457200">
              <a:lnSpc>
                <a:spcPts val="3300"/>
              </a:lnSpc>
              <a:spcBef>
                <a:spcPts val="600"/>
              </a:spcBef>
              <a:defRPr sz="1200">
                <a:latin typeface="Helvetica"/>
                <a:ea typeface="Helvetica"/>
                <a:cs typeface="Helvetica"/>
                <a:sym typeface="Helvetica"/>
              </a:defRPr>
            </a:pPr>
            <a:endParaRPr sz="130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Shape 952"/>
          <p:cNvSpPr>
            <a:spLocks noGrp="1" noRot="1" noChangeAspect="1"/>
          </p:cNvSpPr>
          <p:nvPr>
            <p:ph type="sldImg"/>
          </p:nvPr>
        </p:nvSpPr>
        <p:spPr>
          <a:prstGeom prst="rect">
            <a:avLst/>
          </a:prstGeom>
        </p:spPr>
        <p:txBody>
          <a:bodyPr/>
          <a:lstStyle/>
          <a:p>
            <a:endParaRPr/>
          </a:p>
        </p:txBody>
      </p:sp>
      <p:sp>
        <p:nvSpPr>
          <p:cNvPr id="953" name="Shape 953"/>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La </a:t>
            </a:r>
            <a:r>
              <a:rPr sz="1300" b="1"/>
              <a:t>fée Morgane</a:t>
            </a:r>
            <a:r>
              <a:rPr sz="1300"/>
              <a:t> est un personnage du </a:t>
            </a:r>
            <a:r>
              <a:rPr sz="1300" u="sng">
                <a:solidFill>
                  <a:srgbClr val="295EB7"/>
                </a:solidFill>
                <a:hlinkClick r:id="rId3"/>
              </a:rPr>
              <a:t>cycle arthurien</a:t>
            </a:r>
            <a:r>
              <a:rPr sz="1300"/>
              <a:t>, dans lequel elle est la demi-sœur — occasionnellement la sœur — magicienne du </a:t>
            </a:r>
            <a:r>
              <a:rPr sz="1300" u="sng">
                <a:solidFill>
                  <a:srgbClr val="295EB7"/>
                </a:solidFill>
                <a:hlinkClick r:id="rId4"/>
              </a:rPr>
              <a:t>roi Arthur</a:t>
            </a:r>
            <a:r>
              <a:rPr sz="1300"/>
              <a:t>. Elle y est généralement présentée comme une adversaire du roi, de sa femme </a:t>
            </a:r>
            <a:r>
              <a:rPr sz="1300" u="sng">
                <a:solidFill>
                  <a:srgbClr val="295EB7"/>
                </a:solidFill>
                <a:hlinkClick r:id="rId5"/>
              </a:rPr>
              <a:t>Guenièvre</a:t>
            </a:r>
            <a:r>
              <a:rPr sz="1300"/>
              <a:t> et des </a:t>
            </a:r>
            <a:r>
              <a:rPr sz="1300" u="sng">
                <a:solidFill>
                  <a:srgbClr val="295EB7"/>
                </a:solidFill>
                <a:hlinkClick r:id="rId6"/>
              </a:rPr>
              <a:t>chevaliers de la Table ronde</a:t>
            </a:r>
            <a:r>
              <a:rPr sz="1300"/>
              <a:t>.</a:t>
            </a:r>
          </a:p>
          <a:p>
            <a:pPr defTabSz="457200">
              <a:lnSpc>
                <a:spcPts val="3400"/>
              </a:lnSpc>
              <a:spcBef>
                <a:spcPts val="600"/>
              </a:spcBef>
              <a:defRPr sz="1200">
                <a:latin typeface="Helvetica"/>
                <a:ea typeface="Helvetica"/>
                <a:cs typeface="Helvetica"/>
                <a:sym typeface="Helvetica"/>
              </a:defRPr>
            </a:pPr>
            <a:r>
              <a:rPr sz="1300"/>
              <a:t>Chez </a:t>
            </a:r>
            <a:r>
              <a:rPr sz="1300" u="sng">
                <a:solidFill>
                  <a:srgbClr val="295EB7"/>
                </a:solidFill>
                <a:hlinkClick r:id="rId7"/>
              </a:rPr>
              <a:t>Geoffroy de Monmouth</a:t>
            </a:r>
            <a:r>
              <a:rPr sz="1300"/>
              <a:t>, c’est la principale des neuf enchanteresses qui accueillent Arthur à </a:t>
            </a:r>
            <a:r>
              <a:rPr sz="1300" u="sng">
                <a:solidFill>
                  <a:srgbClr val="295EB7"/>
                </a:solidFill>
                <a:hlinkClick r:id="rId8"/>
              </a:rPr>
              <a:t>Avalon</a:t>
            </a:r>
            <a:r>
              <a:rPr sz="1300"/>
              <a:t> après la </a:t>
            </a:r>
            <a:r>
              <a:rPr sz="1300" u="sng">
                <a:solidFill>
                  <a:srgbClr val="295EB7"/>
                </a:solidFill>
                <a:hlinkClick r:id="rId9"/>
              </a:rPr>
              <a:t>bataille de Camlann</a:t>
            </a:r>
            <a:r>
              <a:rPr sz="1300"/>
              <a:t> ; chez </a:t>
            </a:r>
            <a:r>
              <a:rPr sz="1300" u="sng">
                <a:solidFill>
                  <a:srgbClr val="295EB7"/>
                </a:solidFill>
                <a:hlinkClick r:id="rId10"/>
              </a:rPr>
              <a:t>Chrétien de Troyes</a:t>
            </a:r>
            <a:r>
              <a:rPr sz="1300"/>
              <a:t>, elle est présentée comme une sœur d’Arthur magicienne et guérisseuse coopérant avec son frère. C’est à partir du </a:t>
            </a:r>
            <a:r>
              <a:rPr sz="1300" u="sng">
                <a:solidFill>
                  <a:srgbClr val="295EB7"/>
                </a:solidFill>
                <a:hlinkClick r:id="rId11"/>
              </a:rPr>
              <a:t>Lancelot-Graal</a:t>
            </a:r>
            <a:r>
              <a:rPr sz="1300"/>
              <a:t> que son personnage se précise : elle devient l’adversaire d’Arthur, fille d’</a:t>
            </a:r>
            <a:r>
              <a:rPr sz="1300" u="sng">
                <a:solidFill>
                  <a:srgbClr val="295EB7"/>
                </a:solidFill>
                <a:hlinkClick r:id="rId12"/>
              </a:rPr>
              <a:t>Ygraine</a:t>
            </a:r>
            <a:r>
              <a:rPr sz="1300"/>
              <a:t> (Ygerne ou Igerne en ancien français) et de </a:t>
            </a:r>
            <a:r>
              <a:rPr sz="1300" u="sng">
                <a:solidFill>
                  <a:srgbClr val="295EB7"/>
                </a:solidFill>
                <a:hlinkClick r:id="rId13"/>
              </a:rPr>
              <a:t>Gorlois</a:t>
            </a:r>
            <a:r>
              <a:rPr sz="1300"/>
              <a:t>, sœur d’</a:t>
            </a:r>
            <a:r>
              <a:rPr sz="1300" u="sng">
                <a:solidFill>
                  <a:srgbClr val="295EB7"/>
                </a:solidFill>
                <a:hlinkClick r:id="rId14"/>
              </a:rPr>
              <a:t>Élaine</a:t>
            </a:r>
            <a:r>
              <a:rPr sz="1300"/>
              <a:t> et de </a:t>
            </a:r>
            <a:r>
              <a:rPr sz="1300" u="sng">
                <a:solidFill>
                  <a:srgbClr val="295EB7"/>
                </a:solidFill>
                <a:hlinkClick r:id="rId15"/>
              </a:rPr>
              <a:t>Morgause</a:t>
            </a:r>
            <a:r>
              <a:rPr sz="1300"/>
              <a:t>, demi-sœur — par sa mère — d’Arthur et femme — souvent infidèle — du roi </a:t>
            </a:r>
            <a:r>
              <a:rPr sz="1300" u="sng">
                <a:solidFill>
                  <a:srgbClr val="295EB7"/>
                </a:solidFill>
                <a:hlinkClick r:id="rId16"/>
              </a:rPr>
              <a:t>Urien</a:t>
            </a:r>
            <a:r>
              <a:rPr sz="1300"/>
              <a:t> de </a:t>
            </a:r>
            <a:r>
              <a:rPr sz="1300" u="sng">
                <a:solidFill>
                  <a:srgbClr val="295EB7"/>
                </a:solidFill>
                <a:hlinkClick r:id="rId17"/>
              </a:rPr>
              <a:t>Gorre</a:t>
            </a:r>
            <a:r>
              <a:rPr sz="1300"/>
              <a:t> avec qui elle ne s’entend pas et dont elle a un fils, </a:t>
            </a:r>
            <a:r>
              <a:rPr sz="1300" u="sng">
                <a:solidFill>
                  <a:srgbClr val="295EB7"/>
                </a:solidFill>
                <a:hlinkClick r:id="rId18"/>
              </a:rPr>
              <a:t>Yvain</a:t>
            </a:r>
            <a:r>
              <a:rPr sz="1300"/>
              <a:t>. </a:t>
            </a:r>
            <a:r>
              <a:rPr sz="1300" u="sng">
                <a:solidFill>
                  <a:srgbClr val="295EB7"/>
                </a:solidFill>
                <a:hlinkClick r:id="rId19"/>
              </a:rPr>
              <a:t>Merlin</a:t>
            </a:r>
            <a:r>
              <a:rPr sz="1300"/>
              <a:t> est son maître de magie.</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Shape 958"/>
          <p:cNvSpPr>
            <a:spLocks noGrp="1" noRot="1" noChangeAspect="1"/>
          </p:cNvSpPr>
          <p:nvPr>
            <p:ph type="sldImg"/>
          </p:nvPr>
        </p:nvSpPr>
        <p:spPr>
          <a:prstGeom prst="rect">
            <a:avLst/>
          </a:prstGeom>
        </p:spPr>
        <p:txBody>
          <a:bodyPr/>
          <a:lstStyle/>
          <a:p>
            <a:endParaRPr/>
          </a:p>
        </p:txBody>
      </p:sp>
      <p:sp>
        <p:nvSpPr>
          <p:cNvPr id="959" name="Shape 959"/>
          <p:cNvSpPr>
            <a:spLocks noGrp="1"/>
          </p:cNvSpPr>
          <p:nvPr>
            <p:ph type="body" sz="quarter" idx="1"/>
          </p:nvPr>
        </p:nvSpPr>
        <p:spPr>
          <a:prstGeom prst="rect">
            <a:avLst/>
          </a:prstGeom>
        </p:spPr>
        <p:txBody>
          <a:bodyPr/>
          <a:lstStyle/>
          <a:p>
            <a:pPr defTabSz="457200">
              <a:defRPr sz="1400">
                <a:solidFill>
                  <a:srgbClr val="252525"/>
                </a:solidFill>
                <a:latin typeface="Helvetica"/>
                <a:ea typeface="Helvetica"/>
                <a:cs typeface="Helvetica"/>
                <a:sym typeface="Helvetica"/>
              </a:defRPr>
            </a:pPr>
            <a:r>
              <a:t>La </a:t>
            </a:r>
            <a:r>
              <a:rPr b="1"/>
              <a:t>fée Viviane</a:t>
            </a:r>
            <a:r>
              <a:t> ou la </a:t>
            </a:r>
            <a:r>
              <a:rPr b="1"/>
              <a:t>Dame du Lac</a:t>
            </a:r>
            <a:r>
              <a:t> est un personnage des </a:t>
            </a:r>
            <a:r>
              <a:rPr u="sng">
                <a:solidFill>
                  <a:srgbClr val="0645AD"/>
                </a:solidFill>
                <a:hlinkClick r:id="rId3"/>
              </a:rPr>
              <a:t>légendes arthuriennes</a:t>
            </a:r>
            <a:r>
              <a:t> qui donne l'épée </a:t>
            </a:r>
            <a:r>
              <a:rPr u="sng">
                <a:solidFill>
                  <a:srgbClr val="0645AD"/>
                </a:solidFill>
                <a:hlinkClick r:id="rId4"/>
              </a:rPr>
              <a:t>Excalibur</a:t>
            </a:r>
            <a:r>
              <a:t> à </a:t>
            </a:r>
            <a:r>
              <a:rPr u="sng">
                <a:solidFill>
                  <a:srgbClr val="0645AD"/>
                </a:solidFill>
                <a:hlinkClick r:id="rId5"/>
              </a:rPr>
              <a:t>Merlin</a:t>
            </a:r>
            <a:r>
              <a:t> qui la remet ensuite au </a:t>
            </a:r>
            <a:r>
              <a:rPr u="sng">
                <a:solidFill>
                  <a:srgbClr val="0645AD"/>
                </a:solidFill>
                <a:hlinkClick r:id="rId6"/>
              </a:rPr>
              <a:t>roi Arthur</a:t>
            </a:r>
            <a:r>
              <a:t>, guide le roi mourant vers </a:t>
            </a:r>
            <a:r>
              <a:rPr u="sng">
                <a:solidFill>
                  <a:srgbClr val="0645AD"/>
                </a:solidFill>
                <a:hlinkClick r:id="rId7"/>
              </a:rPr>
              <a:t>Avalon</a:t>
            </a:r>
            <a:r>
              <a:t> après la </a:t>
            </a:r>
            <a:r>
              <a:rPr u="sng">
                <a:solidFill>
                  <a:srgbClr val="0645AD"/>
                </a:solidFill>
                <a:hlinkClick r:id="rId8"/>
              </a:rPr>
              <a:t>bataille de Camlann</a:t>
            </a:r>
            <a:r>
              <a:t>, enchante Merlin, et éduque </a:t>
            </a:r>
            <a:r>
              <a:rPr u="sng">
                <a:solidFill>
                  <a:srgbClr val="0645AD"/>
                </a:solidFill>
                <a:hlinkClick r:id="rId9"/>
              </a:rPr>
              <a:t>Lancelot du Lac</a:t>
            </a:r>
            <a:r>
              <a:t> après la mort de son père. Les différents auteurs et copistes de la légende arthurienne ont donné à la </a:t>
            </a:r>
            <a:r>
              <a:rPr i="1"/>
              <a:t>Dame du Lac</a:t>
            </a:r>
            <a:r>
              <a:t> divers noms tels que Viviane, Niniane, Nyneve ou Nimue.</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a:spLocks noGrp="1" noRot="1" noChangeAspect="1"/>
          </p:cNvSpPr>
          <p:nvPr>
            <p:ph type="sldImg"/>
          </p:nvPr>
        </p:nvSpPr>
        <p:spPr>
          <a:prstGeom prst="rect">
            <a:avLst/>
          </a:prstGeom>
        </p:spPr>
        <p:txBody>
          <a:bodyPr/>
          <a:lstStyle/>
          <a:p>
            <a:endParaRPr/>
          </a:p>
        </p:txBody>
      </p:sp>
      <p:sp>
        <p:nvSpPr>
          <p:cNvPr id="964" name="Shape 964"/>
          <p:cNvSpPr>
            <a:spLocks noGrp="1"/>
          </p:cNvSpPr>
          <p:nvPr>
            <p:ph type="body" sz="quarter" idx="1"/>
          </p:nvPr>
        </p:nvSpPr>
        <p:spPr>
          <a:prstGeom prst="rect">
            <a:avLst/>
          </a:prstGeom>
        </p:spPr>
        <p:txBody>
          <a:bodyPr/>
          <a:lstStyle/>
          <a:p>
            <a:r>
              <a:t>Région de Bretagne, France.</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 name="Shape 969"/>
          <p:cNvSpPr>
            <a:spLocks noGrp="1" noRot="1" noChangeAspect="1"/>
          </p:cNvSpPr>
          <p:nvPr>
            <p:ph type="sldImg"/>
          </p:nvPr>
        </p:nvSpPr>
        <p:spPr>
          <a:prstGeom prst="rect">
            <a:avLst/>
          </a:prstGeom>
        </p:spPr>
        <p:txBody>
          <a:bodyPr/>
          <a:lstStyle/>
          <a:p>
            <a:endParaRPr/>
          </a:p>
        </p:txBody>
      </p:sp>
      <p:sp>
        <p:nvSpPr>
          <p:cNvPr id="970" name="Shape 970"/>
          <p:cNvSpPr>
            <a:spLocks noGrp="1"/>
          </p:cNvSpPr>
          <p:nvPr>
            <p:ph type="body" sz="quarter" idx="1"/>
          </p:nvPr>
        </p:nvSpPr>
        <p:spPr>
          <a:prstGeom prst="rect">
            <a:avLst/>
          </a:prstGeom>
        </p:spPr>
        <p:txBody>
          <a:bodyPr/>
          <a:lstStyle/>
          <a:p>
            <a:pPr defTabSz="457200">
              <a:lnSpc>
                <a:spcPts val="4000"/>
              </a:lnSpc>
              <a:spcBef>
                <a:spcPts val="2000"/>
              </a:spcBef>
              <a:defRPr sz="1200">
                <a:latin typeface="Helvetica"/>
                <a:ea typeface="Helvetica"/>
                <a:cs typeface="Helvetica"/>
                <a:sym typeface="Helvetica"/>
              </a:defRPr>
            </a:pPr>
            <a:r>
              <a:rPr sz="1400">
                <a:solidFill>
                  <a:srgbClr val="797979"/>
                </a:solidFill>
                <a:latin typeface="Arial"/>
                <a:ea typeface="Arial"/>
                <a:cs typeface="Arial"/>
                <a:sym typeface="Arial"/>
              </a:rPr>
              <a:t>De l’aveu même de son réalisateur Georges Lucas, l’épopée de  »Star War » est la transposition en Science-Fiction des légendes de la Table Ronde :</a:t>
            </a:r>
          </a:p>
          <a:p>
            <a:pPr defTabSz="457200">
              <a:lnSpc>
                <a:spcPts val="4000"/>
              </a:lnSpc>
              <a:spcBef>
                <a:spcPts val="2000"/>
              </a:spcBef>
              <a:defRPr sz="1200">
                <a:latin typeface="Helvetica"/>
                <a:ea typeface="Helvetica"/>
                <a:cs typeface="Helvetica"/>
                <a:sym typeface="Helvetica"/>
              </a:defRPr>
            </a:pPr>
            <a:r>
              <a:rPr sz="1400" i="1" u="sng">
                <a:solidFill>
                  <a:srgbClr val="797979"/>
                </a:solidFill>
                <a:latin typeface="Arial"/>
                <a:ea typeface="Arial"/>
                <a:cs typeface="Arial"/>
                <a:sym typeface="Arial"/>
                <a:hlinkClick r:id="rId3"/>
              </a:rPr>
              <a:t>http://matricien.org/patriarcat/mythologie/tristan-et-iseult/</a:t>
            </a:r>
            <a:endParaRPr sz="1400" i="1">
              <a:solidFill>
                <a:srgbClr val="797979"/>
              </a:solidFill>
              <a:latin typeface="Arial"/>
              <a:ea typeface="Arial"/>
              <a:cs typeface="Arial"/>
              <a:sym typeface="Arial"/>
            </a:endParaRPr>
          </a:p>
          <a:p>
            <a:pPr defTabSz="457200">
              <a:lnSpc>
                <a:spcPts val="4000"/>
              </a:lnSpc>
              <a:spcBef>
                <a:spcPts val="2000"/>
              </a:spcBef>
              <a:defRPr sz="1200">
                <a:latin typeface="Helvetica"/>
                <a:ea typeface="Helvetica"/>
                <a:cs typeface="Helvetica"/>
                <a:sym typeface="Helvetica"/>
              </a:defRPr>
            </a:pPr>
            <a:r>
              <a:rPr sz="1400" i="1">
                <a:solidFill>
                  <a:srgbClr val="797979"/>
                </a:solidFill>
                <a:latin typeface="Arial"/>
                <a:ea typeface="Arial"/>
                <a:cs typeface="Arial"/>
                <a:sym typeface="Arial"/>
              </a:rPr>
              <a:t>Luc = Arthur , sabre lumière = Excalibur (épée de foudre) , Leïa = Morgane + Guenièvre , Yan Solo = Lancelot , Obiwan + Yoda = Merlin , Dark Vader (dark father : le père sombre) = Pendragon (masque de dragon) , Jedis (moines templiers) = Chevaliers de la Table Ronde…</a:t>
            </a:r>
          </a:p>
          <a:p>
            <a:pPr defTabSz="457200">
              <a:lnSpc>
                <a:spcPts val="3800"/>
              </a:lnSpc>
              <a:spcBef>
                <a:spcPts val="2000"/>
              </a:spcBef>
              <a:defRPr sz="1200">
                <a:latin typeface="Helvetica"/>
                <a:ea typeface="Helvetica"/>
                <a:cs typeface="Helvetica"/>
                <a:sym typeface="Helvetica"/>
              </a:defRPr>
            </a:pPr>
            <a:endParaRPr sz="1400" i="1">
              <a:solidFill>
                <a:srgbClr val="797979"/>
              </a:solidFill>
              <a:latin typeface="Arial"/>
              <a:ea typeface="Arial"/>
              <a:cs typeface="Arial"/>
              <a:sym typeface="Arial"/>
            </a:endParaRPr>
          </a:p>
          <a:p>
            <a:pPr defTabSz="457200">
              <a:lnSpc>
                <a:spcPts val="5000"/>
              </a:lnSpc>
              <a:spcBef>
                <a:spcPts val="2000"/>
              </a:spcBef>
              <a:defRPr sz="1200">
                <a:latin typeface="Helvetica"/>
                <a:ea typeface="Helvetica"/>
                <a:cs typeface="Helvetica"/>
                <a:sym typeface="Helvetica"/>
              </a:defRPr>
            </a:pPr>
            <a:r>
              <a:rPr sz="2200">
                <a:solidFill>
                  <a:srgbClr val="797979"/>
                </a:solidFill>
                <a:latin typeface="Times"/>
                <a:ea typeface="Times"/>
                <a:cs typeface="Times"/>
                <a:sym typeface="Times"/>
              </a:rPr>
              <a:t>Une fiction matriarcale ?</a:t>
            </a:r>
          </a:p>
          <a:p>
            <a:pPr defTabSz="457200">
              <a:lnSpc>
                <a:spcPts val="4000"/>
              </a:lnSpc>
              <a:spcBef>
                <a:spcPts val="2000"/>
              </a:spcBef>
              <a:defRPr sz="1200">
                <a:latin typeface="Helvetica"/>
                <a:ea typeface="Helvetica"/>
                <a:cs typeface="Helvetica"/>
                <a:sym typeface="Helvetica"/>
              </a:defRPr>
            </a:pPr>
            <a:r>
              <a:rPr sz="1400">
                <a:solidFill>
                  <a:srgbClr val="797979"/>
                </a:solidFill>
                <a:latin typeface="Arial"/>
                <a:ea typeface="Arial"/>
                <a:cs typeface="Arial"/>
                <a:sym typeface="Arial"/>
              </a:rPr>
              <a:t>Georges Lucas semble y avoir ajouté un sens occulte matriarcal :</a:t>
            </a:r>
          </a:p>
          <a:p>
            <a:pPr defTabSz="457200">
              <a:lnSpc>
                <a:spcPts val="4000"/>
              </a:lnSpc>
              <a:spcBef>
                <a:spcPts val="2000"/>
              </a:spcBef>
              <a:defRPr sz="1200">
                <a:latin typeface="Helvetica"/>
                <a:ea typeface="Helvetica"/>
                <a:cs typeface="Helvetica"/>
                <a:sym typeface="Helvetica"/>
              </a:defRPr>
            </a:pPr>
            <a:r>
              <a:rPr sz="1400">
                <a:solidFill>
                  <a:srgbClr val="797979"/>
                </a:solidFill>
                <a:latin typeface="Arial"/>
                <a:ea typeface="Arial"/>
                <a:cs typeface="Arial"/>
                <a:sym typeface="Arial"/>
              </a:rPr>
              <a:t>L’Empire s’écroule quand Luc (= Arthur) tue son père Dark Vader (= Pendragon), et retrouve sa sœur Leia Organa (= Morgane + Guenièvre), héritière de la Force (Morgane) &amp; du trône (Guenièvre).</a:t>
            </a:r>
          </a:p>
          <a:p>
            <a:pPr marL="457200" indent="-457200" defTabSz="457200">
              <a:lnSpc>
                <a:spcPts val="4000"/>
              </a:lnSpc>
              <a:tabLst>
                <a:tab pos="139700" algn="l"/>
                <a:tab pos="457200" algn="l"/>
              </a:tabLst>
              <a:defRPr sz="1200">
                <a:latin typeface="Helvetica"/>
                <a:ea typeface="Helvetica"/>
                <a:cs typeface="Helvetica"/>
                <a:sym typeface="Helvetica"/>
              </a:defRPr>
            </a:pPr>
            <a:r>
              <a:rPr sz="1400" i="1">
                <a:solidFill>
                  <a:srgbClr val="797979"/>
                </a:solidFill>
                <a:latin typeface="Arial"/>
                <a:ea typeface="Arial"/>
                <a:cs typeface="Arial"/>
                <a:sym typeface="Arial"/>
              </a:rPr>
              <a:t>	•	Meurtre du père par le fils (fin du patriarcat) = retour de l’Ancienne Loi (matriarcat) = rééquilibrage de la Force (équilibre entre l’Homme et la Femme).</a:t>
            </a:r>
            <a:endParaRPr sz="1400">
              <a:solidFill>
                <a:srgbClr val="797979"/>
              </a:solidFill>
              <a:latin typeface="Arial"/>
              <a:ea typeface="Arial"/>
              <a:cs typeface="Arial"/>
              <a:sym typeface="Arial"/>
            </a:endParaRPr>
          </a:p>
          <a:p>
            <a:pPr marL="457200" indent="-457200" defTabSz="457200">
              <a:lnSpc>
                <a:spcPts val="4000"/>
              </a:lnSpc>
              <a:tabLst>
                <a:tab pos="139700" algn="l"/>
                <a:tab pos="457200" algn="l"/>
              </a:tabLst>
              <a:defRPr sz="1200">
                <a:latin typeface="Helvetica"/>
                <a:ea typeface="Helvetica"/>
                <a:cs typeface="Helvetica"/>
                <a:sym typeface="Helvetica"/>
              </a:defRPr>
            </a:pPr>
            <a:r>
              <a:rPr sz="1400" i="1">
                <a:solidFill>
                  <a:srgbClr val="797979"/>
                </a:solidFill>
                <a:latin typeface="Arial"/>
                <a:ea typeface="Arial"/>
                <a:cs typeface="Arial"/>
                <a:sym typeface="Arial"/>
              </a:rPr>
              <a:t>	•	La coupe du Saint Graal (Leïa, réceptacle, principe féminin) = pouvoir spirituel (la Force de Morgane) + pouvoir politique (le trône de Guenièvre) = transmission matrilinéaire.</a:t>
            </a:r>
          </a:p>
          <a:p>
            <a:pPr marL="457200" indent="-457200" defTabSz="457200">
              <a:lnSpc>
                <a:spcPts val="3800"/>
              </a:lnSpc>
              <a:tabLst>
                <a:tab pos="139700" algn="l"/>
                <a:tab pos="457200" algn="l"/>
              </a:tabLst>
              <a:defRPr sz="1200">
                <a:latin typeface="Helvetica"/>
                <a:ea typeface="Helvetica"/>
                <a:cs typeface="Helvetica"/>
                <a:sym typeface="Helvetica"/>
              </a:defRPr>
            </a:pPr>
            <a:endParaRPr sz="1400" i="1">
              <a:solidFill>
                <a:srgbClr val="797979"/>
              </a:solidFill>
              <a:latin typeface="Arial"/>
              <a:ea typeface="Arial"/>
              <a:cs typeface="Arial"/>
              <a:sym typeface="Arial"/>
            </a:endParaRPr>
          </a:p>
          <a:p>
            <a:pPr defTabSz="457200">
              <a:lnSpc>
                <a:spcPts val="4000"/>
              </a:lnSpc>
              <a:spcBef>
                <a:spcPts val="2000"/>
              </a:spcBef>
              <a:defRPr sz="1200">
                <a:latin typeface="Helvetica"/>
                <a:ea typeface="Helvetica"/>
                <a:cs typeface="Helvetica"/>
                <a:sym typeface="Helvetica"/>
              </a:defRPr>
            </a:pPr>
            <a:r>
              <a:rPr sz="1400">
                <a:solidFill>
                  <a:srgbClr val="797979"/>
                </a:solidFill>
                <a:latin typeface="Arial"/>
                <a:ea typeface="Arial"/>
                <a:cs typeface="Arial"/>
                <a:sym typeface="Arial"/>
              </a:rPr>
              <a:t>L’épée Excalibur du roi Luc-Arthur est un symbole phallique du principe masculin. L’unité du Graal et de l’Épée est accomplie ici non pas à travers l’amour charnel, mais à travers l’amour fraternel, donc matrilinéaire. Princesse Leïla a les deux qualités: celle de sœur du roi, et celle de reine à ses côtés. Dans les royautés matriarcales, le roi « épouse » sa sœur. Il élève ses neveux, sans en être le géniteur.</a:t>
            </a:r>
            <a:r>
              <a:rPr sz="1400" i="1">
                <a:solidFill>
                  <a:srgbClr val="797979"/>
                </a:solidFill>
                <a:latin typeface="Arial"/>
                <a:ea typeface="Arial"/>
                <a:cs typeface="Arial"/>
                <a:sym typeface="Arial"/>
              </a:rPr>
              <a:t> Exemple : les</a:t>
            </a:r>
            <a:r>
              <a:rPr sz="1400" b="1" i="1">
                <a:solidFill>
                  <a:srgbClr val="797979"/>
                </a:solidFill>
                <a:latin typeface="Arial"/>
                <a:ea typeface="Arial"/>
                <a:cs typeface="Arial"/>
                <a:sym typeface="Arial"/>
              </a:rPr>
              <a:t> </a:t>
            </a:r>
            <a:r>
              <a:rPr sz="1400" b="1" i="1" u="sng">
                <a:solidFill>
                  <a:srgbClr val="D48E2B"/>
                </a:solidFill>
                <a:latin typeface="Arial"/>
                <a:ea typeface="Arial"/>
                <a:cs typeface="Arial"/>
                <a:sym typeface="Arial"/>
                <a:hlinkClick r:id="rId4"/>
              </a:rPr>
              <a:t>égyptiens</a:t>
            </a:r>
            <a:r>
              <a:rPr sz="1400" i="1">
                <a:solidFill>
                  <a:srgbClr val="797979"/>
                </a:solidFill>
                <a:latin typeface="Arial"/>
                <a:ea typeface="Arial"/>
                <a:cs typeface="Arial"/>
                <a:sym typeface="Arial"/>
              </a:rPr>
              <a:t>. </a:t>
            </a:r>
            <a:r>
              <a:rPr sz="1400">
                <a:solidFill>
                  <a:srgbClr val="797979"/>
                </a:solidFill>
                <a:latin typeface="Arial"/>
                <a:ea typeface="Arial"/>
                <a:cs typeface="Arial"/>
                <a:sym typeface="Arial"/>
              </a:rPr>
              <a:t>Le trône se transmet de mère en fille (Amidala à Leïa) et non de père en fils (Luc à Dark Vader).</a:t>
            </a:r>
          </a:p>
          <a:p>
            <a:pPr defTabSz="457200">
              <a:lnSpc>
                <a:spcPts val="5000"/>
              </a:lnSpc>
              <a:spcBef>
                <a:spcPts val="2000"/>
              </a:spcBef>
              <a:defRPr sz="1200">
                <a:latin typeface="Helvetica"/>
                <a:ea typeface="Helvetica"/>
                <a:cs typeface="Helvetica"/>
                <a:sym typeface="Helvetica"/>
              </a:defRPr>
            </a:pPr>
            <a:r>
              <a:rPr sz="2200">
                <a:solidFill>
                  <a:srgbClr val="797979"/>
                </a:solidFill>
                <a:latin typeface="Times"/>
                <a:ea typeface="Times"/>
                <a:cs typeface="Times"/>
                <a:sym typeface="Times"/>
              </a:rPr>
              <a:t>Des erreurs de scénario ?</a:t>
            </a:r>
          </a:p>
          <a:p>
            <a:pPr defTabSz="457200">
              <a:lnSpc>
                <a:spcPts val="4000"/>
              </a:lnSpc>
              <a:spcBef>
                <a:spcPts val="2000"/>
              </a:spcBef>
              <a:defRPr sz="1200">
                <a:latin typeface="Helvetica"/>
                <a:ea typeface="Helvetica"/>
                <a:cs typeface="Helvetica"/>
                <a:sym typeface="Helvetica"/>
              </a:defRPr>
            </a:pPr>
            <a:r>
              <a:rPr sz="1400">
                <a:solidFill>
                  <a:srgbClr val="797979"/>
                </a:solidFill>
                <a:latin typeface="Arial"/>
                <a:ea typeface="Arial"/>
                <a:cs typeface="Arial"/>
                <a:sym typeface="Arial"/>
              </a:rPr>
              <a:t>La Force aurait due aussi se transmettre par les femmes. Dans le film, la force est véhiculée par les médichloriens (alias les mitochondries), que possède en très grande quantité le petit Anakin (futur Dark Vader). Dans la réalité, les mitochondries sont les centrales énergétiques de nos cellules, donc la base de la vie, et ne sont transmises que par la mère.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Shape 420"/>
          <p:cNvSpPr>
            <a:spLocks noGrp="1" noRot="1" noChangeAspect="1"/>
          </p:cNvSpPr>
          <p:nvPr>
            <p:ph type="sldImg"/>
          </p:nvPr>
        </p:nvSpPr>
        <p:spPr>
          <a:prstGeom prst="rect">
            <a:avLst/>
          </a:prstGeom>
        </p:spPr>
        <p:txBody>
          <a:bodyPr/>
          <a:lstStyle/>
          <a:p>
            <a:endParaRPr/>
          </a:p>
        </p:txBody>
      </p:sp>
      <p:sp>
        <p:nvSpPr>
          <p:cNvPr id="421" name="Shape 421"/>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La </a:t>
            </a:r>
            <a:r>
              <a:rPr sz="1300" u="sng">
                <a:solidFill>
                  <a:srgbClr val="295EB7"/>
                </a:solidFill>
                <a:hlinkClick r:id="rId3"/>
              </a:rPr>
              <a:t>fin du Moyen Âge</a:t>
            </a:r>
            <a:r>
              <a:rPr sz="1300"/>
              <a:t> est généralement située entre </a:t>
            </a:r>
            <a:r>
              <a:rPr sz="1300" u="sng">
                <a:solidFill>
                  <a:srgbClr val="295EB7"/>
                </a:solidFill>
                <a:hlinkClick r:id="rId4"/>
              </a:rPr>
              <a:t>1450</a:t>
            </a:r>
            <a:r>
              <a:rPr sz="1300"/>
              <a:t> et </a:t>
            </a:r>
            <a:r>
              <a:rPr sz="1300" u="sng">
                <a:solidFill>
                  <a:srgbClr val="295EB7"/>
                </a:solidFill>
                <a:hlinkClick r:id="rId5"/>
              </a:rPr>
              <a:t>1500</a:t>
            </a:r>
            <a:r>
              <a:rPr sz="1300"/>
              <a:t> ; deux dates symboliques sont proposées par les historiens :</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6"/>
              </a:rPr>
              <a:t>1453</a:t>
            </a:r>
            <a:r>
              <a:rPr sz="1300"/>
              <a:t>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7"/>
              </a:rPr>
              <a:t>Prise de Constantinople</a:t>
            </a:r>
            <a:r>
              <a:rPr sz="1300"/>
              <a:t>, capitale de l’</a:t>
            </a:r>
            <a:r>
              <a:rPr sz="1300" u="sng">
                <a:solidFill>
                  <a:srgbClr val="295EB7"/>
                </a:solidFill>
                <a:hlinkClick r:id="rId8"/>
              </a:rPr>
              <a:t>Empire byzantin</a:t>
            </a:r>
            <a:r>
              <a:rPr sz="1300"/>
              <a:t>, par les </a:t>
            </a:r>
            <a:r>
              <a:rPr sz="1300" u="sng">
                <a:solidFill>
                  <a:srgbClr val="295EB7"/>
                </a:solidFill>
                <a:hlinkClick r:id="rId9"/>
              </a:rPr>
              <a:t>Ottomans</a:t>
            </a:r>
            <a:r>
              <a:rPr sz="1300"/>
              <a:t>.</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Fin de la </a:t>
            </a:r>
            <a:r>
              <a:rPr sz="1300" u="sng">
                <a:solidFill>
                  <a:srgbClr val="295EB7"/>
                </a:solidFill>
                <a:hlinkClick r:id="rId10"/>
              </a:rPr>
              <a:t>guerre de Cent Ans</a:t>
            </a:r>
            <a:r>
              <a:rPr sz="1300"/>
              <a:t>, avec la victoire française sur l'Angleterre (</a:t>
            </a:r>
            <a:r>
              <a:rPr sz="1300" u="sng">
                <a:solidFill>
                  <a:srgbClr val="295EB7"/>
                </a:solidFill>
                <a:hlinkClick r:id="rId11"/>
              </a:rPr>
              <a:t>bataille de Castillon</a:t>
            </a:r>
            <a:r>
              <a:rPr sz="1300"/>
              <a:t>).</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12"/>
              </a:rPr>
              <a:t>Gutenberg</a:t>
            </a:r>
            <a:r>
              <a:rPr sz="1300"/>
              <a:t> met au point la presse </a:t>
            </a:r>
            <a:r>
              <a:rPr sz="1300" u="sng">
                <a:solidFill>
                  <a:srgbClr val="295EB7"/>
                </a:solidFill>
                <a:hlinkClick r:id="rId13"/>
              </a:rPr>
              <a:t>xylographique</a:t>
            </a:r>
            <a:r>
              <a:rPr sz="1300"/>
              <a:t> à bras vers 1450 et imprime </a:t>
            </a:r>
            <a:r>
              <a:rPr sz="1300" u="sng">
                <a:solidFill>
                  <a:srgbClr val="295EB7"/>
                </a:solidFill>
                <a:hlinkClick r:id="rId14"/>
              </a:rPr>
              <a:t>la bible à quarante-deux lignes</a:t>
            </a:r>
            <a:r>
              <a:rPr sz="1300"/>
              <a:t>, qui est le premier livre imprimé d'Europe, entre 1452 et 1454 (vers 1440, il « réinvente » les </a:t>
            </a:r>
            <a:r>
              <a:rPr sz="1300" u="sng">
                <a:solidFill>
                  <a:srgbClr val="295EB7"/>
                </a:solidFill>
                <a:hlinkClick r:id="rId15"/>
              </a:rPr>
              <a:t>caractères mobiles</a:t>
            </a:r>
            <a:r>
              <a:rPr sz="1300"/>
              <a:t> déjà utilisés en </a:t>
            </a:r>
            <a:r>
              <a:rPr sz="1300" u="sng">
                <a:solidFill>
                  <a:srgbClr val="295EB7"/>
                </a:solidFill>
                <a:hlinkClick r:id="rId16"/>
              </a:rPr>
              <a:t>Corée</a:t>
            </a:r>
            <a:r>
              <a:rPr sz="1000" u="sng">
                <a:solidFill>
                  <a:srgbClr val="295EB7"/>
                </a:solidFill>
                <a:hlinkClick r:id="rId17"/>
              </a:rPr>
              <a:t>9</a:t>
            </a:r>
            <a:r>
              <a:rPr sz="1300"/>
              <a:t> et en </a:t>
            </a:r>
            <a:r>
              <a:rPr sz="1300" u="sng">
                <a:solidFill>
                  <a:srgbClr val="295EB7"/>
                </a:solidFill>
                <a:hlinkClick r:id="rId18"/>
              </a:rPr>
              <a:t>Chine</a:t>
            </a:r>
            <a:r>
              <a:rPr sz="1300"/>
              <a:t>).</a:t>
            </a:r>
          </a:p>
          <a:p>
            <a:pPr marL="457200" indent="-457200" defTabSz="457200">
              <a:lnSpc>
                <a:spcPts val="3400"/>
              </a:lnSpc>
              <a:spcBef>
                <a:spcPts val="100"/>
              </a:spcBef>
              <a:tabLst>
                <a:tab pos="139700" algn="l"/>
                <a:tab pos="457200" algn="l"/>
              </a:tabLst>
              <a:defRPr sz="1200">
                <a:latin typeface="Helvetica"/>
                <a:ea typeface="Helvetica"/>
                <a:cs typeface="Helvetica"/>
                <a:sym typeface="Helvetica"/>
              </a:defRPr>
            </a:pPr>
            <a:r>
              <a:rPr sz="1300">
                <a:solidFill>
                  <a:srgbClr val="295EB7"/>
                </a:solidFill>
              </a:rPr>
              <a:t>	▪	</a:t>
            </a:r>
            <a:r>
              <a:rPr sz="1300" u="sng">
                <a:solidFill>
                  <a:srgbClr val="295EB7"/>
                </a:solidFill>
                <a:hlinkClick r:id="rId19"/>
              </a:rPr>
              <a:t>1492</a:t>
            </a:r>
            <a:r>
              <a:rPr sz="1300"/>
              <a:t> :</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Fin de la </a:t>
            </a:r>
            <a:r>
              <a:rPr sz="1300" u="sng">
                <a:solidFill>
                  <a:srgbClr val="295EB7"/>
                </a:solidFill>
                <a:hlinkClick r:id="rId20"/>
              </a:rPr>
              <a:t>Reconquête</a:t>
            </a:r>
            <a:r>
              <a:rPr sz="1300"/>
              <a:t> espagnole le </a:t>
            </a:r>
            <a:r>
              <a:rPr sz="1300" u="sng">
                <a:solidFill>
                  <a:srgbClr val="295EB7"/>
                </a:solidFill>
                <a:hlinkClick r:id="rId21"/>
              </a:rPr>
              <a:t>2 janvier</a:t>
            </a:r>
            <a:r>
              <a:rPr sz="1300"/>
              <a:t> avec la reprise de </a:t>
            </a:r>
            <a:r>
              <a:rPr sz="1300" u="sng">
                <a:solidFill>
                  <a:srgbClr val="295EB7"/>
                </a:solidFill>
                <a:hlinkClick r:id="rId22"/>
              </a:rPr>
              <a:t>Grenade</a:t>
            </a:r>
            <a:r>
              <a:rPr sz="1300"/>
              <a:t>.</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Le </a:t>
            </a:r>
            <a:r>
              <a:rPr sz="1300" u="sng">
                <a:solidFill>
                  <a:srgbClr val="295EB7"/>
                </a:solidFill>
                <a:hlinkClick r:id="rId23"/>
              </a:rPr>
              <a:t>12</a:t>
            </a:r>
            <a:r>
              <a:rPr sz="1300"/>
              <a:t> </a:t>
            </a:r>
            <a:r>
              <a:rPr sz="1300" u="sng">
                <a:solidFill>
                  <a:srgbClr val="295EB7"/>
                </a:solidFill>
                <a:hlinkClick r:id="rId24"/>
              </a:rPr>
              <a:t>octobre</a:t>
            </a:r>
            <a:r>
              <a:rPr sz="1300"/>
              <a:t> </a:t>
            </a:r>
            <a:r>
              <a:rPr sz="1300" u="sng">
                <a:solidFill>
                  <a:srgbClr val="295EB7"/>
                </a:solidFill>
                <a:hlinkClick r:id="rId19"/>
              </a:rPr>
              <a:t>1492</a:t>
            </a:r>
            <a:r>
              <a:rPr sz="1300"/>
              <a:t> vers 2 h du matin, </a:t>
            </a:r>
            <a:r>
              <a:rPr sz="1300" u="sng">
                <a:solidFill>
                  <a:srgbClr val="295EB7"/>
                </a:solidFill>
                <a:hlinkClick r:id="rId25"/>
              </a:rPr>
              <a:t>Christophe Colomb</a:t>
            </a:r>
            <a:r>
              <a:rPr sz="1300"/>
              <a:t> accoste sur un îlot des </a:t>
            </a:r>
            <a:r>
              <a:rPr sz="1300" u="sng">
                <a:solidFill>
                  <a:srgbClr val="295EB7"/>
                </a:solidFill>
                <a:hlinkClick r:id="rId26"/>
              </a:rPr>
              <a:t>Bahamas</a:t>
            </a:r>
            <a:r>
              <a:rPr sz="1300"/>
              <a:t>, à </a:t>
            </a:r>
            <a:r>
              <a:rPr sz="1300" u="sng">
                <a:solidFill>
                  <a:srgbClr val="295EB7"/>
                </a:solidFill>
                <a:hlinkClick r:id="rId27"/>
              </a:rPr>
              <a:t>Guanahani</a:t>
            </a:r>
            <a:r>
              <a:rPr sz="1300"/>
              <a:t> qu'il appela </a:t>
            </a:r>
            <a:r>
              <a:rPr sz="1300" u="sng">
                <a:solidFill>
                  <a:srgbClr val="295EB7"/>
                </a:solidFill>
                <a:hlinkClick r:id="rId28"/>
              </a:rPr>
              <a:t>San Salvador</a:t>
            </a:r>
            <a:r>
              <a:rPr sz="1300"/>
              <a:t>.</a:t>
            </a:r>
          </a:p>
          <a:p>
            <a:pPr marL="914400" indent="-914400" defTabSz="457200">
              <a:lnSpc>
                <a:spcPts val="3400"/>
              </a:lnSpc>
              <a:spcBef>
                <a:spcPts val="100"/>
              </a:spcBef>
              <a:tabLst>
                <a:tab pos="596900" algn="l"/>
                <a:tab pos="914400" algn="l"/>
              </a:tabLst>
              <a:defRPr sz="1200">
                <a:latin typeface="Helvetica"/>
                <a:ea typeface="Helvetica"/>
                <a:cs typeface="Helvetica"/>
                <a:sym typeface="Helvetica"/>
              </a:defRPr>
            </a:pPr>
            <a:r>
              <a:rPr sz="1300"/>
              <a:t>	▪	La </a:t>
            </a:r>
            <a:r>
              <a:rPr sz="1300" u="sng">
                <a:solidFill>
                  <a:srgbClr val="295EB7"/>
                </a:solidFill>
                <a:hlinkClick r:id="rId29"/>
              </a:rPr>
              <a:t>France</a:t>
            </a:r>
            <a:r>
              <a:rPr sz="1300"/>
              <a:t> et l'</a:t>
            </a:r>
            <a:r>
              <a:rPr sz="1300" u="sng">
                <a:solidFill>
                  <a:srgbClr val="295EB7"/>
                </a:solidFill>
                <a:hlinkClick r:id="rId30"/>
              </a:rPr>
              <a:t>Angleterre</a:t>
            </a:r>
            <a:r>
              <a:rPr sz="1300"/>
              <a:t> signent le </a:t>
            </a:r>
            <a:r>
              <a:rPr sz="1300" u="sng">
                <a:solidFill>
                  <a:srgbClr val="295EB7"/>
                </a:solidFill>
                <a:hlinkClick r:id="rId31"/>
              </a:rPr>
              <a:t>3 novembre</a:t>
            </a:r>
            <a:r>
              <a:rPr sz="1300"/>
              <a:t> le </a:t>
            </a:r>
            <a:r>
              <a:rPr sz="1300" u="sng">
                <a:solidFill>
                  <a:srgbClr val="295EB7"/>
                </a:solidFill>
                <a:hlinkClick r:id="rId32"/>
              </a:rPr>
              <a:t>traité d'Étaples</a:t>
            </a:r>
            <a:r>
              <a:rPr sz="1300"/>
              <a:t> qui prépare les </a:t>
            </a:r>
            <a:r>
              <a:rPr sz="1300" u="sng">
                <a:solidFill>
                  <a:srgbClr val="295EB7"/>
                </a:solidFill>
                <a:hlinkClick r:id="rId33"/>
              </a:rPr>
              <a:t>guerres d'Italie</a:t>
            </a:r>
            <a:r>
              <a:rPr sz="1300"/>
              <a:t> menées par la France.</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4" name="Shape 974"/>
          <p:cNvSpPr>
            <a:spLocks noGrp="1" noRot="1" noChangeAspect="1"/>
          </p:cNvSpPr>
          <p:nvPr>
            <p:ph type="sldImg"/>
          </p:nvPr>
        </p:nvSpPr>
        <p:spPr>
          <a:prstGeom prst="rect">
            <a:avLst/>
          </a:prstGeom>
        </p:spPr>
        <p:txBody>
          <a:bodyPr/>
          <a:lstStyle/>
          <a:p>
            <a:endParaRPr/>
          </a:p>
        </p:txBody>
      </p:sp>
      <p:sp>
        <p:nvSpPr>
          <p:cNvPr id="975" name="Shape 975"/>
          <p:cNvSpPr>
            <a:spLocks noGrp="1"/>
          </p:cNvSpPr>
          <p:nvPr>
            <p:ph type="body" sz="quarter" idx="1"/>
          </p:nvPr>
        </p:nvSpPr>
        <p:spPr>
          <a:prstGeom prst="rect">
            <a:avLst/>
          </a:prstGeom>
        </p:spPr>
        <p:txBody>
          <a:bodyPr/>
          <a:lstStyle/>
          <a:p>
            <a:pPr defTabSz="457200">
              <a:lnSpc>
                <a:spcPts val="3900"/>
              </a:lnSpc>
              <a:spcBef>
                <a:spcPts val="500"/>
              </a:spcBef>
              <a:defRPr sz="1200">
                <a:latin typeface="Helvetica"/>
                <a:ea typeface="Helvetica"/>
                <a:cs typeface="Helvetica"/>
                <a:sym typeface="Helvetica"/>
              </a:defRPr>
            </a:pPr>
            <a:r>
              <a:rPr sz="1700" b="1"/>
              <a:t>Celte</a:t>
            </a:r>
          </a:p>
          <a:p>
            <a:pPr defTabSz="457200">
              <a:lnSpc>
                <a:spcPts val="3400"/>
              </a:lnSpc>
              <a:spcBef>
                <a:spcPts val="600"/>
              </a:spcBef>
              <a:defRPr sz="1200">
                <a:latin typeface="Helvetica"/>
                <a:ea typeface="Helvetica"/>
                <a:cs typeface="Helvetica"/>
                <a:sym typeface="Helvetica"/>
              </a:defRPr>
            </a:pPr>
            <a:r>
              <a:rPr sz="1300"/>
              <a:t>Chez les </a:t>
            </a:r>
            <a:r>
              <a:rPr sz="1300" u="sng">
                <a:solidFill>
                  <a:srgbClr val="295EB7"/>
                </a:solidFill>
                <a:hlinkClick r:id="rId3"/>
              </a:rPr>
              <a:t>Celtes</a:t>
            </a:r>
            <a:r>
              <a:rPr sz="1300"/>
              <a:t>, la femme possède un patrimoine dont elle a pu hériter et qu'elle peut léguer. En </a:t>
            </a:r>
            <a:r>
              <a:rPr sz="1300" u="sng">
                <a:solidFill>
                  <a:srgbClr val="295EB7"/>
                </a:solidFill>
                <a:hlinkClick r:id="rId4"/>
              </a:rPr>
              <a:t>Irlande</a:t>
            </a:r>
            <a:r>
              <a:rPr sz="1300"/>
              <a:t>, elle semble tenue à des obligations militaires. Outre ces dispositions juridiques, la femme celte peut exercer un métier ainsi que la royauté et posséder des serviteurs. L'exemple le plus célèbre est celui de la reine </a:t>
            </a:r>
            <a:r>
              <a:rPr sz="1300" u="sng">
                <a:solidFill>
                  <a:srgbClr val="295EB7"/>
                </a:solidFill>
                <a:hlinkClick r:id="rId5"/>
              </a:rPr>
              <a:t>Medb</a:t>
            </a:r>
            <a:r>
              <a:rPr sz="1300"/>
              <a:t>. Elle a aussi accès à certaines fonctions sacerdotales relevant du </a:t>
            </a:r>
            <a:r>
              <a:rPr sz="1300" u="sng">
                <a:solidFill>
                  <a:srgbClr val="295EB7"/>
                </a:solidFill>
                <a:hlinkClick r:id="rId6"/>
              </a:rPr>
              <a:t>druidisme</a:t>
            </a:r>
            <a:r>
              <a:rPr sz="1300"/>
              <a:t>, de la divination et de la prophétie, comme les </a:t>
            </a:r>
            <a:r>
              <a:rPr sz="1300" u="sng">
                <a:solidFill>
                  <a:srgbClr val="295EB7"/>
                </a:solidFill>
                <a:hlinkClick r:id="rId7"/>
              </a:rPr>
              <a:t>Gallisenae</a:t>
            </a:r>
            <a:r>
              <a:rPr sz="1300"/>
              <a:t> de l'île-de-Sein (voir article </a:t>
            </a:r>
            <a:r>
              <a:rPr sz="1300" u="sng">
                <a:solidFill>
                  <a:srgbClr val="295EB7"/>
                </a:solidFill>
                <a:hlinkClick r:id="rId8"/>
              </a:rPr>
              <a:t>Vate</a:t>
            </a:r>
            <a:r>
              <a:rPr sz="1300"/>
              <a:t>). Mais ceci relève davantage du </a:t>
            </a:r>
            <a:r>
              <a:rPr sz="1300" u="sng">
                <a:solidFill>
                  <a:srgbClr val="295EB7"/>
                </a:solidFill>
                <a:hlinkClick r:id="rId9"/>
              </a:rPr>
              <a:t>mythe</a:t>
            </a:r>
            <a:r>
              <a:rPr sz="1300"/>
              <a:t> et des </a:t>
            </a:r>
            <a:r>
              <a:rPr sz="1300" u="sng">
                <a:solidFill>
                  <a:srgbClr val="295EB7"/>
                </a:solidFill>
                <a:hlinkClick r:id="rId10"/>
              </a:rPr>
              <a:t>légendes</a:t>
            </a:r>
            <a:r>
              <a:rPr sz="1300"/>
              <a:t> que de l'histoire ; on n'en sait pas grand chose sinon ce qu'il transparait des témoignages des auteurs latins et l'on ne possède guère de représentations iconographiques d'elles.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 name="Shape 979"/>
          <p:cNvSpPr>
            <a:spLocks noGrp="1" noRot="1" noChangeAspect="1"/>
          </p:cNvSpPr>
          <p:nvPr>
            <p:ph type="sldImg"/>
          </p:nvPr>
        </p:nvSpPr>
        <p:spPr>
          <a:prstGeom prst="rect">
            <a:avLst/>
          </a:prstGeom>
        </p:spPr>
        <p:txBody>
          <a:bodyPr/>
          <a:lstStyle/>
          <a:p>
            <a:endParaRPr/>
          </a:p>
        </p:txBody>
      </p:sp>
      <p:sp>
        <p:nvSpPr>
          <p:cNvPr id="980" name="Shape 980"/>
          <p:cNvSpPr>
            <a:spLocks noGrp="1"/>
          </p:cNvSpPr>
          <p:nvPr>
            <p:ph type="body" sz="quarter" idx="1"/>
          </p:nvPr>
        </p:nvSpPr>
        <p:spPr>
          <a:prstGeom prst="rect">
            <a:avLst/>
          </a:prstGeom>
        </p:spPr>
        <p:txBody>
          <a:bodyPr/>
          <a:lstStyle/>
          <a:p>
            <a:pPr defTabSz="457200">
              <a:lnSpc>
                <a:spcPts val="4100"/>
              </a:lnSpc>
              <a:spcBef>
                <a:spcPts val="1100"/>
              </a:spcBef>
              <a:defRPr sz="1200">
                <a:latin typeface="Helvetica"/>
                <a:ea typeface="Helvetica"/>
                <a:cs typeface="Helvetica"/>
                <a:sym typeface="Helvetica"/>
              </a:defRPr>
            </a:pPr>
            <a:r>
              <a:rPr sz="1900" u="sng">
                <a:hlinkClick r:id="rId3"/>
              </a:rPr>
              <a:t>http://fr.wikipedia.org/wiki/Images_de_la_femme_en_Occident</a:t>
            </a:r>
            <a:endParaRPr sz="1900"/>
          </a:p>
          <a:p>
            <a:pPr defTabSz="457200">
              <a:lnSpc>
                <a:spcPts val="4100"/>
              </a:lnSpc>
              <a:spcBef>
                <a:spcPts val="1100"/>
              </a:spcBef>
              <a:defRPr sz="1200">
                <a:latin typeface="Helvetica"/>
                <a:ea typeface="Helvetica"/>
                <a:cs typeface="Helvetica"/>
                <a:sym typeface="Helvetica"/>
              </a:defRPr>
            </a:pPr>
            <a:r>
              <a:rPr sz="1900"/>
              <a:t>Préhistoire</a:t>
            </a:r>
            <a:r>
              <a:rPr sz="1000"/>
              <a:t>[</a:t>
            </a:r>
            <a:r>
              <a:rPr sz="1000" u="sng">
                <a:solidFill>
                  <a:srgbClr val="295EB7"/>
                </a:solidFill>
                <a:hlinkClick r:id="rId4"/>
              </a:rPr>
              <a:t>modifier</a:t>
            </a:r>
            <a:r>
              <a:rPr sz="1000"/>
              <a:t>]</a:t>
            </a:r>
            <a:endParaRPr sz="1900"/>
          </a:p>
          <a:p>
            <a:pPr defTabSz="457200">
              <a:lnSpc>
                <a:spcPts val="3400"/>
              </a:lnSpc>
              <a:spcBef>
                <a:spcPts val="600"/>
              </a:spcBef>
              <a:defRPr sz="1200">
                <a:latin typeface="Helvetica"/>
                <a:ea typeface="Helvetica"/>
                <a:cs typeface="Helvetica"/>
                <a:sym typeface="Helvetica"/>
              </a:defRPr>
            </a:pPr>
            <a:r>
              <a:rPr sz="1300"/>
              <a:t>Au </a:t>
            </a:r>
            <a:r>
              <a:rPr sz="1300" u="sng">
                <a:solidFill>
                  <a:srgbClr val="295EB7"/>
                </a:solidFill>
                <a:hlinkClick r:id="rId5"/>
              </a:rPr>
              <a:t>Paléolithique supérieur</a:t>
            </a:r>
            <a:r>
              <a:rPr sz="1300"/>
              <a:t> ont été sculptées des figurines féminines surnommées </a:t>
            </a:r>
            <a:r>
              <a:rPr sz="1300" u="sng">
                <a:solidFill>
                  <a:srgbClr val="295EB7"/>
                </a:solidFill>
                <a:hlinkClick r:id="rId6"/>
              </a:rPr>
              <a:t>Vénus</a:t>
            </a:r>
            <a:r>
              <a:rPr sz="1300"/>
              <a:t>. Elles datent pour la plupart du </a:t>
            </a:r>
            <a:r>
              <a:rPr sz="1300" u="sng">
                <a:solidFill>
                  <a:srgbClr val="295EB7"/>
                </a:solidFill>
                <a:hlinkClick r:id="rId7"/>
              </a:rPr>
              <a:t>Gravettien</a:t>
            </a:r>
            <a:r>
              <a:rPr sz="1300"/>
              <a:t>, telles les </a:t>
            </a:r>
            <a:r>
              <a:rPr sz="1300" u="sng">
                <a:solidFill>
                  <a:srgbClr val="295EB7"/>
                </a:solidFill>
                <a:hlinkClick r:id="rId8"/>
              </a:rPr>
              <a:t>Vénus de Willendorf</a:t>
            </a:r>
            <a:r>
              <a:rPr sz="1300"/>
              <a:t> ou de </a:t>
            </a:r>
            <a:r>
              <a:rPr sz="1300" u="sng">
                <a:solidFill>
                  <a:srgbClr val="295EB7"/>
                </a:solidFill>
                <a:hlinkClick r:id="rId9"/>
              </a:rPr>
              <a:t>Lespugue</a:t>
            </a:r>
            <a:r>
              <a:rPr sz="1300"/>
              <a:t>. Leurs formes rondes et ventrues ont conduit certains auteurs à y voir un culte de la fertilité ou de la </a:t>
            </a:r>
            <a:r>
              <a:rPr sz="1300" u="sng">
                <a:solidFill>
                  <a:srgbClr val="295EB7"/>
                </a:solidFill>
                <a:hlinkClick r:id="rId10"/>
              </a:rPr>
              <a:t>Déesse-Mère</a:t>
            </a:r>
            <a:r>
              <a:rPr sz="1300"/>
              <a:t>, sans possibilité toutefois de démonstration scientifique.</a:t>
            </a:r>
          </a:p>
          <a:p>
            <a:pPr defTabSz="457200">
              <a:lnSpc>
                <a:spcPts val="3400"/>
              </a:lnSpc>
              <a:spcBef>
                <a:spcPts val="600"/>
              </a:spcBef>
              <a:defRPr sz="1200">
                <a:latin typeface="Helvetica"/>
                <a:ea typeface="Helvetica"/>
                <a:cs typeface="Helvetica"/>
                <a:sym typeface="Helvetica"/>
              </a:defRPr>
            </a:pPr>
            <a:r>
              <a:rPr sz="1300"/>
              <a:t>Durant les périodes plus récentes, des figures minces et dansantes sont représentées sur les parois des grottes ou sur les rochers. C'est le cas dans le Levant espagnol ou, au </a:t>
            </a:r>
            <a:r>
              <a:rPr sz="1300" u="sng">
                <a:solidFill>
                  <a:srgbClr val="295EB7"/>
                </a:solidFill>
                <a:hlinkClick r:id="rId11"/>
              </a:rPr>
              <a:t>Néolithique</a:t>
            </a:r>
            <a:r>
              <a:rPr sz="1300"/>
              <a:t>, sur les parois sahariennes ornées de jolies Atlantes sur leur monture.</a:t>
            </a:r>
          </a:p>
          <a:p>
            <a:pPr defTabSz="457200">
              <a:lnSpc>
                <a:spcPts val="3400"/>
              </a:lnSpc>
              <a:spcBef>
                <a:spcPts val="600"/>
              </a:spcBef>
              <a:defRPr sz="1200">
                <a:latin typeface="Helvetica"/>
                <a:ea typeface="Helvetica"/>
                <a:cs typeface="Helvetica"/>
                <a:sym typeface="Helvetica"/>
              </a:defRPr>
            </a:pPr>
            <a:r>
              <a:rPr sz="1300"/>
              <a:t>L'« </a:t>
            </a:r>
            <a:r>
              <a:rPr sz="1300" u="sng">
                <a:solidFill>
                  <a:srgbClr val="295EB7"/>
                </a:solidFill>
                <a:hlinkClick r:id="rId12"/>
              </a:rPr>
              <a:t>allégorie de la caverne</a:t>
            </a:r>
            <a:r>
              <a:rPr sz="1300"/>
              <a:t> » renvoie davantage à la </a:t>
            </a:r>
            <a:r>
              <a:rPr sz="1300" u="sng">
                <a:solidFill>
                  <a:srgbClr val="295EB7"/>
                </a:solidFill>
                <a:hlinkClick r:id="rId13"/>
              </a:rPr>
              <a:t>psychanalyse</a:t>
            </a:r>
            <a:r>
              <a:rPr sz="1300"/>
              <a:t> qu'à la préhistoire, même si l'imagination nous fait la situer dans ces temps reculés de l'histoire humaine, la caverne symbolisant la vie intra-utérine.</a:t>
            </a:r>
          </a:p>
          <a:p>
            <a:pPr defTabSz="457200">
              <a:lnSpc>
                <a:spcPts val="4100"/>
              </a:lnSpc>
              <a:spcBef>
                <a:spcPts val="1100"/>
              </a:spcBef>
              <a:defRPr sz="1200">
                <a:latin typeface="Helvetica"/>
                <a:ea typeface="Helvetica"/>
                <a:cs typeface="Helvetica"/>
                <a:sym typeface="Helvetica"/>
              </a:defRPr>
            </a:pPr>
            <a:r>
              <a:rPr sz="1900"/>
              <a:t>Antiquité</a:t>
            </a:r>
            <a:r>
              <a:rPr sz="1000"/>
              <a:t>[</a:t>
            </a:r>
            <a:r>
              <a:rPr sz="1000" u="sng">
                <a:solidFill>
                  <a:srgbClr val="295EB7"/>
                </a:solidFill>
                <a:hlinkClick r:id="rId14"/>
              </a:rPr>
              <a:t>modifier</a:t>
            </a:r>
            <a:r>
              <a:rPr sz="1000"/>
              <a:t>]</a:t>
            </a:r>
            <a:endParaRPr sz="1900"/>
          </a:p>
          <a:p>
            <a:pPr defTabSz="457200">
              <a:lnSpc>
                <a:spcPts val="3900"/>
              </a:lnSpc>
              <a:spcBef>
                <a:spcPts val="500"/>
              </a:spcBef>
              <a:defRPr sz="1200">
                <a:latin typeface="Helvetica"/>
                <a:ea typeface="Helvetica"/>
                <a:cs typeface="Helvetica"/>
                <a:sym typeface="Helvetica"/>
              </a:defRPr>
            </a:pPr>
            <a:r>
              <a:rPr sz="1700" b="1"/>
              <a:t>Grecque</a:t>
            </a:r>
            <a:r>
              <a:rPr sz="1000"/>
              <a:t>[</a:t>
            </a:r>
            <a:r>
              <a:rPr sz="1000" u="sng">
                <a:solidFill>
                  <a:srgbClr val="295EB7"/>
                </a:solidFill>
                <a:hlinkClick r:id="rId15"/>
              </a:rPr>
              <a:t>modifier</a:t>
            </a:r>
            <a:r>
              <a:rPr sz="1000"/>
              <a:t>]</a:t>
            </a:r>
            <a:endParaRPr sz="1700" b="1"/>
          </a:p>
          <a:p>
            <a:pPr defTabSz="457200">
              <a:lnSpc>
                <a:spcPts val="3400"/>
              </a:lnSpc>
              <a:spcBef>
                <a:spcPts val="600"/>
              </a:spcBef>
              <a:defRPr sz="1200">
                <a:latin typeface="Helvetica"/>
                <a:ea typeface="Helvetica"/>
                <a:cs typeface="Helvetica"/>
                <a:sym typeface="Helvetica"/>
              </a:defRPr>
            </a:pPr>
            <a:r>
              <a:rPr sz="1300"/>
              <a:t>Le </a:t>
            </a:r>
            <a:r>
              <a:rPr sz="1300" u="sng">
                <a:solidFill>
                  <a:srgbClr val="295EB7"/>
                </a:solidFill>
                <a:hlinkClick r:id="rId16"/>
              </a:rPr>
              <a:t>patriarcat</a:t>
            </a:r>
            <a:r>
              <a:rPr sz="1300"/>
              <a:t> émergeant relègue les femmes dans le </a:t>
            </a:r>
            <a:r>
              <a:rPr sz="1300" u="sng">
                <a:solidFill>
                  <a:srgbClr val="295EB7"/>
                </a:solidFill>
                <a:hlinkClick r:id="rId17"/>
              </a:rPr>
              <a:t>gynécée</a:t>
            </a:r>
            <a:r>
              <a:rPr sz="1300"/>
              <a:t>. L'image de la femme léguée à l'Occident est essentiellement un produit masculin. Strictement confinées au domaine de la reproduction de l'espèce, les Grecs idéalisèrent celles qu'ils ne considéraient pas exclusivement vouées à celle-ci: elles devinrent autant d'allégories sous forme de déesses, de </a:t>
            </a:r>
            <a:r>
              <a:rPr sz="1300" u="sng">
                <a:solidFill>
                  <a:srgbClr val="295EB7"/>
                </a:solidFill>
                <a:hlinkClick r:id="rId18"/>
              </a:rPr>
              <a:t>nymphes</a:t>
            </a:r>
            <a:r>
              <a:rPr sz="1300"/>
              <a:t> et d'</a:t>
            </a:r>
            <a:r>
              <a:rPr sz="1300" u="sng">
                <a:solidFill>
                  <a:srgbClr val="295EB7"/>
                </a:solidFill>
                <a:hlinkClick r:id="rId19"/>
              </a:rPr>
              <a:t>ondines</a:t>
            </a:r>
            <a:r>
              <a:rPr sz="1300"/>
              <a:t>.</a:t>
            </a:r>
          </a:p>
          <a:p>
            <a:pPr defTabSz="457200">
              <a:lnSpc>
                <a:spcPts val="3400"/>
              </a:lnSpc>
              <a:spcBef>
                <a:spcPts val="600"/>
              </a:spcBef>
              <a:defRPr sz="1200">
                <a:latin typeface="Helvetica"/>
                <a:ea typeface="Helvetica"/>
                <a:cs typeface="Helvetica"/>
                <a:sym typeface="Helvetica"/>
              </a:defRPr>
            </a:pPr>
            <a:r>
              <a:rPr sz="1300"/>
              <a:t>L'idéalisation de la femme en fait un faire-valoir du héros, figure centrale et acteur principal des récits. </a:t>
            </a:r>
            <a:r>
              <a:rPr sz="1300" u="sng">
                <a:solidFill>
                  <a:srgbClr val="295EB7"/>
                </a:solidFill>
                <a:hlinkClick r:id="rId20"/>
              </a:rPr>
              <a:t>Pénélope</a:t>
            </a:r>
            <a:r>
              <a:rPr sz="1300"/>
              <a:t> attend au foyer, et comme la Belle Hélène, prépare le « repos du guerrier ». C'est cependant sous des traits féminins allégoriques des « Victoires », comme celle de </a:t>
            </a:r>
            <a:r>
              <a:rPr sz="1300" u="sng">
                <a:solidFill>
                  <a:srgbClr val="295EB7"/>
                </a:solidFill>
                <a:hlinkClick r:id="rId21"/>
              </a:rPr>
              <a:t>Samothrace</a:t>
            </a:r>
            <a:r>
              <a:rPr sz="1300"/>
              <a:t>, qu'ils nous lèguerons malgré eux l'image d'une féminité virile.</a:t>
            </a:r>
          </a:p>
          <a:p>
            <a:pPr defTabSz="457200">
              <a:lnSpc>
                <a:spcPts val="3400"/>
              </a:lnSpc>
              <a:spcBef>
                <a:spcPts val="600"/>
              </a:spcBef>
              <a:defRPr sz="1200">
                <a:latin typeface="Helvetica"/>
                <a:ea typeface="Helvetica"/>
                <a:cs typeface="Helvetica"/>
                <a:sym typeface="Helvetica"/>
              </a:defRPr>
            </a:pPr>
            <a:r>
              <a:rPr sz="1300"/>
              <a:t>En remontant aux premières représentations de la sexualité occidentale, on trouve un </a:t>
            </a:r>
            <a:r>
              <a:rPr sz="1300" u="sng">
                <a:solidFill>
                  <a:srgbClr val="295EB7"/>
                </a:solidFill>
                <a:hlinkClick r:id="rId22"/>
              </a:rPr>
              <a:t>satyre</a:t>
            </a:r>
            <a:r>
              <a:rPr sz="1300"/>
              <a:t> poilu et jubilant, aux pieds de bouc, poursuivant une nymphe gracieuse, tantôt joyeuse tantôt effarouchée ou apeurée, semblant parfois lui indiquer le buisson dans lequel elle va se cacher, exprimant souvent la crainte du </a:t>
            </a:r>
            <a:r>
              <a:rPr sz="1300" u="sng">
                <a:solidFill>
                  <a:srgbClr val="295EB7"/>
                </a:solidFill>
                <a:hlinkClick r:id="rId23"/>
              </a:rPr>
              <a:t>viol</a:t>
            </a:r>
            <a:r>
              <a:rPr sz="1300"/>
              <a:t> imminent.</a:t>
            </a:r>
          </a:p>
          <a:p>
            <a:pPr defTabSz="457200">
              <a:lnSpc>
                <a:spcPts val="3900"/>
              </a:lnSpc>
              <a:spcBef>
                <a:spcPts val="500"/>
              </a:spcBef>
              <a:defRPr sz="1200">
                <a:latin typeface="Helvetica"/>
                <a:ea typeface="Helvetica"/>
                <a:cs typeface="Helvetica"/>
                <a:sym typeface="Helvetica"/>
              </a:defRPr>
            </a:pPr>
            <a:r>
              <a:rPr sz="1700" b="1"/>
              <a:t>Celte</a:t>
            </a:r>
            <a:r>
              <a:rPr sz="1000"/>
              <a:t>[</a:t>
            </a:r>
            <a:r>
              <a:rPr sz="1000" u="sng">
                <a:solidFill>
                  <a:srgbClr val="295EB7"/>
                </a:solidFill>
                <a:hlinkClick r:id="rId24"/>
              </a:rPr>
              <a:t>modifier</a:t>
            </a:r>
            <a:r>
              <a:rPr sz="1000"/>
              <a:t>]</a:t>
            </a:r>
            <a:endParaRPr sz="1700" b="1"/>
          </a:p>
          <a:p>
            <a:pPr defTabSz="457200">
              <a:lnSpc>
                <a:spcPts val="3400"/>
              </a:lnSpc>
              <a:spcBef>
                <a:spcPts val="600"/>
              </a:spcBef>
              <a:defRPr sz="1200">
                <a:latin typeface="Helvetica"/>
                <a:ea typeface="Helvetica"/>
                <a:cs typeface="Helvetica"/>
                <a:sym typeface="Helvetica"/>
              </a:defRPr>
            </a:pPr>
            <a:r>
              <a:rPr sz="1300"/>
              <a:t>Chez les </a:t>
            </a:r>
            <a:r>
              <a:rPr sz="1300" u="sng">
                <a:solidFill>
                  <a:srgbClr val="295EB7"/>
                </a:solidFill>
                <a:hlinkClick r:id="rId25"/>
              </a:rPr>
              <a:t>Celtes</a:t>
            </a:r>
            <a:r>
              <a:rPr sz="1300"/>
              <a:t>, la femme possède un patrimoine dont elle a pu hériter et qu'elle peut léguer. En </a:t>
            </a:r>
            <a:r>
              <a:rPr sz="1300" u="sng">
                <a:solidFill>
                  <a:srgbClr val="295EB7"/>
                </a:solidFill>
                <a:hlinkClick r:id="rId26"/>
              </a:rPr>
              <a:t>Irlande</a:t>
            </a:r>
            <a:r>
              <a:rPr sz="1300"/>
              <a:t>, elle semble tenue à des obligations militaires. Outre ces dispositions juridiques, la femme celte peut exercer un métier ainsi que la royauté et posséder des serviteurs. L'exemple le plus célèbre est celui de la reine </a:t>
            </a:r>
            <a:r>
              <a:rPr sz="1300" u="sng">
                <a:solidFill>
                  <a:srgbClr val="295EB7"/>
                </a:solidFill>
                <a:hlinkClick r:id="rId27"/>
              </a:rPr>
              <a:t>Medb</a:t>
            </a:r>
            <a:r>
              <a:rPr sz="1300"/>
              <a:t>. Elle a aussi accès à certaines fonctions sacerdotales relevant du </a:t>
            </a:r>
            <a:r>
              <a:rPr sz="1300" u="sng">
                <a:solidFill>
                  <a:srgbClr val="295EB7"/>
                </a:solidFill>
                <a:hlinkClick r:id="rId28"/>
              </a:rPr>
              <a:t>druidisme</a:t>
            </a:r>
            <a:r>
              <a:rPr sz="1300"/>
              <a:t>, de la divination et de la prophétie, comme les </a:t>
            </a:r>
            <a:r>
              <a:rPr sz="1300" u="sng">
                <a:solidFill>
                  <a:srgbClr val="295EB7"/>
                </a:solidFill>
                <a:hlinkClick r:id="rId29"/>
              </a:rPr>
              <a:t>Gallisenae</a:t>
            </a:r>
            <a:r>
              <a:rPr sz="1300"/>
              <a:t> de l'île-de-Sein (voir article </a:t>
            </a:r>
            <a:r>
              <a:rPr sz="1300" u="sng">
                <a:solidFill>
                  <a:srgbClr val="295EB7"/>
                </a:solidFill>
                <a:hlinkClick r:id="rId30"/>
              </a:rPr>
              <a:t>Vate</a:t>
            </a:r>
            <a:r>
              <a:rPr sz="1300"/>
              <a:t>). Mais ceci relève davantage du </a:t>
            </a:r>
            <a:r>
              <a:rPr sz="1300" u="sng">
                <a:solidFill>
                  <a:srgbClr val="295EB7"/>
                </a:solidFill>
                <a:hlinkClick r:id="rId31"/>
              </a:rPr>
              <a:t>mythe</a:t>
            </a:r>
            <a:r>
              <a:rPr sz="1300"/>
              <a:t> et des </a:t>
            </a:r>
            <a:r>
              <a:rPr sz="1300" u="sng">
                <a:solidFill>
                  <a:srgbClr val="295EB7"/>
                </a:solidFill>
                <a:hlinkClick r:id="rId32"/>
              </a:rPr>
              <a:t>légendes</a:t>
            </a:r>
            <a:r>
              <a:rPr sz="1300"/>
              <a:t> que de l'histoire ; on n'en sait pas grand chose sinon ce qu'il transparait des témoignages des auteurs latins et l'on ne possède guère de représentations iconographiques d'elles.</a:t>
            </a:r>
          </a:p>
          <a:p>
            <a:pPr defTabSz="457200">
              <a:lnSpc>
                <a:spcPts val="3900"/>
              </a:lnSpc>
              <a:spcBef>
                <a:spcPts val="500"/>
              </a:spcBef>
              <a:defRPr sz="1200">
                <a:latin typeface="Helvetica"/>
                <a:ea typeface="Helvetica"/>
                <a:cs typeface="Helvetica"/>
                <a:sym typeface="Helvetica"/>
              </a:defRPr>
            </a:pPr>
            <a:r>
              <a:rPr sz="1700" b="1"/>
              <a:t>Romaine</a:t>
            </a:r>
            <a:r>
              <a:rPr sz="1000"/>
              <a:t>[</a:t>
            </a:r>
            <a:r>
              <a:rPr sz="1000" u="sng">
                <a:solidFill>
                  <a:srgbClr val="295EB7"/>
                </a:solidFill>
                <a:hlinkClick r:id="rId33"/>
              </a:rPr>
              <a:t>modifier</a:t>
            </a:r>
            <a:r>
              <a:rPr sz="1000"/>
              <a:t>]</a:t>
            </a:r>
            <a:endParaRPr sz="1700" b="1"/>
          </a:p>
          <a:p>
            <a:pPr defTabSz="457200">
              <a:lnSpc>
                <a:spcPts val="3400"/>
              </a:lnSpc>
              <a:spcBef>
                <a:spcPts val="600"/>
              </a:spcBef>
              <a:defRPr sz="1200">
                <a:latin typeface="Helvetica"/>
                <a:ea typeface="Helvetica"/>
                <a:cs typeface="Helvetica"/>
                <a:sym typeface="Helvetica"/>
              </a:defRPr>
            </a:pPr>
            <a:r>
              <a:rPr sz="1300"/>
              <a:t>À la suite de la Grèce antique, dieux et déesses tutélaires peuplent le panthéon. La sexualité est bien assumée par le polythéisme romain. La christianisation va mettre un terme aux licences païennes.</a:t>
            </a:r>
          </a:p>
          <a:p>
            <a:pPr defTabSz="457200">
              <a:lnSpc>
                <a:spcPts val="3400"/>
              </a:lnSpc>
              <a:spcBef>
                <a:spcPts val="600"/>
              </a:spcBef>
              <a:defRPr sz="1200">
                <a:latin typeface="Helvetica"/>
                <a:ea typeface="Helvetica"/>
                <a:cs typeface="Helvetica"/>
                <a:sym typeface="Helvetica"/>
              </a:defRPr>
            </a:pPr>
            <a:r>
              <a:rPr sz="1300"/>
              <a:t>Une certaine perception de la femme restera cependant en Italie, berceau de la pensée occidentale d'aujourd'hui. Jusqu'à la Renaissance, la seule représentation de femme autorisée par le dogme est celle de la Madone, seule rédemption à la faute originelle des filles d'</a:t>
            </a:r>
            <a:r>
              <a:rPr sz="1300" u="sng">
                <a:solidFill>
                  <a:srgbClr val="295EB7"/>
                </a:solidFill>
                <a:hlinkClick r:id="rId34"/>
              </a:rPr>
              <a:t>Ève</a:t>
            </a:r>
            <a:r>
              <a:rPr sz="1300"/>
              <a:t>. Vierge à l'enfant qui va donner des dauphins infantiles, recherchant le sein nourricier qu'une image maternelle toute-puissante voudra bien leur donner.</a:t>
            </a:r>
          </a:p>
          <a:p>
            <a:pPr defTabSz="457200">
              <a:lnSpc>
                <a:spcPts val="4100"/>
              </a:lnSpc>
              <a:spcBef>
                <a:spcPts val="1100"/>
              </a:spcBef>
              <a:defRPr sz="1200">
                <a:latin typeface="Helvetica"/>
                <a:ea typeface="Helvetica"/>
                <a:cs typeface="Helvetica"/>
                <a:sym typeface="Helvetica"/>
              </a:defRPr>
            </a:pPr>
            <a:r>
              <a:rPr sz="1900"/>
              <a:t>Moyen Âge</a:t>
            </a:r>
            <a:r>
              <a:rPr sz="1000"/>
              <a:t>[</a:t>
            </a:r>
            <a:r>
              <a:rPr sz="1000" u="sng">
                <a:solidFill>
                  <a:srgbClr val="295EB7"/>
                </a:solidFill>
                <a:hlinkClick r:id="rId35"/>
              </a:rPr>
              <a:t>modifier</a:t>
            </a:r>
            <a:r>
              <a:rPr sz="1000"/>
              <a:t>]</a:t>
            </a:r>
            <a:endParaRPr sz="1900"/>
          </a:p>
          <a:p>
            <a:pPr defTabSz="457200">
              <a:lnSpc>
                <a:spcPts val="3400"/>
              </a:lnSpc>
              <a:spcBef>
                <a:spcPts val="600"/>
              </a:spcBef>
              <a:defRPr sz="1200">
                <a:latin typeface="Helvetica"/>
                <a:ea typeface="Helvetica"/>
                <a:cs typeface="Helvetica"/>
                <a:sym typeface="Helvetica"/>
              </a:defRPr>
            </a:pPr>
            <a:r>
              <a:rPr sz="1300"/>
              <a:t>Dans l'</a:t>
            </a:r>
            <a:r>
              <a:rPr sz="1300" u="sng">
                <a:solidFill>
                  <a:srgbClr val="295EB7"/>
                </a:solidFill>
                <a:hlinkClick r:id="rId36"/>
              </a:rPr>
              <a:t>Occident chrétien médiéval</a:t>
            </a:r>
            <a:r>
              <a:rPr sz="1300"/>
              <a:t>, le sens du péché originel et son expiation change la sexualité. Les ecclésiastiques moralisent considérablement les rapports de l'intersubjectivité sexuée en introduisant des thèmes de pureté</a:t>
            </a:r>
            <a:r>
              <a:rPr sz="1000" u="sng">
                <a:solidFill>
                  <a:srgbClr val="295EB7"/>
                </a:solidFill>
                <a:hlinkClick r:id="rId37"/>
              </a:rPr>
              <a:t>1</a:t>
            </a:r>
            <a:r>
              <a:rPr sz="1300"/>
              <a:t> liée à la </a:t>
            </a:r>
            <a:r>
              <a:rPr sz="1300" u="sng">
                <a:solidFill>
                  <a:srgbClr val="295EB7"/>
                </a:solidFill>
                <a:hlinkClick r:id="rId38"/>
              </a:rPr>
              <a:t>virginité</a:t>
            </a:r>
            <a:r>
              <a:rPr sz="1300"/>
              <a:t> et la </a:t>
            </a:r>
            <a:r>
              <a:rPr sz="1300" u="sng">
                <a:solidFill>
                  <a:srgbClr val="295EB7"/>
                </a:solidFill>
                <a:hlinkClick r:id="rId39"/>
              </a:rPr>
              <a:t>vénération de la Sainte Vierge</a:t>
            </a:r>
            <a:r>
              <a:rPr sz="1300"/>
              <a:t>, creusant le fossé entre les hommes et les femmes de la société médiévale. L'image de la femme est ramenée à cette icône et à cette croyance fondatrice à laquelle aucune mère ne correspond : ce point de vue a pour effet de rendre responsable du </a:t>
            </a:r>
            <a:r>
              <a:rPr sz="1300" u="sng">
                <a:solidFill>
                  <a:srgbClr val="295EB7"/>
                </a:solidFill>
                <a:hlinkClick r:id="rId40"/>
              </a:rPr>
              <a:t>péché originel</a:t>
            </a:r>
            <a:r>
              <a:rPr sz="1300"/>
              <a:t> la moitié de l'humanité. La seule aventure que peut vivre la femme est l'</a:t>
            </a:r>
            <a:r>
              <a:rPr sz="1300" u="sng">
                <a:solidFill>
                  <a:srgbClr val="295EB7"/>
                </a:solidFill>
                <a:hlinkClick r:id="rId41"/>
              </a:rPr>
              <a:t>adultère</a:t>
            </a:r>
            <a:r>
              <a:rPr sz="1300"/>
              <a:t>, que la réprobation </a:t>
            </a:r>
            <a:r>
              <a:rPr sz="1300" u="sng">
                <a:solidFill>
                  <a:srgbClr val="295EB7"/>
                </a:solidFill>
                <a:hlinkClick r:id="rId42"/>
              </a:rPr>
              <a:t>sociétale</a:t>
            </a:r>
            <a:r>
              <a:rPr sz="1300"/>
              <a:t> remplit de danger.</a:t>
            </a:r>
          </a:p>
          <a:p>
            <a:pPr defTabSz="457200">
              <a:lnSpc>
                <a:spcPts val="3400"/>
              </a:lnSpc>
              <a:defRPr sz="1200">
                <a:latin typeface="Helvetica"/>
                <a:ea typeface="Helvetica"/>
                <a:cs typeface="Helvetica"/>
                <a:sym typeface="Helvetica"/>
              </a:defRPr>
            </a:pPr>
            <a:r>
              <a:rPr sz="1300"/>
              <a:t>article complémentaire </a:t>
            </a:r>
            <a:r>
              <a:rPr sz="1300" u="sng">
                <a:solidFill>
                  <a:srgbClr val="295EB7"/>
                </a:solidFill>
                <a:hlinkClick r:id="rId43"/>
              </a:rPr>
              <a:t>Fatima</a:t>
            </a:r>
            <a:endParaRPr sz="1300"/>
          </a:p>
          <a:p>
            <a:pPr defTabSz="457200">
              <a:lnSpc>
                <a:spcPts val="3400"/>
              </a:lnSpc>
              <a:defRPr sz="1200">
                <a:latin typeface="Helvetica"/>
                <a:ea typeface="Helvetica"/>
                <a:cs typeface="Helvetica"/>
                <a:sym typeface="Helvetica"/>
              </a:defRPr>
            </a:pPr>
            <a:r>
              <a:rPr sz="1300"/>
              <a:t>article complémentaire </a:t>
            </a:r>
            <a:r>
              <a:rPr sz="1300" u="sng">
                <a:solidFill>
                  <a:srgbClr val="295EB7"/>
                </a:solidFill>
                <a:hlinkClick r:id="rId44"/>
              </a:rPr>
              <a:t>mariolâtrie</a:t>
            </a:r>
            <a:endParaRPr sz="1300"/>
          </a:p>
          <a:p>
            <a:pPr defTabSz="457200">
              <a:lnSpc>
                <a:spcPts val="4100"/>
              </a:lnSpc>
              <a:spcBef>
                <a:spcPts val="1100"/>
              </a:spcBef>
              <a:defRPr sz="1200">
                <a:latin typeface="Helvetica"/>
                <a:ea typeface="Helvetica"/>
                <a:cs typeface="Helvetica"/>
                <a:sym typeface="Helvetica"/>
              </a:defRPr>
            </a:pPr>
            <a:r>
              <a:rPr sz="1900"/>
              <a:t>Renaissance</a:t>
            </a:r>
            <a:r>
              <a:rPr sz="1000"/>
              <a:t>[</a:t>
            </a:r>
            <a:r>
              <a:rPr sz="1000" u="sng">
                <a:solidFill>
                  <a:srgbClr val="295EB7"/>
                </a:solidFill>
                <a:hlinkClick r:id="rId45"/>
              </a:rPr>
              <a:t>modifier</a:t>
            </a:r>
            <a:r>
              <a:rPr sz="1000"/>
              <a:t>]</a:t>
            </a:r>
            <a:endParaRPr sz="1900"/>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i="1" u="sng">
                <a:solidFill>
                  <a:srgbClr val="295EB7"/>
                </a:solidFill>
                <a:hlinkClick r:id="rId46"/>
              </a:rPr>
              <a:t>Le Printemps</a:t>
            </a:r>
            <a:r>
              <a:rPr sz="1100"/>
              <a:t> de </a:t>
            </a:r>
            <a:r>
              <a:rPr sz="1100" u="sng">
                <a:solidFill>
                  <a:srgbClr val="295EB7"/>
                </a:solidFill>
                <a:hlinkClick r:id="rId47"/>
              </a:rPr>
              <a:t>Sandro Botticelli</a:t>
            </a:r>
            <a:r>
              <a:rPr sz="1100"/>
              <a:t> amène un regard nouveau sur l'être féminin</a:t>
            </a:r>
          </a:p>
          <a:p>
            <a:pPr defTabSz="457200">
              <a:lnSpc>
                <a:spcPts val="3400"/>
              </a:lnSpc>
              <a:spcBef>
                <a:spcPts val="600"/>
              </a:spcBef>
              <a:defRPr sz="1200">
                <a:latin typeface="Helvetica"/>
                <a:ea typeface="Helvetica"/>
                <a:cs typeface="Helvetica"/>
                <a:sym typeface="Helvetica"/>
              </a:defRPr>
            </a:pPr>
            <a:r>
              <a:rPr sz="1300"/>
              <a:t>Le printemps de </a:t>
            </a:r>
            <a:r>
              <a:rPr sz="1300" u="sng">
                <a:solidFill>
                  <a:srgbClr val="295EB7"/>
                </a:solidFill>
                <a:hlinkClick r:id="rId48"/>
              </a:rPr>
              <a:t>Botticelli</a:t>
            </a:r>
            <a:r>
              <a:rPr sz="1300"/>
              <a:t> amène un regard nouveau sur la femme. Art profane ou sacré, </a:t>
            </a:r>
            <a:r>
              <a:rPr sz="1300" u="sng">
                <a:solidFill>
                  <a:srgbClr val="295EB7"/>
                </a:solidFill>
                <a:hlinkClick r:id="rId49"/>
              </a:rPr>
              <a:t>Vénus</a:t>
            </a:r>
            <a:r>
              <a:rPr sz="1300"/>
              <a:t> ou </a:t>
            </a:r>
            <a:r>
              <a:rPr sz="1300" u="sng">
                <a:solidFill>
                  <a:srgbClr val="295EB7"/>
                </a:solidFill>
                <a:hlinkClick r:id="rId50"/>
              </a:rPr>
              <a:t>Vierge Marie</a:t>
            </a:r>
            <a:r>
              <a:rPr sz="1300"/>
              <a:t>, la subtilité artistique nous fait douter. La Vénus de Botticelli apporte à l'Occident un sens nouveau de la beauté, sa naissance accompagne le printemps, archétype d'une belle jeune femme blonde aux cheveux longs, à la peau claire et aux mensurations proportionnées.</a:t>
            </a:r>
          </a:p>
          <a:p>
            <a:pPr defTabSz="457200">
              <a:lnSpc>
                <a:spcPts val="2900"/>
              </a:lnSpc>
              <a:defRPr sz="1200">
                <a:latin typeface="Helvetica"/>
                <a:ea typeface="Helvetica"/>
                <a:cs typeface="Helvetica"/>
                <a:sym typeface="Helvetica"/>
              </a:defRPr>
            </a:pPr>
            <a:endParaRPr sz="1100"/>
          </a:p>
          <a:p>
            <a:pPr defTabSz="457200">
              <a:lnSpc>
                <a:spcPts val="2900"/>
              </a:lnSpc>
              <a:defRPr sz="1200">
                <a:latin typeface="Helvetica"/>
                <a:ea typeface="Helvetica"/>
                <a:cs typeface="Helvetica"/>
                <a:sym typeface="Helvetica"/>
              </a:defRPr>
            </a:pPr>
            <a:endParaRPr sz="1100" u="sng">
              <a:solidFill>
                <a:srgbClr val="295EB7"/>
              </a:solidFill>
            </a:endParaRPr>
          </a:p>
          <a:p>
            <a:pPr defTabSz="457200">
              <a:lnSpc>
                <a:spcPts val="2800"/>
              </a:lnSpc>
              <a:defRPr sz="1200">
                <a:latin typeface="Helvetica"/>
                <a:ea typeface="Helvetica"/>
                <a:cs typeface="Helvetica"/>
                <a:sym typeface="Helvetica"/>
              </a:defRPr>
            </a:pPr>
            <a:r>
              <a:rPr sz="1100" i="1"/>
              <a:t>Portrait de </a:t>
            </a:r>
            <a:r>
              <a:rPr sz="1100" i="1" u="sng">
                <a:solidFill>
                  <a:srgbClr val="295EB7"/>
                </a:solidFill>
                <a:hlinkClick r:id="rId51"/>
              </a:rPr>
              <a:t>Simonetta Vespucci</a:t>
            </a:r>
            <a:r>
              <a:rPr sz="1100"/>
              <a:t> par Sandro Botticelli, Institut Städel (</a:t>
            </a:r>
            <a:r>
              <a:rPr sz="1100" u="sng">
                <a:solidFill>
                  <a:srgbClr val="295EB7"/>
                </a:solidFill>
                <a:hlinkClick r:id="rId52"/>
              </a:rPr>
              <a:t>Francfort-sur-le-Main</a:t>
            </a:r>
            <a:r>
              <a:rPr sz="1100"/>
              <a:t>)</a:t>
            </a:r>
          </a:p>
          <a:p>
            <a:pPr defTabSz="457200">
              <a:lnSpc>
                <a:spcPts val="3400"/>
              </a:lnSpc>
              <a:spcBef>
                <a:spcPts val="600"/>
              </a:spcBef>
              <a:defRPr sz="1200">
                <a:latin typeface="Helvetica"/>
                <a:ea typeface="Helvetica"/>
                <a:cs typeface="Helvetica"/>
                <a:sym typeface="Helvetica"/>
              </a:defRPr>
            </a:pPr>
            <a:r>
              <a:rPr sz="1300"/>
              <a:t>Contribuant également à cette fin du monopole de l'image de la femme liée à la religion, se développe la peinture de portraits de dames nobles, présentés dans les cours d'Europe afin de conclure mariages et alliances. Une fois mariée, la Dame est représentée avec un petit chien de compagnie ou une </a:t>
            </a:r>
            <a:r>
              <a:rPr sz="1300" u="sng">
                <a:solidFill>
                  <a:srgbClr val="295EB7"/>
                </a:solidFill>
                <a:hlinkClick r:id="rId53"/>
              </a:rPr>
              <a:t>hermine</a:t>
            </a:r>
            <a:r>
              <a:rPr sz="1300"/>
              <a:t> (telle la dame du même nom de </a:t>
            </a:r>
            <a:r>
              <a:rPr sz="1300" u="sng">
                <a:solidFill>
                  <a:srgbClr val="295EB7"/>
                </a:solidFill>
                <a:hlinkClick r:id="rId54"/>
              </a:rPr>
              <a:t>Léonard de Vinci</a:t>
            </a:r>
            <a:r>
              <a:rPr sz="1300"/>
              <a:t>), symbole de la fidélité de la dame. Le petit animal endormi symbolise une sexualité apaisée dans le mariage.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 name="Shape 985"/>
          <p:cNvSpPr>
            <a:spLocks noGrp="1" noRot="1" noChangeAspect="1"/>
          </p:cNvSpPr>
          <p:nvPr>
            <p:ph type="sldImg"/>
          </p:nvPr>
        </p:nvSpPr>
        <p:spPr>
          <a:prstGeom prst="rect">
            <a:avLst/>
          </a:prstGeom>
        </p:spPr>
        <p:txBody>
          <a:bodyPr/>
          <a:lstStyle/>
          <a:p>
            <a:endParaRPr/>
          </a:p>
        </p:txBody>
      </p:sp>
      <p:sp>
        <p:nvSpPr>
          <p:cNvPr id="986" name="Shape 986"/>
          <p:cNvSpPr>
            <a:spLocks noGrp="1"/>
          </p:cNvSpPr>
          <p:nvPr>
            <p:ph type="body" sz="quarter" idx="1"/>
          </p:nvPr>
        </p:nvSpPr>
        <p:spPr>
          <a:prstGeom prst="rect">
            <a:avLst/>
          </a:prstGeom>
        </p:spPr>
        <p:txBody>
          <a:bodyPr/>
          <a:lstStyle/>
          <a:p>
            <a:pPr defTabSz="457200">
              <a:defRPr sz="1200">
                <a:latin typeface="Helvetica"/>
                <a:ea typeface="Helvetica"/>
                <a:cs typeface="Helvetica"/>
                <a:sym typeface="Helvetica"/>
              </a:defRPr>
            </a:pPr>
            <a:r>
              <a:rPr sz="1000">
                <a:latin typeface="Verdana"/>
                <a:ea typeface="Verdana"/>
                <a:cs typeface="Verdana"/>
                <a:sym typeface="Verdana"/>
              </a:rPr>
              <a:t>Représentations de la femme celte:</a:t>
            </a:r>
          </a:p>
          <a:p>
            <a:pPr defTabSz="457200">
              <a:defRPr sz="1200">
                <a:latin typeface="Helvetica"/>
                <a:ea typeface="Helvetica"/>
                <a:cs typeface="Helvetica"/>
                <a:sym typeface="Helvetica"/>
              </a:defRPr>
            </a:pPr>
            <a:endParaRPr sz="1000">
              <a:latin typeface="Verdana"/>
              <a:ea typeface="Verdana"/>
              <a:cs typeface="Verdana"/>
              <a:sym typeface="Verdana"/>
            </a:endParaRPr>
          </a:p>
          <a:p>
            <a:pPr defTabSz="457200">
              <a:defRPr sz="1200">
                <a:latin typeface="Helvetica"/>
                <a:ea typeface="Helvetica"/>
                <a:cs typeface="Helvetica"/>
                <a:sym typeface="Helvetica"/>
              </a:defRPr>
            </a:pPr>
            <a:r>
              <a:rPr sz="1000">
                <a:latin typeface="Verdana"/>
                <a:ea typeface="Verdana"/>
                <a:cs typeface="Verdana"/>
                <a:sym typeface="Verdana"/>
              </a:rPr>
              <a:t>En étudiant les textes, on s'aperçoit que la condition de la femme celte était avantageuse par rapport à certaines autres sociétés. La femme celte était relativement indépendante de l'homme, elle pouvait posséder des biens propres : bijoux, bétail. Si la propriété foncière était collective chez les Celtes, à côté, la propriété mobilière individuelle était admise. La femme pouvait user de ses biens personnels à sa guise, elle les conservait en cas de mariage et pouvait les reprendre en cas de divorce. Le mariage était une institution souple, résultat d'un contrat dont la durée n'était pas forcément définitive. En théorie, la femme choisissait librement son époux et lorsque c'est elle qui possédait plus de biens que son mari, c'est elle qui dirigeait toutes les affaires du ménage sans demander l'avis à son époux. Si la fortune de l'homme et de la femme étaient à égalité, le mari ne pouvait gérer les biens sans en référer à son épouse. En se mariant, la femme n'entrait jamais dans la famille de son mari, elle appartenait toujours à sa famille d'origine, et le prix que versait le mari pour l'achat de sa femme n'était qu'une compensation donnée à la famille de celle-ci. En cas de divorce, la femme retournait dans sa famille d'origine. Si l'homme décidait d'abandonner sa femme, il devait s'appuyer sur des motifs graves, si non, il devait payer des dédommagements très élevés. La femme pouvait se séparer de son mari en cas de mauvais traitements, elle pouvait alors reprendre ses biens propres et sa part des biens acquis pendant toute la durée du mariage. Le divorce pouvait aussi s'effectuer par consentement mutuel, la séparation n'était pas liée à une quelconque culpabilité, c'était simplement un contrat qui cessait. Dans certaines situations, notamment dans les familles royales, la transmission des biens ou de la souveraineté se faisait par l'intermédiaire de la mère ou de l'oncle maternel (l'exemple de Tristan, héros d'une légende médiévale d'origine celtique, héritier de son oncle Mark, en est le plus célèbre). </a:t>
            </a:r>
          </a:p>
          <a:p>
            <a:pPr defTabSz="457200">
              <a:defRPr sz="1200">
                <a:latin typeface="Helvetica"/>
                <a:ea typeface="Helvetica"/>
                <a:cs typeface="Helvetica"/>
                <a:sym typeface="Helvetica"/>
              </a:defRPr>
            </a:pPr>
            <a:r>
              <a:rPr sz="1000">
                <a:latin typeface="Verdana"/>
                <a:ea typeface="Verdana"/>
                <a:cs typeface="Verdana"/>
                <a:sym typeface="Verdana"/>
              </a:rPr>
              <a:t>En-dehors du mariage, il existait une sorte de concubinat réglementé par des coutumes très strictes. Un homme pouvait prendre une concubine, mais s'il était marié, il ne pouvait le faire qu'avec l'accord de son épouse légitime. La concubine et sa famille recevaient une compensation financière et un contrat stipulait la durée du concubinat (un an jour pour jour, renouvelable). Cette coutume qu'on a pu appeler "mariage temporaire" ou "mariage annuel" avait le mérite de sauvegarder l'indépendance, la liberté et la dignité de la femme concubine. Si le contrat passé n'était pas respecté par le concubin, la femme concubine pouvait en appeler à la décision d'un juge, en général un druide qui, en plus de ses fonctions religieuses, exerçait des fonctions judiciaires. </a:t>
            </a:r>
          </a:p>
          <a:p>
            <a:pPr defTabSz="457200">
              <a:defRPr sz="1200">
                <a:latin typeface="Helvetica"/>
                <a:ea typeface="Helvetica"/>
                <a:cs typeface="Helvetica"/>
                <a:sym typeface="Helvetica"/>
              </a:defRPr>
            </a:pPr>
            <a:r>
              <a:rPr sz="1000">
                <a:latin typeface="Verdana"/>
                <a:ea typeface="Verdana"/>
                <a:cs typeface="Verdana"/>
                <a:sym typeface="Verdana"/>
              </a:rPr>
              <a:t>Le problème des enfants pouvait cependant soulever des difficultés. En principe, les enfants appartenaient à la famille du père, de ce fait, ils n'étaient jamais abandonnés, d'autant plus que le système du "fosterage" était pratiqué. Il consistait à envoyer les enfants dans une autre famille afin qu'ils reçoivent une éducation manuelle, intellectuelle ou guerrière, ce qui élargissait le cadre de la vie familiale. Les enfants pouvaient hériter de leurs deux parents et les filles n'étaient pas écartées de la succession, même si elles étaient défavorisées par rapport aux garçons.</a:t>
            </a:r>
          </a:p>
          <a:p>
            <a:pPr defTabSz="457200">
              <a:defRPr sz="1200">
                <a:latin typeface="Helvetica"/>
                <a:ea typeface="Helvetica"/>
                <a:cs typeface="Helvetica"/>
                <a:sym typeface="Helvetica"/>
              </a:defRPr>
            </a:pPr>
            <a:r>
              <a:rPr sz="1000">
                <a:latin typeface="Verdana"/>
                <a:ea typeface="Verdana"/>
                <a:cs typeface="Verdana"/>
                <a:sym typeface="Verdana"/>
              </a:rPr>
              <a:t>D'où vient la place enviable de la femme celte dans la société?</a:t>
            </a:r>
          </a:p>
          <a:p>
            <a:pPr defTabSz="457200">
              <a:defRPr sz="1200">
                <a:latin typeface="Helvetica"/>
                <a:ea typeface="Helvetica"/>
                <a:cs typeface="Helvetica"/>
                <a:sym typeface="Helvetica"/>
              </a:defRPr>
            </a:pPr>
            <a:r>
              <a:rPr sz="1000">
                <a:latin typeface="Verdana"/>
                <a:ea typeface="Verdana"/>
                <a:cs typeface="Verdana"/>
                <a:sym typeface="Verdana"/>
              </a:rPr>
              <a:t>Cette situation vient de l'image que se sont fait les Celtes pour cet être doué de donner la vie; toute la tradition celtique, galloise, irlandaise, bretonne, insiste sur le caractère de souveraineté de la femme. </a:t>
            </a:r>
          </a:p>
          <a:p>
            <a:pPr defTabSz="457200">
              <a:defRPr sz="1200">
                <a:latin typeface="Helvetica"/>
                <a:ea typeface="Helvetica"/>
                <a:cs typeface="Helvetica"/>
                <a:sym typeface="Helvetica"/>
              </a:defRPr>
            </a:pPr>
            <a:r>
              <a:rPr sz="1000">
                <a:latin typeface="Verdana"/>
                <a:ea typeface="Verdana"/>
                <a:cs typeface="Verdana"/>
                <a:sym typeface="Verdana"/>
              </a:rPr>
              <a:t>On retrouve ce sentiment dans la littérature européenne du Moyen Age, notamment dans le cycle arthurien, du nom du roi Arthur, qui est d'origine celtique. L'épouse du roi Arthur, la reine Guenièvre, que les anciens textes gallois nomment "Gwenhwyfar" ("Blanc fantôme") est le modèle de ces femmes qui incarnent la souveraineté. C'est elle, qui par sa beauté et sa valeur, permet aux chevaliers de montrer leur bravoure. Le chevalier Lancelot n'avoue-t-il pas que toute sa valeur lui vient de l'amour de la reine Guenièvre qui est le centre de la Cour? La plupart des héroïnes des légendes celtiques proviennent du souvenir d'une antique déesse solaire. Dans toutes les langues celtiques, le mot soleil est féminin et le mot lune, masculin. Si la Femme est le Soleil, c'est sans doute que les Celtes ont connu une divinité solaire féminine. Le visage de cette divinité se retrouve aussi dans la légende de Tristan et Iseut. C'est Iseut, la femme, qui oblige l'homme à l'aimer, c'est elle qui mène le jeu par sa passion violente, elle entraîne l'homme dans une aventure amoureuse, elle l'oblige à l'aimer malgré lui sous peine de perdre son honneur et sa vie. C'est le thème récurrent de la souveraineté que l'on doit conquérir, non seulement par force, mais par amour. La quête du Graal, dont la version primitive est d'esprit entièrement païen et même druidique, est la recherche passionnée d'un objet sacré qu'on ne peut obtenir que grâce à une femme aux multiples visages. Dans l'imagination des Celtes, la femme est l'initiatrice, la messagère des dieux, celle qui introduit l'homme dans un monde nouveau, celui des réalités supérieures. Cependant, par cette puissance qu'elle incarne, la femme a inquiété les Celtes et ils ont cherché à s'en rendre maîtres. Une légende galloise conservée dans un des récits du Mabinogi nous montre comment l'homme essaie de se soustraire à la domination de la femme. L'homme a toujours prétendu avoir des droits de possession sur la femme et ne pouvant se passer d'elle en tant que mère, épouse ou amante, il a fait en sorte de jeter sur elle de terribles interdits teintés de culpabilité. D'après leurs récits mythologiques, les Celtes semblent avoir été conscients de ce phénomène et il y a chez eux comme un regret d'une époque antérieure où la femme jouait un rôle plus considérable. La légende de la ville d'Ys (en Bretagne) nous prouve la pérennité de l'image féminine antique à travers les surfaces troubles de la mémoire. Dahud, est condamnée par les hommes à périr parce qu'elle défie les lois patriarcales en étant la souveraine de la ville d'Ys. Un raz de marée submerge la cité qui disparaît avec sa reine. Mais selon la légende, Dahud vit toujours au fond de la mer dans son merveilleux palais et elle attend le moment propice pour réapparaître à la surface des eaux. Le symbole est clair : la souveraineté féminine est occultée, engloutie sous les eaux, dans l'inconscient. Mais lorsqu'elle réapparaîtra en plein jour, alors sera retrouvé le paradis perdu où règne, toute puissante, la femme-soleil, celle qui donne la vie et qui procure l'amour. Les hommes, après avoir rejeté la femme dans les ténèbres, passent leur vie à la rechercher car ils savent qu'ils n'atteindront le bonheur qu'à condition de retrouver leur pureté primitive, celle d'un paradis perdu.</a:t>
            </a:r>
          </a:p>
          <a:p>
            <a:pPr defTabSz="457200">
              <a:defRPr sz="1200">
                <a:latin typeface="Helvetica"/>
                <a:ea typeface="Helvetica"/>
                <a:cs typeface="Helvetica"/>
                <a:sym typeface="Helvetica"/>
              </a:defRPr>
            </a:pPr>
            <a:r>
              <a:rPr sz="1000">
                <a:latin typeface="Verdana"/>
                <a:ea typeface="Verdana"/>
                <a:cs typeface="Verdana"/>
                <a:sym typeface="Verdana"/>
              </a:rPr>
              <a:t>La femme celte occupe donc bien une position favorable dans la société où elle vit, sa condition s'est ensuite nettement dégradée et elle devra attendre des siècles pour reconquérir ses droits. On peut considérer que la femme européenne d'aujourd'hui possède en gros les mêmes droits matrimoniaux que la femme celte.</a:t>
            </a:r>
          </a:p>
          <a:p>
            <a:pPr defTabSz="457200">
              <a:defRPr sz="1200">
                <a:latin typeface="Helvetica"/>
                <a:ea typeface="Helvetica"/>
                <a:cs typeface="Helvetica"/>
                <a:sym typeface="Helvetica"/>
              </a:defRPr>
            </a:pPr>
            <a:endParaRPr sz="1000">
              <a:latin typeface="Verdana"/>
              <a:ea typeface="Verdana"/>
              <a:cs typeface="Verdana"/>
              <a:sym typeface="Verdana"/>
            </a:endParaRPr>
          </a:p>
          <a:p>
            <a:pPr defTabSz="457200">
              <a:defRPr sz="1200">
                <a:latin typeface="Helvetica"/>
                <a:ea typeface="Helvetica"/>
                <a:cs typeface="Helvetica"/>
                <a:sym typeface="Helvetica"/>
              </a:defRPr>
            </a:pPr>
            <a:r>
              <a:rPr sz="1000">
                <a:latin typeface="Verdana"/>
                <a:ea typeface="Verdana"/>
                <a:cs typeface="Verdana"/>
                <a:sym typeface="Verdana"/>
              </a:rPr>
              <a:t>Source : article de Jean Markale : "Le triple visage de la femme celte"</a:t>
            </a:r>
          </a:p>
          <a:p>
            <a:pPr defTabSz="457200">
              <a:defRPr sz="1200">
                <a:latin typeface="Helvetica"/>
                <a:ea typeface="Helvetica"/>
                <a:cs typeface="Helvetica"/>
                <a:sym typeface="Helvetica"/>
              </a:defRPr>
            </a:pPr>
            <a:r>
              <a:rPr sz="1000">
                <a:latin typeface="Verdana"/>
                <a:ea typeface="Verdana"/>
                <a:cs typeface="Verdana"/>
                <a:sym typeface="Verdana"/>
              </a:rPr>
              <a:t>(Le Courrier de l'UNESCO, décembre 1975)</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Shape 997"/>
          <p:cNvSpPr>
            <a:spLocks noGrp="1" noRot="1" noChangeAspect="1"/>
          </p:cNvSpPr>
          <p:nvPr>
            <p:ph type="sldImg"/>
          </p:nvPr>
        </p:nvSpPr>
        <p:spPr>
          <a:prstGeom prst="rect">
            <a:avLst/>
          </a:prstGeom>
        </p:spPr>
        <p:txBody>
          <a:bodyPr/>
          <a:lstStyle/>
          <a:p>
            <a:endParaRPr/>
          </a:p>
        </p:txBody>
      </p:sp>
      <p:sp>
        <p:nvSpPr>
          <p:cNvPr id="998" name="Shape 998"/>
          <p:cNvSpPr>
            <a:spLocks noGrp="1"/>
          </p:cNvSpPr>
          <p:nvPr>
            <p:ph type="body" sz="quarter" idx="1"/>
          </p:nvPr>
        </p:nvSpPr>
        <p:spPr>
          <a:prstGeom prst="rect">
            <a:avLst/>
          </a:prstGeom>
        </p:spPr>
        <p:txBody>
          <a:bodyPr/>
          <a:lstStyle/>
          <a:p>
            <a:r>
              <a:t>Le Saint-Graal. Indiana Jones. IIIe volet: Indy comprend que le Christ devait posséder non pas une coupe digne d’un roi mais un coupe simple, une coupe en terre, une coupe de charpentier. Il pourra sauver son père de ses blessures en lui faisant boire à la coupe qui avait servi à la sainte cène. </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Shape 1001"/>
          <p:cNvSpPr>
            <a:spLocks noGrp="1" noRot="1" noChangeAspect="1"/>
          </p:cNvSpPr>
          <p:nvPr>
            <p:ph type="sldImg"/>
          </p:nvPr>
        </p:nvSpPr>
        <p:spPr>
          <a:prstGeom prst="rect">
            <a:avLst/>
          </a:prstGeom>
        </p:spPr>
        <p:txBody>
          <a:bodyPr/>
          <a:lstStyle/>
          <a:p>
            <a:endParaRPr/>
          </a:p>
        </p:txBody>
      </p:sp>
      <p:sp>
        <p:nvSpPr>
          <p:cNvPr id="1002" name="Shape 1002"/>
          <p:cNvSpPr>
            <a:spLocks noGrp="1"/>
          </p:cNvSpPr>
          <p:nvPr>
            <p:ph type="body" sz="quarter" idx="1"/>
          </p:nvPr>
        </p:nvSpPr>
        <p:spPr>
          <a:prstGeom prst="rect">
            <a:avLst/>
          </a:prstGeom>
        </p:spPr>
        <p:txBody>
          <a:bodyPr/>
          <a:lstStyle/>
          <a:p>
            <a:pPr marL="457200" indent="-457200" defTabSz="457200">
              <a:lnSpc>
                <a:spcPts val="2700"/>
              </a:lnSpc>
              <a:tabLst>
                <a:tab pos="139700" algn="l"/>
                <a:tab pos="457200" algn="l"/>
              </a:tabLst>
              <a:defRPr sz="1200">
                <a:latin typeface="Helvetica"/>
                <a:ea typeface="Helvetica"/>
                <a:cs typeface="Helvetica"/>
                <a:sym typeface="Helvetica"/>
              </a:defRPr>
            </a:pPr>
            <a:r>
              <a:rPr sz="1100">
                <a:latin typeface="Trebuchet MS"/>
                <a:ea typeface="Trebuchet MS"/>
                <a:cs typeface="Trebuchet MS"/>
                <a:sym typeface="Trebuchet MS"/>
              </a:rPr>
              <a:t> 1 - Arthur </a:t>
            </a:r>
            <a:r>
              <a:rPr sz="1100" b="1">
                <a:latin typeface="Trebuchet MS"/>
                <a:ea typeface="Trebuchet MS"/>
                <a:cs typeface="Trebuchet MS"/>
                <a:sym typeface="Trebuchet MS"/>
              </a:rPr>
              <a:t>(1813)</a:t>
            </a:r>
            <a:r>
              <a:rPr sz="1100">
                <a:latin typeface="Trebuchet MS"/>
                <a:ea typeface="Trebuchet MS"/>
                <a:cs typeface="Trebuchet MS"/>
                <a:sym typeface="Trebuchet MS"/>
              </a:rPr>
              <a:t> :</a:t>
            </a:r>
          </a:p>
          <a:p>
            <a:pPr marL="457200" indent="-457200" defTabSz="457200">
              <a:lnSpc>
                <a:spcPts val="2700"/>
              </a:lnSpc>
              <a:tabLst>
                <a:tab pos="139700" algn="l"/>
                <a:tab pos="457200" algn="l"/>
              </a:tabLst>
              <a:defRPr sz="1200">
                <a:latin typeface="Helvetica"/>
                <a:ea typeface="Helvetica"/>
                <a:cs typeface="Helvetica"/>
                <a:sym typeface="Helvetica"/>
              </a:defRPr>
            </a:pPr>
            <a:r>
              <a:rPr sz="1100">
                <a:latin typeface="Trebuchet MS"/>
                <a:ea typeface="Trebuchet MS"/>
                <a:cs typeface="Trebuchet MS"/>
                <a:sym typeface="Trebuchet MS"/>
              </a:rPr>
              <a:t>	2 - Léodagan / Séli </a:t>
            </a:r>
            <a:r>
              <a:rPr sz="1100" b="1">
                <a:latin typeface="Trebuchet MS"/>
                <a:ea typeface="Trebuchet MS"/>
                <a:cs typeface="Trebuchet MS"/>
                <a:sym typeface="Trebuchet MS"/>
              </a:rPr>
              <a:t>(1293)</a:t>
            </a:r>
            <a:r>
              <a:rPr sz="1100">
                <a:latin typeface="Trebuchet MS"/>
                <a:ea typeface="Trebuchet MS"/>
                <a:cs typeface="Trebuchet MS"/>
                <a:sym typeface="Trebuchet MS"/>
              </a:rPr>
              <a:t> :</a:t>
            </a:r>
          </a:p>
          <a:p>
            <a:pPr marL="457200" indent="-457200" defTabSz="457200">
              <a:lnSpc>
                <a:spcPts val="2700"/>
              </a:lnSpc>
              <a:tabLst>
                <a:tab pos="139700" algn="l"/>
                <a:tab pos="457200" algn="l"/>
              </a:tabLst>
              <a:defRPr sz="1200">
                <a:latin typeface="Helvetica"/>
                <a:ea typeface="Helvetica"/>
                <a:cs typeface="Helvetica"/>
                <a:sym typeface="Helvetica"/>
              </a:defRPr>
            </a:pPr>
            <a:r>
              <a:rPr sz="1100">
                <a:latin typeface="Trebuchet MS"/>
                <a:ea typeface="Trebuchet MS"/>
                <a:cs typeface="Trebuchet MS"/>
                <a:sym typeface="Trebuchet MS"/>
              </a:rPr>
              <a:t>	•	 3 - La Dame du Lac </a:t>
            </a:r>
            <a:r>
              <a:rPr sz="1100" b="1">
                <a:latin typeface="Trebuchet MS"/>
                <a:ea typeface="Trebuchet MS"/>
                <a:cs typeface="Trebuchet MS"/>
                <a:sym typeface="Trebuchet MS"/>
              </a:rPr>
              <a:t>(190)</a:t>
            </a:r>
            <a:r>
              <a:rPr sz="1100">
                <a:latin typeface="Trebuchet MS"/>
                <a:ea typeface="Trebuchet MS"/>
                <a:cs typeface="Trebuchet MS"/>
                <a:sym typeface="Trebuchet MS"/>
              </a:rPr>
              <a:t> :</a:t>
            </a:r>
          </a:p>
          <a:p>
            <a:pPr marL="457200" indent="-457200" defTabSz="457200">
              <a:lnSpc>
                <a:spcPts val="2700"/>
              </a:lnSpc>
              <a:tabLst>
                <a:tab pos="139700" algn="l"/>
                <a:tab pos="457200" algn="l"/>
              </a:tabLst>
              <a:defRPr sz="1200">
                <a:latin typeface="Helvetica"/>
                <a:ea typeface="Helvetica"/>
                <a:cs typeface="Helvetica"/>
                <a:sym typeface="Helvetica"/>
              </a:defRPr>
            </a:pPr>
            <a:r>
              <a:rPr sz="1100">
                <a:latin typeface="Trebuchet MS"/>
                <a:ea typeface="Trebuchet MS"/>
                <a:cs typeface="Trebuchet MS"/>
                <a:sym typeface="Trebuchet MS"/>
              </a:rPr>
              <a:t> . 4- Guenièvre </a:t>
            </a:r>
            <a:r>
              <a:rPr sz="1100" b="1">
                <a:latin typeface="Trebuchet MS"/>
                <a:ea typeface="Trebuchet MS"/>
                <a:cs typeface="Trebuchet MS"/>
                <a:sym typeface="Trebuchet MS"/>
              </a:rPr>
              <a:t>(430)</a:t>
            </a:r>
            <a:r>
              <a:rPr sz="1100">
                <a:latin typeface="Trebuchet MS"/>
                <a:ea typeface="Trebuchet MS"/>
                <a:cs typeface="Trebuchet MS"/>
                <a:sym typeface="Trebuchet MS"/>
              </a:rPr>
              <a:t> :</a:t>
            </a:r>
          </a:p>
          <a:p>
            <a:pPr marL="457200" indent="-457200" defTabSz="457200">
              <a:lnSpc>
                <a:spcPts val="2700"/>
              </a:lnSpc>
              <a:tabLst>
                <a:tab pos="139700" algn="l"/>
                <a:tab pos="457200" algn="l"/>
              </a:tabLst>
              <a:defRPr sz="1200">
                <a:latin typeface="Helvetica"/>
                <a:ea typeface="Helvetica"/>
                <a:cs typeface="Helvetica"/>
                <a:sym typeface="Helvetica"/>
              </a:defRPr>
            </a:pPr>
            <a:r>
              <a:rPr sz="1100">
                <a:latin typeface="Trebuchet MS"/>
                <a:ea typeface="Trebuchet MS"/>
                <a:cs typeface="Trebuchet MS"/>
                <a:sym typeface="Trebuchet MS"/>
              </a:rPr>
              <a:t>	•	5- Yvain / Gauvain </a:t>
            </a:r>
            <a:r>
              <a:rPr sz="1100" b="1">
                <a:latin typeface="Trebuchet MS"/>
                <a:ea typeface="Trebuchet MS"/>
                <a:cs typeface="Trebuchet MS"/>
                <a:sym typeface="Trebuchet MS"/>
              </a:rPr>
              <a:t>(1773)</a:t>
            </a:r>
            <a:r>
              <a:rPr sz="1100">
                <a:latin typeface="Trebuchet MS"/>
                <a:ea typeface="Trebuchet MS"/>
                <a:cs typeface="Trebuchet MS"/>
                <a:sym typeface="Trebuchet MS"/>
              </a:rPr>
              <a:t> :</a:t>
            </a:r>
          </a:p>
          <a:p>
            <a:pPr marL="457200" indent="-457200" defTabSz="457200">
              <a:lnSpc>
                <a:spcPts val="2700"/>
              </a:lnSpc>
              <a:tabLst>
                <a:tab pos="139700" algn="l"/>
                <a:tab pos="457200" algn="l"/>
              </a:tabLst>
              <a:defRPr sz="1200">
                <a:latin typeface="Helvetica"/>
                <a:ea typeface="Helvetica"/>
                <a:cs typeface="Helvetica"/>
                <a:sym typeface="Helvetica"/>
              </a:defRPr>
            </a:pPr>
            <a:r>
              <a:rPr sz="1100">
                <a:latin typeface="Trebuchet MS"/>
                <a:ea typeface="Trebuchet MS"/>
                <a:cs typeface="Trebuchet MS"/>
                <a:sym typeface="Trebuchet MS"/>
              </a:rPr>
              <a:t>	•	 6- Merlin </a:t>
            </a:r>
            <a:r>
              <a:rPr sz="1100" b="1">
                <a:latin typeface="Trebuchet MS"/>
                <a:ea typeface="Trebuchet MS"/>
                <a:cs typeface="Trebuchet MS"/>
                <a:sym typeface="Trebuchet MS"/>
              </a:rPr>
              <a:t>(1753)</a:t>
            </a:r>
            <a:r>
              <a:rPr sz="1100">
                <a:latin typeface="Trebuchet MS"/>
                <a:ea typeface="Trebuchet MS"/>
                <a:cs typeface="Trebuchet MS"/>
                <a:sym typeface="Trebuchet MS"/>
              </a:rPr>
              <a:t> :</a:t>
            </a:r>
          </a:p>
          <a:p>
            <a:pPr marL="457200" indent="-457200" defTabSz="457200">
              <a:lnSpc>
                <a:spcPts val="2700"/>
              </a:lnSpc>
              <a:tabLst>
                <a:tab pos="139700" algn="l"/>
                <a:tab pos="457200" algn="l"/>
              </a:tabLst>
              <a:defRPr sz="1200">
                <a:latin typeface="Helvetica"/>
                <a:ea typeface="Helvetica"/>
                <a:cs typeface="Helvetica"/>
                <a:sym typeface="Helvetica"/>
              </a:defRPr>
            </a:pPr>
            <a:r>
              <a:rPr sz="1100">
                <a:latin typeface="Trebuchet MS"/>
                <a:ea typeface="Trebuchet MS"/>
                <a:cs typeface="Trebuchet MS"/>
                <a:sym typeface="Trebuchet MS"/>
              </a:rPr>
              <a:t>•	 7 - Bohort </a:t>
            </a:r>
            <a:r>
              <a:rPr sz="1100" b="1">
                <a:latin typeface="Trebuchet MS"/>
                <a:ea typeface="Trebuchet MS"/>
                <a:cs typeface="Trebuchet MS"/>
                <a:sym typeface="Trebuchet MS"/>
              </a:rPr>
              <a:t>(207)</a:t>
            </a:r>
            <a:r>
              <a:rPr sz="1100">
                <a:latin typeface="Trebuchet MS"/>
                <a:ea typeface="Trebuchet MS"/>
                <a:cs typeface="Trebuchet MS"/>
                <a:sym typeface="Trebuchet MS"/>
              </a:rPr>
              <a:t> :</a:t>
            </a:r>
          </a:p>
          <a:p>
            <a:pPr marL="457200" indent="-457200" defTabSz="457200">
              <a:lnSpc>
                <a:spcPts val="2700"/>
              </a:lnSpc>
              <a:tabLst>
                <a:tab pos="139700" algn="l"/>
                <a:tab pos="457200" algn="l"/>
              </a:tabLst>
              <a:defRPr sz="1200">
                <a:latin typeface="Helvetica"/>
                <a:ea typeface="Helvetica"/>
                <a:cs typeface="Helvetica"/>
                <a:sym typeface="Helvetica"/>
              </a:defRPr>
            </a:pPr>
            <a:r>
              <a:rPr sz="1100">
                <a:latin typeface="Trebuchet MS"/>
                <a:ea typeface="Trebuchet MS"/>
                <a:cs typeface="Trebuchet MS"/>
                <a:sym typeface="Trebuchet MS"/>
              </a:rPr>
              <a:t>	•	 8 - Père Blaise </a:t>
            </a:r>
            <a:r>
              <a:rPr sz="1100" b="1">
                <a:latin typeface="Trebuchet MS"/>
                <a:ea typeface="Trebuchet MS"/>
                <a:cs typeface="Trebuchet MS"/>
                <a:sym typeface="Trebuchet MS"/>
              </a:rPr>
              <a:t>(1286)</a:t>
            </a:r>
            <a:r>
              <a:rPr sz="1100">
                <a:latin typeface="Trebuchet MS"/>
                <a:ea typeface="Trebuchet MS"/>
                <a:cs typeface="Trebuchet MS"/>
                <a:sym typeface="Trebuchet MS"/>
              </a:rPr>
              <a:t> :</a:t>
            </a:r>
          </a:p>
          <a:p>
            <a:pPr marL="457200" indent="-457200" defTabSz="457200">
              <a:lnSpc>
                <a:spcPts val="2700"/>
              </a:lnSpc>
              <a:tabLst>
                <a:tab pos="139700" algn="l"/>
                <a:tab pos="457200" algn="l"/>
              </a:tabLst>
              <a:defRPr sz="1200">
                <a:latin typeface="Helvetica"/>
                <a:ea typeface="Helvetica"/>
                <a:cs typeface="Helvetica"/>
                <a:sym typeface="Helvetica"/>
              </a:defRPr>
            </a:pPr>
            <a:r>
              <a:rPr sz="1100">
                <a:latin typeface="Trebuchet MS"/>
                <a:ea typeface="Trebuchet MS"/>
                <a:cs typeface="Trebuchet MS"/>
                <a:sym typeface="Trebuchet MS"/>
              </a:rPr>
              <a:t>9 Perceval</a:t>
            </a:r>
          </a:p>
          <a:p>
            <a:pPr marL="457200" indent="-457200" defTabSz="457200">
              <a:lnSpc>
                <a:spcPts val="2700"/>
              </a:lnSpc>
              <a:tabLst>
                <a:tab pos="139700" algn="l"/>
                <a:tab pos="457200" algn="l"/>
              </a:tabLst>
              <a:defRPr sz="1200">
                <a:latin typeface="Helvetica"/>
                <a:ea typeface="Helvetica"/>
                <a:cs typeface="Helvetica"/>
                <a:sym typeface="Helvetica"/>
              </a:defRPr>
            </a:pPr>
            <a:r>
              <a:rPr sz="1100">
                <a:latin typeface="Trebuchet MS"/>
                <a:ea typeface="Trebuchet MS"/>
                <a:cs typeface="Trebuchet MS"/>
                <a:sym typeface="Trebuchet MS"/>
              </a:rPr>
              <a:t>	•	 10- Lancelot </a:t>
            </a:r>
            <a:r>
              <a:rPr sz="1100" b="1">
                <a:latin typeface="Trebuchet MS"/>
                <a:ea typeface="Trebuchet MS"/>
                <a:cs typeface="Trebuchet MS"/>
                <a:sym typeface="Trebuchet MS"/>
              </a:rPr>
              <a:t>(248)</a:t>
            </a:r>
            <a:r>
              <a:rPr sz="1100">
                <a:latin typeface="Trebuchet MS"/>
                <a:ea typeface="Trebuchet MS"/>
                <a:cs typeface="Trebuchet MS"/>
                <a:sym typeface="Trebuchet MS"/>
              </a:rPr>
              <a:t> :</a:t>
            </a:r>
          </a:p>
          <a:p>
            <a:pPr marL="457200" indent="-457200" defTabSz="457200">
              <a:lnSpc>
                <a:spcPts val="2800"/>
              </a:lnSpc>
              <a:tabLst>
                <a:tab pos="139700" algn="l"/>
                <a:tab pos="457200" algn="l"/>
              </a:tabLst>
              <a:defRPr sz="1200">
                <a:latin typeface="Helvetica"/>
                <a:ea typeface="Helvetica"/>
                <a:cs typeface="Helvetica"/>
                <a:sym typeface="Helvetica"/>
              </a:defRPr>
            </a:pPr>
            <a:endParaRPr sz="1100">
              <a:latin typeface="Trebuchet MS"/>
              <a:ea typeface="Trebuchet MS"/>
              <a:cs typeface="Trebuchet MS"/>
              <a:sym typeface="Trebuchet MS"/>
            </a:endParaRPr>
          </a:p>
          <a:p>
            <a:pPr marL="457200" indent="-457200" defTabSz="457200">
              <a:lnSpc>
                <a:spcPts val="2700"/>
              </a:lnSpc>
              <a:tabLst>
                <a:tab pos="139700" algn="l"/>
                <a:tab pos="457200" algn="l"/>
              </a:tabLst>
              <a:defRPr sz="1200">
                <a:latin typeface="Helvetica"/>
                <a:ea typeface="Helvetica"/>
                <a:cs typeface="Helvetica"/>
                <a:sym typeface="Helvetica"/>
              </a:defRPr>
            </a:pPr>
            <a:r>
              <a:rPr sz="1100">
                <a:latin typeface="Trebuchet MS"/>
                <a:ea typeface="Trebuchet MS"/>
                <a:cs typeface="Trebuchet MS"/>
                <a:sym typeface="Trebuchet MS"/>
              </a:rPr>
              <a:t>	</a:t>
            </a:r>
          </a:p>
          <a:p>
            <a:pPr defTabSz="457200">
              <a:lnSpc>
                <a:spcPts val="2800"/>
              </a:lnSpc>
              <a:defRPr sz="1200">
                <a:latin typeface="Helvetica"/>
                <a:ea typeface="Helvetica"/>
                <a:cs typeface="Helvetica"/>
                <a:sym typeface="Helvetica"/>
              </a:defRPr>
            </a:pPr>
            <a:endParaRPr sz="1100">
              <a:latin typeface="Trebuchet MS"/>
              <a:ea typeface="Trebuchet MS"/>
              <a:cs typeface="Trebuchet MS"/>
              <a:sym typeface="Trebuchet MS"/>
            </a:endParaRPr>
          </a:p>
          <a:p>
            <a:pPr defTabSz="457200">
              <a:lnSpc>
                <a:spcPts val="2800"/>
              </a:lnSpc>
              <a:defRPr sz="1200">
                <a:latin typeface="Helvetica"/>
                <a:ea typeface="Helvetica"/>
                <a:cs typeface="Helvetica"/>
                <a:sym typeface="Helvetica"/>
              </a:defRPr>
            </a:pPr>
            <a:endParaRPr sz="1100">
              <a:latin typeface="Trebuchet MS"/>
              <a:ea typeface="Trebuchet MS"/>
              <a:cs typeface="Trebuchet MS"/>
              <a:sym typeface="Trebuchet MS"/>
            </a:endParaRPr>
          </a:p>
          <a:p>
            <a:pPr defTabSz="457200">
              <a:lnSpc>
                <a:spcPts val="2700"/>
              </a:lnSpc>
              <a:defRPr sz="1200">
                <a:latin typeface="Helvetica"/>
                <a:ea typeface="Helvetica"/>
                <a:cs typeface="Helvetica"/>
                <a:sym typeface="Helvetica"/>
              </a:defRPr>
            </a:pPr>
            <a:r>
              <a:rPr sz="1100">
                <a:latin typeface="Trebuchet MS"/>
                <a:ea typeface="Trebuchet MS"/>
                <a:cs typeface="Trebuchet MS"/>
                <a:sym typeface="Trebuchet MS"/>
              </a:rPr>
              <a:t>Videos, séries et émissions sur M6.fr : </a:t>
            </a:r>
            <a:r>
              <a:rPr sz="1100" u="sng">
                <a:solidFill>
                  <a:srgbClr val="1D4BA5"/>
                </a:solidFill>
                <a:latin typeface="Trebuchet MS"/>
                <a:ea typeface="Trebuchet MS"/>
                <a:cs typeface="Trebuchet MS"/>
                <a:sym typeface="Trebuchet MS"/>
                <a:hlinkClick r:id="rId3"/>
              </a:rPr>
              <a:t>Jeu concours avec Kaamelott</a:t>
            </a:r>
            <a:r>
              <a:rPr sz="1100">
                <a:latin typeface="Trebuchet MS"/>
                <a:ea typeface="Trebuchet MS"/>
                <a:cs typeface="Trebuchet MS"/>
                <a:sym typeface="Trebuchet MS"/>
              </a:rPr>
              <a:t> </a:t>
            </a:r>
            <a:r>
              <a:rPr sz="1100" u="sng">
                <a:solidFill>
                  <a:srgbClr val="1D4BA5"/>
                </a:solidFill>
                <a:latin typeface="Trebuchet MS"/>
                <a:ea typeface="Trebuchet MS"/>
                <a:cs typeface="Trebuchet MS"/>
                <a:sym typeface="Trebuchet MS"/>
                <a:hlinkClick r:id="rId3"/>
              </a:rPr>
              <a:t>http://www.m6.fr/serie-kaamelott/sondage/programmez-vos-soirees-kaamelott-694.html#ixzz2C33xTQT8</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prstGeom prst="rect">
            <a:avLst/>
          </a:prstGeom>
        </p:spPr>
        <p:txBody>
          <a:bodyPr/>
          <a:lstStyle/>
          <a:p>
            <a:endParaRPr/>
          </a:p>
        </p:txBody>
      </p:sp>
      <p:sp>
        <p:nvSpPr>
          <p:cNvPr id="1013" name="Shape 1013"/>
          <p:cNvSpPr>
            <a:spLocks noGrp="1"/>
          </p:cNvSpPr>
          <p:nvPr>
            <p:ph type="body" sz="quarter" idx="1"/>
          </p:nvPr>
        </p:nvSpPr>
        <p:spPr>
          <a:prstGeom prst="rect">
            <a:avLst/>
          </a:prstGeom>
        </p:spPr>
        <p:txBody>
          <a:bodyPr/>
          <a:lstStyle/>
          <a:p>
            <a:pPr algn="just" defTabSz="457200">
              <a:lnSpc>
                <a:spcPts val="4300"/>
              </a:lnSpc>
              <a:spcBef>
                <a:spcPts val="1000"/>
              </a:spcBef>
              <a:defRPr sz="1200">
                <a:latin typeface="Helvetica"/>
                <a:ea typeface="Helvetica"/>
                <a:cs typeface="Helvetica"/>
                <a:sym typeface="Helvetica"/>
              </a:defRPr>
            </a:pPr>
            <a:r>
              <a:rPr sz="1400">
                <a:latin typeface="Arial"/>
                <a:ea typeface="Arial"/>
                <a:cs typeface="Arial"/>
                <a:sym typeface="Arial"/>
              </a:rPr>
              <a:t>Le récit de Tristan et Yseut a été écrit au XII</a:t>
            </a:r>
            <a:r>
              <a:rPr sz="1100" baseline="31999">
                <a:latin typeface="Arial"/>
                <a:ea typeface="Arial"/>
                <a:cs typeface="Arial"/>
                <a:sym typeface="Arial"/>
              </a:rPr>
              <a:t>e</a:t>
            </a:r>
            <a:r>
              <a:rPr sz="1400">
                <a:latin typeface="Arial"/>
                <a:ea typeface="Arial"/>
                <a:cs typeface="Arial"/>
                <a:sym typeface="Arial"/>
              </a:rPr>
              <a:t> siècle. Cependant tel qu’il nous est restitué par Joseph Bédier à la fin du XIX</a:t>
            </a:r>
            <a:r>
              <a:rPr sz="1100" baseline="31999">
                <a:latin typeface="Arial"/>
                <a:ea typeface="Arial"/>
                <a:cs typeface="Arial"/>
                <a:sym typeface="Arial"/>
              </a:rPr>
              <a:t>e</a:t>
            </a:r>
            <a:r>
              <a:rPr sz="1400">
                <a:latin typeface="Arial"/>
                <a:ea typeface="Arial"/>
                <a:cs typeface="Arial"/>
                <a:sym typeface="Arial"/>
              </a:rPr>
              <a:t> siècle, c’est en fait une reconstitution composite de la vieille légende celtique à partir des fragments sauvés des ouvrages de Béroul et de Thomas surtout. Par sa barbarie, le premier est plus proche de la légende originelle. Le second se montre plus respectueux des règles </a:t>
            </a:r>
            <a:r>
              <a:rPr sz="1400" u="sng">
                <a:solidFill>
                  <a:srgbClr val="1C4CC1"/>
                </a:solidFill>
                <a:uFill>
                  <a:solidFill>
                    <a:srgbClr val="1C4CC1"/>
                  </a:solidFill>
                </a:uFill>
                <a:latin typeface="Arial"/>
                <a:ea typeface="Arial"/>
                <a:cs typeface="Arial"/>
                <a:sym typeface="Arial"/>
                <a:hlinkClick r:id="rId3"/>
              </a:rPr>
              <a:t>courtoises</a:t>
            </a:r>
            <a:r>
              <a:rPr sz="1400">
                <a:latin typeface="Arial"/>
                <a:ea typeface="Arial"/>
                <a:cs typeface="Arial"/>
                <a:sym typeface="Arial"/>
              </a:rPr>
              <a:t> de la société médiévale anglo-française.</a:t>
            </a:r>
          </a:p>
          <a:p>
            <a:pPr algn="just" defTabSz="457200">
              <a:lnSpc>
                <a:spcPts val="5500"/>
              </a:lnSpc>
              <a:spcBef>
                <a:spcPts val="1000"/>
              </a:spcBef>
              <a:defRPr sz="2400">
                <a:latin typeface="Helvetica"/>
                <a:ea typeface="Helvetica"/>
                <a:cs typeface="Helvetica"/>
                <a:sym typeface="Helvetica"/>
              </a:defRPr>
            </a:pPr>
            <a:r>
              <a:rPr>
                <a:latin typeface="Arial"/>
                <a:ea typeface="Arial"/>
                <a:cs typeface="Arial"/>
                <a:sym typeface="Arial"/>
              </a:rPr>
              <a:t>Le royaume du roi Marc est en Cornouailles. Son château à Tintagel. L’angleterre est en guerre contre l’Irlande et son champion: le Morholt.</a:t>
            </a:r>
          </a:p>
          <a:p>
            <a:pPr algn="just" defTabSz="457200">
              <a:lnSpc>
                <a:spcPts val="5500"/>
              </a:lnSpc>
              <a:spcBef>
                <a:spcPts val="1000"/>
              </a:spcBef>
              <a:defRPr sz="2400">
                <a:latin typeface="Helvetica"/>
                <a:ea typeface="Helvetica"/>
                <a:cs typeface="Helvetica"/>
                <a:sym typeface="Helvetica"/>
              </a:defRPr>
            </a:pPr>
            <a:r>
              <a:rPr>
                <a:latin typeface="Arial"/>
                <a:ea typeface="Arial"/>
                <a:cs typeface="Arial"/>
                <a:sym typeface="Arial"/>
              </a:rPr>
              <a:t>Le duc Morgan est sans doute un duc anglais qui presse le roi Marc.</a:t>
            </a:r>
          </a:p>
          <a:p>
            <a:pPr algn="just" defTabSz="457200">
              <a:lnSpc>
                <a:spcPts val="5500"/>
              </a:lnSpc>
              <a:spcBef>
                <a:spcPts val="1000"/>
              </a:spcBef>
              <a:defRPr sz="2400">
                <a:latin typeface="Helvetica"/>
                <a:ea typeface="Helvetica"/>
                <a:cs typeface="Helvetica"/>
                <a:sym typeface="Helvetica"/>
              </a:defRPr>
            </a:pPr>
            <a:r>
              <a:rPr>
                <a:latin typeface="Arial"/>
                <a:ea typeface="Arial"/>
                <a:cs typeface="Arial"/>
                <a:sym typeface="Arial"/>
              </a:rPr>
              <a:t>Tristan (fils de Rivalen mort au combat et de Blanchefleur) sera élevé par Rohalt le foi-tenant puis Gorvenal, l’écuyer, qui l’éduquera en vue de devenir un chevalier. </a:t>
            </a:r>
            <a:endParaRPr sz="1400">
              <a:latin typeface="Arial"/>
              <a:ea typeface="Arial"/>
              <a:cs typeface="Arial"/>
              <a:sym typeface="Arial"/>
            </a:endParaRPr>
          </a:p>
          <a:p>
            <a:pPr defTabSz="457200">
              <a:lnSpc>
                <a:spcPts val="4200"/>
              </a:lnSpc>
              <a:defRPr sz="1200">
                <a:latin typeface="Helvetica"/>
                <a:ea typeface="Helvetica"/>
                <a:cs typeface="Helvetica"/>
                <a:sym typeface="Helvetica"/>
              </a:defRPr>
            </a:pPr>
            <a:endParaRPr sz="1400">
              <a:latin typeface="Arial"/>
              <a:ea typeface="Arial"/>
              <a:cs typeface="Arial"/>
              <a:sym typeface="Arial"/>
            </a:endParaRPr>
          </a:p>
          <a:p>
            <a:pPr algn="just" defTabSz="457200">
              <a:lnSpc>
                <a:spcPts val="4100"/>
              </a:lnSpc>
              <a:spcBef>
                <a:spcPts val="1000"/>
              </a:spcBef>
              <a:defRPr sz="1200">
                <a:latin typeface="Helvetica"/>
                <a:ea typeface="Helvetica"/>
                <a:cs typeface="Helvetica"/>
                <a:sym typeface="Helvetica"/>
              </a:defRPr>
            </a:pPr>
            <a:r>
              <a:rPr sz="1400">
                <a:latin typeface="Arial"/>
                <a:ea typeface="Arial"/>
                <a:cs typeface="Arial"/>
                <a:sym typeface="Arial"/>
              </a:rPr>
              <a:t>   L’histoire se déroule en Cornouailles, en Bretagne et en Irlande. Elle met en scène deux jeunes gens : Tristan de Loonois (le pays de St-Pol-de-Léon), chevalier et neveu de Marc, vieux roi de Cornouailles et Yseut la blonde, jeune fille noble d’Irlande, épouse de ce même Marc. Tout le roman relate les amours contrariées autant qu’irrésistibles de ces deux jouvenceaux.</a:t>
            </a:r>
          </a:p>
          <a:p>
            <a:pPr defTabSz="457200">
              <a:lnSpc>
                <a:spcPts val="4200"/>
              </a:lnSpc>
              <a:defRPr sz="1200">
                <a:latin typeface="Helvetica"/>
                <a:ea typeface="Helvetica"/>
                <a:cs typeface="Helvetica"/>
                <a:sym typeface="Helvetica"/>
              </a:defRPr>
            </a:pPr>
            <a:endParaRPr sz="1400">
              <a:latin typeface="Arial"/>
              <a:ea typeface="Arial"/>
              <a:cs typeface="Arial"/>
              <a:sym typeface="Arial"/>
            </a:endParaRPr>
          </a:p>
          <a:p>
            <a:pPr defTabSz="457200">
              <a:lnSpc>
                <a:spcPts val="4200"/>
              </a:lnSpc>
              <a:defRPr sz="1200">
                <a:latin typeface="Helvetica"/>
                <a:ea typeface="Helvetica"/>
                <a:cs typeface="Helvetica"/>
                <a:sym typeface="Helvetica"/>
              </a:defRPr>
            </a:pPr>
            <a:endParaRPr sz="1400">
              <a:latin typeface="Arial"/>
              <a:ea typeface="Arial"/>
              <a:cs typeface="Arial"/>
              <a:sym typeface="Arial"/>
            </a:endParaRPr>
          </a:p>
          <a:p>
            <a:pPr defTabSz="457200">
              <a:lnSpc>
                <a:spcPts val="4400"/>
              </a:lnSpc>
              <a:defRPr sz="1200">
                <a:latin typeface="Helvetica"/>
                <a:ea typeface="Helvetica"/>
                <a:cs typeface="Helvetica"/>
                <a:sym typeface="Helvetica"/>
              </a:defRPr>
            </a:pPr>
            <a:r>
              <a:rPr sz="1400">
                <a:latin typeface="Arial"/>
                <a:ea typeface="Arial"/>
                <a:cs typeface="Arial"/>
                <a:sym typeface="Arial"/>
              </a:rPr>
              <a:t>Lire la suite sur : </a:t>
            </a:r>
            <a:r>
              <a:rPr sz="1400" u="sng">
                <a:solidFill>
                  <a:srgbClr val="1D4BA5"/>
                </a:solidFill>
                <a:uFill>
                  <a:solidFill>
                    <a:srgbClr val="1D4BA5"/>
                  </a:solidFill>
                </a:uFill>
                <a:latin typeface="Arial"/>
                <a:ea typeface="Arial"/>
                <a:cs typeface="Arial"/>
                <a:sym typeface="Arial"/>
                <a:hlinkClick r:id="rId4"/>
              </a:rPr>
              <a:t>http://www.etudes-litteraires.com/tristan-et-yseut.php#ixzz2CtURO1T2</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Shape 1017"/>
          <p:cNvSpPr>
            <a:spLocks noGrp="1" noRot="1" noChangeAspect="1"/>
          </p:cNvSpPr>
          <p:nvPr>
            <p:ph type="sldImg"/>
          </p:nvPr>
        </p:nvSpPr>
        <p:spPr>
          <a:prstGeom prst="rect">
            <a:avLst/>
          </a:prstGeom>
        </p:spPr>
        <p:txBody>
          <a:bodyPr/>
          <a:lstStyle/>
          <a:p>
            <a:endParaRPr/>
          </a:p>
        </p:txBody>
      </p:sp>
      <p:sp>
        <p:nvSpPr>
          <p:cNvPr id="1018" name="Shape 1018"/>
          <p:cNvSpPr>
            <a:spLocks noGrp="1"/>
          </p:cNvSpPr>
          <p:nvPr>
            <p:ph type="body" sz="quarter" idx="1"/>
          </p:nvPr>
        </p:nvSpPr>
        <p:spPr>
          <a:prstGeom prst="rect">
            <a:avLst/>
          </a:prstGeom>
        </p:spPr>
        <p:txBody>
          <a:bodyPr/>
          <a:lstStyle/>
          <a:p>
            <a:r>
              <a:t>Rivalen vient du Loonois. Ayant combattu aux côtés du roi Marc de Cornouailles en Angleterre, ce dernier lui offre sa soeur, Blanchefleur, mère de Tristan.</a:t>
            </a:r>
          </a:p>
          <a:p>
            <a:r>
              <a:t>Tristan est breton!!! L’Angleterre est une terre d’exil (il renonce à ses terres pour combattre et servir le roi Marc). L’Irlande sera également une terre d’exil.</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Shape 1021"/>
          <p:cNvSpPr>
            <a:spLocks noGrp="1" noRot="1" noChangeAspect="1"/>
          </p:cNvSpPr>
          <p:nvPr>
            <p:ph type="sldImg"/>
          </p:nvPr>
        </p:nvSpPr>
        <p:spPr>
          <a:prstGeom prst="rect">
            <a:avLst/>
          </a:prstGeom>
        </p:spPr>
        <p:txBody>
          <a:bodyPr/>
          <a:lstStyle/>
          <a:p>
            <a:endParaRPr/>
          </a:p>
        </p:txBody>
      </p:sp>
      <p:sp>
        <p:nvSpPr>
          <p:cNvPr id="1022" name="Shape 1022"/>
          <p:cNvSpPr>
            <a:spLocks noGrp="1"/>
          </p:cNvSpPr>
          <p:nvPr>
            <p:ph type="body" sz="quarter" idx="1"/>
          </p:nvPr>
        </p:nvSpPr>
        <p:spPr>
          <a:prstGeom prst="rect">
            <a:avLst/>
          </a:prstGeom>
        </p:spPr>
        <p:txBody>
          <a:bodyPr/>
          <a:lstStyle/>
          <a:p>
            <a:r>
              <a:t>Recherche de Tintagel sur Google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hape 1025"/>
          <p:cNvSpPr>
            <a:spLocks noGrp="1" noRot="1" noChangeAspect="1"/>
          </p:cNvSpPr>
          <p:nvPr>
            <p:ph type="sldImg"/>
          </p:nvPr>
        </p:nvSpPr>
        <p:spPr>
          <a:prstGeom prst="rect">
            <a:avLst/>
          </a:prstGeom>
        </p:spPr>
        <p:txBody>
          <a:bodyPr/>
          <a:lstStyle/>
          <a:p>
            <a:endParaRPr/>
          </a:p>
        </p:txBody>
      </p:sp>
      <p:sp>
        <p:nvSpPr>
          <p:cNvPr id="1026" name="Shape 1026"/>
          <p:cNvSpPr>
            <a:spLocks noGrp="1"/>
          </p:cNvSpPr>
          <p:nvPr>
            <p:ph type="body" sz="quarter" idx="1"/>
          </p:nvPr>
        </p:nvSpPr>
        <p:spPr>
          <a:prstGeom prst="rect">
            <a:avLst/>
          </a:prstGeom>
        </p:spPr>
        <p:txBody>
          <a:bodyPr/>
          <a:lstStyle/>
          <a:p>
            <a:pPr defTabSz="457200">
              <a:lnSpc>
                <a:spcPts val="3400"/>
              </a:lnSpc>
              <a:spcBef>
                <a:spcPts val="600"/>
              </a:spcBef>
              <a:defRPr sz="1200">
                <a:latin typeface="Helvetica"/>
                <a:ea typeface="Helvetica"/>
                <a:cs typeface="Helvetica"/>
                <a:sym typeface="Helvetica"/>
              </a:defRPr>
            </a:pPr>
            <a:r>
              <a:rPr sz="1300"/>
              <a:t>Langue gauloise</a:t>
            </a:r>
          </a:p>
          <a:p>
            <a:pPr defTabSz="457200">
              <a:lnSpc>
                <a:spcPts val="3400"/>
              </a:lnSpc>
              <a:spcBef>
                <a:spcPts val="600"/>
              </a:spcBef>
              <a:defRPr sz="1200">
                <a:latin typeface="Helvetica"/>
                <a:ea typeface="Helvetica"/>
                <a:cs typeface="Helvetica"/>
                <a:sym typeface="Helvetica"/>
              </a:defRPr>
            </a:pPr>
            <a:r>
              <a:rPr sz="1300"/>
              <a:t>On connaît si mal la langue gauloise, quelques centaines de mots isolés mais peu de chose de la grammaire et de la prononciation, qu'il est peu aisé de définir quel est son apport réel dans l'ensemble des influences, notamment germaniques, qui ont conduit le latin de Gaule du nord à la langue </a:t>
            </a:r>
            <a:r>
              <a:rPr sz="1300" u="sng">
                <a:solidFill>
                  <a:srgbClr val="295EB7"/>
                </a:solidFill>
                <a:hlinkClick r:id="rId3"/>
              </a:rPr>
              <a:t>française</a:t>
            </a:r>
            <a:r>
              <a:rPr sz="1300"/>
              <a:t>. Cependant, il est clairement établi que la langue française est de toutes les langues romanes, celle qui est la plus imprégnée de « celticismes ». Ainsi de nombreux noms d'arbres (</a:t>
            </a:r>
            <a:r>
              <a:rPr sz="1300" u="sng">
                <a:solidFill>
                  <a:srgbClr val="295EB7"/>
                </a:solidFill>
                <a:hlinkClick r:id="rId4"/>
              </a:rPr>
              <a:t>if</a:t>
            </a:r>
            <a:r>
              <a:rPr sz="1300"/>
              <a:t>, </a:t>
            </a:r>
            <a:r>
              <a:rPr sz="1300" u="sng">
                <a:solidFill>
                  <a:srgbClr val="295EB7"/>
                </a:solidFill>
                <a:hlinkClick r:id="rId5"/>
              </a:rPr>
              <a:t>chêne</a:t>
            </a:r>
            <a:r>
              <a:rPr sz="1300"/>
              <a:t>, </a:t>
            </a:r>
            <a:r>
              <a:rPr sz="1300" u="sng">
                <a:solidFill>
                  <a:srgbClr val="295EB7"/>
                </a:solidFill>
                <a:hlinkClick r:id="rId6"/>
              </a:rPr>
              <a:t>érable</a:t>
            </a:r>
            <a:r>
              <a:rPr sz="1300"/>
              <a:t>, </a:t>
            </a:r>
            <a:r>
              <a:rPr sz="1300" u="sng">
                <a:solidFill>
                  <a:srgbClr val="295EB7"/>
                </a:solidFill>
                <a:hlinkClick r:id="rId7"/>
              </a:rPr>
              <a:t>verne</a:t>
            </a:r>
            <a:r>
              <a:rPr sz="1300"/>
              <a:t>, etc.), de plantes (droue, beloce, fourdraine, etc.), de poissons (vandoise, limande, loche, etc.), de techniques (</a:t>
            </a:r>
            <a:r>
              <a:rPr sz="1300" u="sng">
                <a:solidFill>
                  <a:srgbClr val="295EB7"/>
                </a:solidFill>
                <a:hlinkClick r:id="rId8"/>
              </a:rPr>
              <a:t>ardoise</a:t>
            </a:r>
            <a:r>
              <a:rPr sz="1300"/>
              <a:t> (mais aussi "ardesia" en italien), gouge, quai, chai, etc.) sont propres au latin de Gaule, ainsi que des calques comme aveugle (</a:t>
            </a:r>
            <a:r>
              <a:rPr sz="1300" i="1"/>
              <a:t>aboculis</a:t>
            </a:r>
            <a:r>
              <a:rPr sz="1300"/>
              <a:t> &lt; </a:t>
            </a:r>
            <a:r>
              <a:rPr sz="1300" i="1"/>
              <a:t>eksops</a:t>
            </a:r>
            <a:r>
              <a:rPr sz="1300"/>
              <a:t>), quelques influences phonétiques sûres comme « caisse » de </a:t>
            </a:r>
            <a:r>
              <a:rPr sz="1300" i="1"/>
              <a:t>*caxsa</a:t>
            </a:r>
            <a:r>
              <a:rPr sz="1300"/>
              <a:t> au lieu de </a:t>
            </a:r>
            <a:r>
              <a:rPr sz="1300" i="1"/>
              <a:t>capsa</a:t>
            </a:r>
            <a:r>
              <a:rPr sz="1300"/>
              <a:t> ou « chétif » (anciennement </a:t>
            </a:r>
            <a:r>
              <a:rPr sz="1300" i="1"/>
              <a:t>chaitif</a:t>
            </a:r>
            <a:r>
              <a:rPr sz="1300"/>
              <a:t>) de </a:t>
            </a:r>
            <a:r>
              <a:rPr sz="1300" i="1"/>
              <a:t>*caxtivu-</a:t>
            </a:r>
            <a:r>
              <a:rPr sz="1300"/>
              <a:t> au lieu de </a:t>
            </a:r>
            <a:r>
              <a:rPr sz="1300" i="1"/>
              <a:t>captivu-</a:t>
            </a:r>
            <a:r>
              <a:rPr sz="1000" u="sng">
                <a:solidFill>
                  <a:srgbClr val="295EB7"/>
                </a:solidFill>
                <a:hlinkClick r:id="rId9"/>
              </a:rPr>
              <a:t>18</a:t>
            </a:r>
            <a:r>
              <a:rPr sz="1300"/>
              <a:t> ou</a:t>
            </a:r>
            <a:r>
              <a:rPr sz="1000" u="sng">
                <a:solidFill>
                  <a:srgbClr val="295EB7"/>
                </a:solidFill>
                <a:hlinkClick r:id="rId10"/>
              </a:rPr>
              <a:t>19</a:t>
            </a:r>
            <a:r>
              <a:rPr sz="1300"/>
              <a:t>.</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Shape 1043"/>
          <p:cNvSpPr>
            <a:spLocks noGrp="1" noRot="1" noChangeAspect="1"/>
          </p:cNvSpPr>
          <p:nvPr>
            <p:ph type="sldImg"/>
          </p:nvPr>
        </p:nvSpPr>
        <p:spPr>
          <a:prstGeom prst="rect">
            <a:avLst/>
          </a:prstGeom>
        </p:spPr>
        <p:txBody>
          <a:bodyPr/>
          <a:lstStyle/>
          <a:p>
            <a:endParaRPr/>
          </a:p>
        </p:txBody>
      </p:sp>
      <p:sp>
        <p:nvSpPr>
          <p:cNvPr id="1044" name="Shape 1044"/>
          <p:cNvSpPr>
            <a:spLocks noGrp="1"/>
          </p:cNvSpPr>
          <p:nvPr>
            <p:ph type="body" sz="quarter" idx="1"/>
          </p:nvPr>
        </p:nvSpPr>
        <p:spPr>
          <a:prstGeom prst="rect">
            <a:avLst/>
          </a:prstGeom>
        </p:spPr>
        <p:txBody>
          <a:bodyPr/>
          <a:lstStyle/>
          <a:p>
            <a:pPr defTabSz="450000">
              <a:lnSpc>
                <a:spcPts val="3100"/>
              </a:lnSpc>
              <a:defRPr sz="1200">
                <a:latin typeface="Helvetica"/>
                <a:ea typeface="Helvetica"/>
                <a:cs typeface="Helvetica"/>
                <a:sym typeface="Helvetica"/>
              </a:defRPr>
            </a:pPr>
            <a:r>
              <a:rPr sz="1100">
                <a:latin typeface="Arial"/>
                <a:ea typeface="Arial"/>
                <a:cs typeface="Arial"/>
                <a:sym typeface="Arial"/>
              </a:rPr>
              <a:t>Dans </a:t>
            </a:r>
            <a:r>
              <a:rPr sz="1100" i="1">
                <a:latin typeface="Arial"/>
                <a:ea typeface="Arial"/>
                <a:cs typeface="Arial"/>
                <a:sym typeface="Arial"/>
              </a:rPr>
              <a:t>Le Chevalier de la Charrette</a:t>
            </a:r>
            <a:r>
              <a:rPr sz="1100">
                <a:latin typeface="Arial"/>
                <a:ea typeface="Arial"/>
                <a:cs typeface="Arial"/>
                <a:sym typeface="Arial"/>
              </a:rPr>
              <a:t> de Chrétien de Troyes, Lancelot doit délivrer la reine Guenièvre enlevée par Méléagant et retenue prisonnière dans une forteresse que défendent des enchantements. Pour cela, il doit se mesurer à une triple adversité – un pont coupant comme une épée, deux lions, une rivière sombre et déchaînée. Son amour l’invite à un dévouement absolu et il relève le défi sans hésitation là où ses compagnons restent pétrifiés.</a:t>
            </a:r>
          </a:p>
          <a:p>
            <a:pPr defTabSz="450000">
              <a:lnSpc>
                <a:spcPts val="3200"/>
              </a:lnSpc>
              <a:defRPr sz="1200">
                <a:latin typeface="Helvetica"/>
                <a:ea typeface="Helvetica"/>
                <a:cs typeface="Helvetica"/>
                <a:sym typeface="Helvetica"/>
              </a:defRPr>
            </a:pPr>
            <a:endParaRPr sz="1100">
              <a:latin typeface="Arial"/>
              <a:ea typeface="Arial"/>
              <a:cs typeface="Arial"/>
              <a:sym typeface="Arial"/>
            </a:endParaRPr>
          </a:p>
          <a:p>
            <a:pPr defTabSz="450000">
              <a:lnSpc>
                <a:spcPts val="3100"/>
              </a:lnSpc>
              <a:defRPr sz="1200">
                <a:latin typeface="Helvetica"/>
                <a:ea typeface="Helvetica"/>
                <a:cs typeface="Helvetica"/>
                <a:sym typeface="Helvetica"/>
              </a:defRPr>
            </a:pPr>
            <a:r>
              <a:rPr sz="1100">
                <a:latin typeface="Arial"/>
                <a:ea typeface="Arial"/>
                <a:cs typeface="Arial"/>
                <a:sym typeface="Arial"/>
              </a:rPr>
              <a:t>Sur un riche décor rouge-orangé aux volutes dorées caractéristique des manuscrits du XIV</a:t>
            </a:r>
            <a:r>
              <a:rPr sz="900" baseline="31999">
                <a:latin typeface="Arial"/>
                <a:ea typeface="Arial"/>
                <a:cs typeface="Arial"/>
                <a:sym typeface="Arial"/>
              </a:rPr>
              <a:t>e</a:t>
            </a:r>
            <a:r>
              <a:rPr sz="1100">
                <a:latin typeface="Arial"/>
                <a:ea typeface="Arial"/>
                <a:cs typeface="Arial"/>
                <a:sym typeface="Arial"/>
              </a:rPr>
              <a:t> siècle, l'enluminure présente simultanément trois étapes de l’action : le franchissement du pont et les blessures de Lancelot, le combat avec les lions, l’assaut final contre Méléagant. Le peintre a choisi de souligner ici la cohérence de l’aventure en créant, par le fil conducteur du personnage de Lancelot, trois moments dans la miniature et réservant – conformément au </a:t>
            </a:r>
            <a:r>
              <a:rPr sz="1100" i="1">
                <a:latin typeface="Arial"/>
                <a:ea typeface="Arial"/>
                <a:cs typeface="Arial"/>
                <a:sym typeface="Arial"/>
              </a:rPr>
              <a:t>crescendo</a:t>
            </a:r>
            <a:r>
              <a:rPr sz="1100">
                <a:latin typeface="Arial"/>
                <a:ea typeface="Arial"/>
                <a:cs typeface="Arial"/>
                <a:sym typeface="Arial"/>
              </a:rPr>
              <a:t> dramatique – la partie droite de l’enluminure à la finalité de cette mise en péril : la reine Guenièvre.</a:t>
            </a:r>
          </a:p>
          <a:p>
            <a:pPr defTabSz="450000">
              <a:lnSpc>
                <a:spcPts val="3200"/>
              </a:lnSpc>
              <a:defRPr sz="1200">
                <a:latin typeface="Helvetica"/>
                <a:ea typeface="Helvetica"/>
                <a:cs typeface="Helvetica"/>
                <a:sym typeface="Helvetica"/>
              </a:defRPr>
            </a:pPr>
            <a:endParaRPr sz="1100">
              <a:latin typeface="Arial"/>
              <a:ea typeface="Arial"/>
              <a:cs typeface="Arial"/>
              <a:sym typeface="Arial"/>
            </a:endParaRPr>
          </a:p>
          <a:p>
            <a:pPr defTabSz="450000">
              <a:lnSpc>
                <a:spcPts val="3100"/>
              </a:lnSpc>
              <a:defRPr sz="1200">
                <a:latin typeface="Helvetica"/>
                <a:ea typeface="Helvetica"/>
                <a:cs typeface="Helvetica"/>
                <a:sym typeface="Helvetica"/>
              </a:defRPr>
            </a:pPr>
            <a:r>
              <a:rPr sz="1100">
                <a:latin typeface="Arial"/>
                <a:ea typeface="Arial"/>
                <a:cs typeface="Arial"/>
                <a:sym typeface="Arial"/>
              </a:rPr>
              <a:t>Comme souvent, l’enlumineur a pris quelques libertés avec le texte pour accentuer la densité dramatique, soulignant par l’enchaînement des trois épreuves la vaillance de Lancelot et le passage de l’illustratif au symbolique. </a:t>
            </a:r>
          </a:p>
          <a:p>
            <a:pPr defTabSz="450000">
              <a:lnSpc>
                <a:spcPts val="3100"/>
              </a:lnSpc>
              <a:defRPr sz="1200">
                <a:latin typeface="Helvetica"/>
                <a:ea typeface="Helvetica"/>
                <a:cs typeface="Helvetica"/>
                <a:sym typeface="Helvetica"/>
              </a:defRPr>
            </a:pPr>
            <a:r>
              <a:rPr sz="1100">
                <a:latin typeface="Arial"/>
                <a:ea typeface="Arial"/>
                <a:cs typeface="Arial"/>
                <a:sym typeface="Arial"/>
              </a:rPr>
              <a:t>Dans la première étape, les traces de sang sur les genoux et les mains de Lancelot, la souffrance perceptible sur son visage témoignent de la dangerosité de l’épreuve qu’il traverse pour laquelle ni son écu ni son heaume – protections défensives usuelles du chevalier – ne lui sont d’un quelconque secours. Lancelot traverse le pont en chevalier, alors que le récit rapporte qu'il a pris soin de désarmer ses pieds et ses mains, afin de limiter les chutes dans une eau hostile, au risque d’aggraver ses blessures. </a:t>
            </a:r>
          </a:p>
          <a:p>
            <a:pPr defTabSz="450000">
              <a:lnSpc>
                <a:spcPts val="3100"/>
              </a:lnSpc>
              <a:defRPr sz="1200">
                <a:latin typeface="Helvetica"/>
                <a:ea typeface="Helvetica"/>
                <a:cs typeface="Helvetica"/>
                <a:sym typeface="Helvetica"/>
              </a:defRPr>
            </a:pPr>
            <a:r>
              <a:rPr sz="1100">
                <a:latin typeface="Arial"/>
                <a:ea typeface="Arial"/>
                <a:cs typeface="Arial"/>
                <a:sym typeface="Arial"/>
              </a:rPr>
              <a:t>Ensuite ce sont deux lions et un léopard qui attendent Lancelot à la sortie du Pont, alors que le texte parle de deux lions qui disparaissent au moment où Lancelot surmonte sa peur et se décide à les affronter. C'est donc l'instant de l'effroi que l'enlumineur représente ici, en créant un bel effet dynamique par le mouvement des fauves qui se dressent. Cette fois Lancelot recourt à ses armes de chevalier : l’écu pour se défendre, l’épée pour attaquer. Après s’être confronté aux objets hostiles et aux animaux féroces, la troisième épreuve le présente à l’assaut d’un chevalier, Méléagant, celui-là même qui a enlevé la reine. Attribut habituel du combattant, le cheval a retrouvé sa place ; la lance a remplacé l’épée et le visage n’est plus visible car la visière du heaume est à présent baissée. Nul risque d’erreur cependant : on reconnaît Lancelot à son armure identique et aux couleurs de son bouclier. </a:t>
            </a:r>
          </a:p>
          <a:p>
            <a:pPr defTabSz="450000">
              <a:lnSpc>
                <a:spcPts val="3100"/>
              </a:lnSpc>
              <a:defRPr sz="1200">
                <a:latin typeface="Helvetica"/>
                <a:ea typeface="Helvetica"/>
                <a:cs typeface="Helvetica"/>
                <a:sym typeface="Helvetica"/>
              </a:defRPr>
            </a:pPr>
            <a:r>
              <a:rPr sz="1100">
                <a:latin typeface="Arial"/>
                <a:ea typeface="Arial"/>
                <a:cs typeface="Arial"/>
                <a:sym typeface="Arial"/>
              </a:rPr>
              <a:t>Dans le récit, ce combat se déroule le lendemain. La reine Guenièvre et son hôte le roi Baudemagu, le père de Méléagant, assistent au duel depuis la terrasse d'une tour du château. Ils portent une couronne et un habit d'apparat, comparé à la servante et à l'écuyer que l'on remarque aux fenêtres.</a:t>
            </a:r>
          </a:p>
          <a:p>
            <a:pPr defTabSz="450000">
              <a:lnSpc>
                <a:spcPts val="3100"/>
              </a:lnSpc>
              <a:defRPr sz="1200">
                <a:latin typeface="Helvetica"/>
                <a:ea typeface="Helvetica"/>
                <a:cs typeface="Helvetica"/>
                <a:sym typeface="Helvetica"/>
              </a:defRPr>
            </a:pPr>
            <a:r>
              <a:rPr sz="1100">
                <a:latin typeface="Arial"/>
                <a:ea typeface="Arial"/>
                <a:cs typeface="Arial"/>
                <a:sym typeface="Arial"/>
              </a:rPr>
              <a:t>Guenièvre lève la main pour encourager celui qui est à la fois son chevalier servant et son amant, ce qui renforce la légitimité de Lancelot à sauver la reine. Mais la présence d'un roi aux côtés de Guenièvre, même s'il ne s'agit pas d'Arthur, le place dans une profonde contradiction. Lancelot est confronté à un choix impossible entre le respect dû à son roi et le dévouement absolu qu’il entretient pour sa dame. Ce motif souligne une évolution du roman de chevalerie au cours du XII</a:t>
            </a:r>
            <a:r>
              <a:rPr sz="900" baseline="31999">
                <a:latin typeface="Arial"/>
                <a:ea typeface="Arial"/>
                <a:cs typeface="Arial"/>
                <a:sym typeface="Arial"/>
              </a:rPr>
              <a:t>e</a:t>
            </a:r>
            <a:r>
              <a:rPr sz="1100">
                <a:latin typeface="Arial"/>
                <a:ea typeface="Arial"/>
                <a:cs typeface="Arial"/>
                <a:sym typeface="Arial"/>
              </a:rPr>
              <a:t> siècle, où la vaillance au combat se double d’une sensibilité nouvelle à l’attachement amoureux.</a:t>
            </a:r>
            <a:endParaRPr sz="13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 name="Shape 432"/>
          <p:cNvSpPr>
            <a:spLocks noGrp="1" noRot="1" noChangeAspect="1"/>
          </p:cNvSpPr>
          <p:nvPr>
            <p:ph type="sldImg"/>
          </p:nvPr>
        </p:nvSpPr>
        <p:spPr>
          <a:prstGeom prst="rect">
            <a:avLst/>
          </a:prstGeom>
        </p:spPr>
        <p:txBody>
          <a:bodyPr/>
          <a:lstStyle/>
          <a:p>
            <a:endParaRPr/>
          </a:p>
        </p:txBody>
      </p:sp>
      <p:sp>
        <p:nvSpPr>
          <p:cNvPr id="433" name="Shape 433"/>
          <p:cNvSpPr>
            <a:spLocks noGrp="1"/>
          </p:cNvSpPr>
          <p:nvPr>
            <p:ph type="body" sz="quarter" idx="1"/>
          </p:nvPr>
        </p:nvSpPr>
        <p:spPr>
          <a:prstGeom prst="rect">
            <a:avLst/>
          </a:prstGeom>
        </p:spPr>
        <p:txBody>
          <a:bodyPr/>
          <a:lstStyle/>
          <a:p>
            <a:r>
              <a:t>Triptyque de Jérôme Bosch </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 name="Shape 1049"/>
          <p:cNvSpPr>
            <a:spLocks noGrp="1" noRot="1" noChangeAspect="1"/>
          </p:cNvSpPr>
          <p:nvPr>
            <p:ph type="sldImg"/>
          </p:nvPr>
        </p:nvSpPr>
        <p:spPr>
          <a:prstGeom prst="rect">
            <a:avLst/>
          </a:prstGeom>
        </p:spPr>
        <p:txBody>
          <a:bodyPr/>
          <a:lstStyle/>
          <a:p>
            <a:endParaRPr/>
          </a:p>
        </p:txBody>
      </p:sp>
      <p:sp>
        <p:nvSpPr>
          <p:cNvPr id="1050" name="Shape 1050"/>
          <p:cNvSpPr>
            <a:spLocks noGrp="1"/>
          </p:cNvSpPr>
          <p:nvPr>
            <p:ph type="body" sz="quarter" idx="1"/>
          </p:nvPr>
        </p:nvSpPr>
        <p:spPr>
          <a:prstGeom prst="rect">
            <a:avLst/>
          </a:prstGeom>
        </p:spPr>
        <p:txBody>
          <a:bodyPr/>
          <a:lstStyle/>
          <a:p>
            <a:r>
              <a:t>Le pont de l’épée</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a:spLocks noGrp="1" noRot="1" noChangeAspect="1"/>
          </p:cNvSpPr>
          <p:nvPr>
            <p:ph type="sldImg"/>
          </p:nvPr>
        </p:nvSpPr>
        <p:spPr>
          <a:prstGeom prst="rect">
            <a:avLst/>
          </a:prstGeom>
        </p:spPr>
        <p:txBody>
          <a:bodyPr/>
          <a:lstStyle/>
          <a:p>
            <a:endParaRPr/>
          </a:p>
        </p:txBody>
      </p:sp>
      <p:sp>
        <p:nvSpPr>
          <p:cNvPr id="1058" name="Shape 1058"/>
          <p:cNvSpPr>
            <a:spLocks noGrp="1"/>
          </p:cNvSpPr>
          <p:nvPr>
            <p:ph type="body" sz="quarter" idx="1"/>
          </p:nvPr>
        </p:nvSpPr>
        <p:spPr>
          <a:prstGeom prst="rect">
            <a:avLst/>
          </a:prstGeom>
        </p:spPr>
        <p:txBody>
          <a:bodyPr/>
          <a:lstStyle/>
          <a:p>
            <a:r>
              <a:t>Galaad est le fils de Lancelot.</a:t>
            </a:r>
          </a:p>
          <a:p>
            <a:r>
              <a:t>Lancelot a été élevé par la fée Viviane, fée du Lac, ce qui explique son habileté à passer les épreuves liquides dans le chevalier à la charrette et qui fait de lui un homme capable de passer d’un monde à l’autre (l’eau est un passage vers le monde des morts, l’autre monde, dans la mythologie celtique).</a:t>
            </a:r>
          </a:p>
          <a:p>
            <a:r>
              <a:t>Lancelot ne fait donc pas vraiment partie des chevaliers de la table ronde, il restera toujours en marge (son pays d’origine est la Bretagne armoricaine)</a:t>
            </a:r>
          </a:p>
          <a:p>
            <a:r>
              <a:t>Il ne pourra pas prétendre au Graal à cause de l’adultère avec Guenièvre. Seul un coeur pur pourra goûter au Graal (// motif du héros au coeur pur: Zelda, Frodon dans le Seigneur des anneaux, l’histoire sans fin (bastien), Oliver Twist, etc.)</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a:spLocks noGrp="1" noRot="1" noChangeAspect="1"/>
          </p:cNvSpPr>
          <p:nvPr>
            <p:ph type="sldImg"/>
          </p:nvPr>
        </p:nvSpPr>
        <p:spPr>
          <a:prstGeom prst="rect">
            <a:avLst/>
          </a:prstGeom>
        </p:spPr>
        <p:txBody>
          <a:bodyPr/>
          <a:lstStyle/>
          <a:p>
            <a:endParaRPr/>
          </a:p>
        </p:txBody>
      </p:sp>
      <p:sp>
        <p:nvSpPr>
          <p:cNvPr id="1065" name="Shape 1065"/>
          <p:cNvSpPr>
            <a:spLocks noGrp="1"/>
          </p:cNvSpPr>
          <p:nvPr>
            <p:ph type="body" sz="quarter" idx="1"/>
          </p:nvPr>
        </p:nvSpPr>
        <p:spPr>
          <a:prstGeom prst="rect">
            <a:avLst/>
          </a:prstGeom>
        </p:spPr>
        <p:txBody>
          <a:bodyPr/>
          <a:lstStyle>
            <a:lvl1pPr>
              <a:defRPr u="sng">
                <a:hlinkClick r:id="rId3"/>
              </a:defRPr>
            </a:lvl1pPr>
          </a:lstStyle>
          <a:p>
            <a:pPr>
              <a:defRPr u="none"/>
            </a:pPr>
            <a:r>
              <a:rPr u="sng">
                <a:hlinkClick r:id="rId3"/>
              </a:rPr>
              <a:t>http://expositions.bnf.fr/arthur/v/41/index.htm</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 name="Shape 1069"/>
          <p:cNvSpPr>
            <a:spLocks noGrp="1" noRot="1" noChangeAspect="1"/>
          </p:cNvSpPr>
          <p:nvPr>
            <p:ph type="sldImg"/>
          </p:nvPr>
        </p:nvSpPr>
        <p:spPr>
          <a:prstGeom prst="rect">
            <a:avLst/>
          </a:prstGeom>
        </p:spPr>
        <p:txBody>
          <a:bodyPr/>
          <a:lstStyle/>
          <a:p>
            <a:endParaRPr/>
          </a:p>
        </p:txBody>
      </p:sp>
      <p:sp>
        <p:nvSpPr>
          <p:cNvPr id="1070" name="Shape 1070"/>
          <p:cNvSpPr>
            <a:spLocks noGrp="1"/>
          </p:cNvSpPr>
          <p:nvPr>
            <p:ph type="body" sz="quarter" idx="1"/>
          </p:nvPr>
        </p:nvSpPr>
        <p:spPr>
          <a:prstGeom prst="rect">
            <a:avLst/>
          </a:prstGeom>
        </p:spPr>
        <p:txBody>
          <a:bodyPr/>
          <a:lstStyle/>
          <a:p>
            <a:r>
              <a:t>C’est pas sorcier</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Shape 1077"/>
          <p:cNvSpPr>
            <a:spLocks noGrp="1" noRot="1" noChangeAspect="1"/>
          </p:cNvSpPr>
          <p:nvPr>
            <p:ph type="sldImg"/>
          </p:nvPr>
        </p:nvSpPr>
        <p:spPr>
          <a:prstGeom prst="rect">
            <a:avLst/>
          </a:prstGeom>
        </p:spPr>
        <p:txBody>
          <a:bodyPr/>
          <a:lstStyle/>
          <a:p>
            <a:endParaRPr/>
          </a:p>
        </p:txBody>
      </p:sp>
      <p:sp>
        <p:nvSpPr>
          <p:cNvPr id="1078" name="Shape 1078"/>
          <p:cNvSpPr>
            <a:spLocks noGrp="1"/>
          </p:cNvSpPr>
          <p:nvPr>
            <p:ph type="body" sz="quarter" idx="1"/>
          </p:nvPr>
        </p:nvSpPr>
        <p:spPr>
          <a:prstGeom prst="rect">
            <a:avLst/>
          </a:prstGeom>
        </p:spPr>
        <p:txBody>
          <a:bodyPr/>
          <a:lstStyle/>
          <a:p>
            <a:pPr defTabSz="457200">
              <a:lnSpc>
                <a:spcPts val="3200"/>
              </a:lnSpc>
              <a:defRPr sz="1200">
                <a:latin typeface="Helvetica"/>
                <a:ea typeface="Helvetica"/>
                <a:cs typeface="Helvetica"/>
                <a:sym typeface="Helvetica"/>
              </a:defRPr>
            </a:pPr>
            <a:r>
              <a:rPr sz="1300">
                <a:solidFill>
                  <a:srgbClr val="383838"/>
                </a:solidFill>
                <a:latin typeface="Tahoma"/>
                <a:ea typeface="Tahoma"/>
                <a:cs typeface="Tahoma"/>
                <a:sym typeface="Tahoma"/>
              </a:rPr>
              <a:t>1) </a:t>
            </a:r>
            <a:r>
              <a:rPr sz="1300" u="sng">
                <a:solidFill>
                  <a:srgbClr val="3B80D3"/>
                </a:solidFill>
                <a:uFill>
                  <a:solidFill>
                    <a:srgbClr val="3B80D3"/>
                  </a:solidFill>
                </a:uFill>
                <a:latin typeface="Tahoma"/>
                <a:ea typeface="Tahoma"/>
                <a:cs typeface="Tahoma"/>
                <a:sym typeface="Tahoma"/>
                <a:hlinkClick r:id="rId3"/>
              </a:rPr>
              <a:t>Henry VIII</a:t>
            </a:r>
            <a:r>
              <a:rPr sz="1300">
                <a:solidFill>
                  <a:srgbClr val="383838"/>
                </a:solidFill>
                <a:latin typeface="Tahoma"/>
                <a:ea typeface="Tahoma"/>
                <a:cs typeface="Tahoma"/>
                <a:sym typeface="Tahoma"/>
              </a:rPr>
              <a:t> roi d'Angleterre de 1509 a 1547. Violent et terrifiant bonhome qui a marque la conscience populaire anglaise, et sa religion</a:t>
            </a:r>
          </a:p>
          <a:p>
            <a:pPr defTabSz="457200">
              <a:lnSpc>
                <a:spcPts val="3200"/>
              </a:lnSpc>
              <a:defRPr sz="1200">
                <a:latin typeface="Helvetica"/>
                <a:ea typeface="Helvetica"/>
                <a:cs typeface="Helvetica"/>
                <a:sym typeface="Helvetica"/>
              </a:defRPr>
            </a:pPr>
            <a:r>
              <a:rPr sz="1300">
                <a:solidFill>
                  <a:srgbClr val="383838"/>
                </a:solidFill>
                <a:latin typeface="Tahoma"/>
                <a:ea typeface="Tahoma"/>
                <a:cs typeface="Tahoma"/>
                <a:sym typeface="Tahoma"/>
              </a:rPr>
              <a:t>Il a six epouses dont 4 sont mortes de mort tragique (2 decapitees et 2 mortes en couche ou assassinees) et 2 sont repudiees.</a:t>
            </a:r>
          </a:p>
          <a:p>
            <a:pPr defTabSz="457200">
              <a:lnSpc>
                <a:spcPts val="3200"/>
              </a:lnSpc>
              <a:defRPr sz="1200">
                <a:latin typeface="Helvetica"/>
                <a:ea typeface="Helvetica"/>
                <a:cs typeface="Helvetica"/>
                <a:sym typeface="Helvetica"/>
              </a:defRPr>
            </a:pPr>
            <a:r>
              <a:rPr sz="1300">
                <a:solidFill>
                  <a:srgbClr val="383838"/>
                </a:solidFill>
                <a:latin typeface="Tahoma"/>
                <a:ea typeface="Tahoma"/>
                <a:cs typeface="Tahoma"/>
                <a:sym typeface="Tahoma"/>
              </a:rPr>
              <a:t>C'est le mariage avec la premiere Catherine D'aragon, qui est a l'origine du schisme avec l'eglise romaine catholique. Elle etait en effet divorcee d'un mariage precedent, ce qui devait la rendre inelligible pour le titre de reine. Henry n'en a rien eu a faire et l'a epouse quand meme, entament le processus du schisme qui donna naissance a l'eglise anglicane, toujours en fonction de nos jours au royaume uni.</a:t>
            </a:r>
          </a:p>
          <a:p>
            <a:pPr defTabSz="457200">
              <a:lnSpc>
                <a:spcPts val="3100"/>
              </a:lnSpc>
              <a:defRPr sz="1200">
                <a:latin typeface="Helvetica"/>
                <a:ea typeface="Helvetica"/>
                <a:cs typeface="Helvetica"/>
                <a:sym typeface="Helvetica"/>
              </a:defRPr>
            </a:pPr>
            <a:endParaRPr sz="1300">
              <a:solidFill>
                <a:srgbClr val="383838"/>
              </a:solidFill>
              <a:latin typeface="Tahoma"/>
              <a:ea typeface="Tahoma"/>
              <a:cs typeface="Tahoma"/>
              <a:sym typeface="Tahoma"/>
            </a:endParaRPr>
          </a:p>
          <a:p>
            <a:pPr defTabSz="457200">
              <a:lnSpc>
                <a:spcPts val="3200"/>
              </a:lnSpc>
              <a:defRPr sz="1200">
                <a:latin typeface="Helvetica"/>
                <a:ea typeface="Helvetica"/>
                <a:cs typeface="Helvetica"/>
                <a:sym typeface="Helvetica"/>
              </a:defRPr>
            </a:pPr>
            <a:r>
              <a:rPr sz="1300">
                <a:solidFill>
                  <a:srgbClr val="383838"/>
                </a:solidFill>
                <a:latin typeface="Tahoma"/>
                <a:ea typeface="Tahoma"/>
                <a:cs typeface="Tahoma"/>
                <a:sym typeface="Tahoma"/>
              </a:rPr>
              <a:t>Certains voient en lui celui qui a inspiré le conte Barbe bleue de Perrault.</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 name="Shape 1086"/>
          <p:cNvSpPr>
            <a:spLocks noGrp="1" noRot="1" noChangeAspect="1"/>
          </p:cNvSpPr>
          <p:nvPr>
            <p:ph type="sldImg"/>
          </p:nvPr>
        </p:nvSpPr>
        <p:spPr>
          <a:prstGeom prst="rect">
            <a:avLst/>
          </a:prstGeom>
        </p:spPr>
        <p:txBody>
          <a:bodyPr/>
          <a:lstStyle/>
          <a:p>
            <a:endParaRPr/>
          </a:p>
        </p:txBody>
      </p:sp>
      <p:sp>
        <p:nvSpPr>
          <p:cNvPr id="1087" name="Shape 1087"/>
          <p:cNvSpPr>
            <a:spLocks noGrp="1"/>
          </p:cNvSpPr>
          <p:nvPr>
            <p:ph type="body" sz="quarter" idx="1"/>
          </p:nvPr>
        </p:nvSpPr>
        <p:spPr>
          <a:prstGeom prst="rect">
            <a:avLst/>
          </a:prstGeom>
        </p:spPr>
        <p:txBody>
          <a:bodyPr/>
          <a:lstStyle/>
          <a:p>
            <a:pPr defTabSz="457200">
              <a:lnSpc>
                <a:spcPts val="3400"/>
              </a:lnSpc>
              <a:defRPr sz="1200">
                <a:latin typeface="Helvetica"/>
                <a:ea typeface="Helvetica"/>
                <a:cs typeface="Helvetica"/>
                <a:sym typeface="Helvetica"/>
              </a:defRPr>
            </a:pPr>
            <a:r>
              <a:rPr lang="fr-FR" sz="1200" u="none" baseline="0" dirty="0" smtClean="0">
                <a:latin typeface="Lucida Grande"/>
                <a:ea typeface="Lucida Grande"/>
                <a:cs typeface="Lucida Grande"/>
                <a:sym typeface="Helvetica"/>
              </a:rPr>
              <a:t>3) Plus locale, l'histoire de la comtesse de Gruyères qui ne pouvait pas avoir d'enfant jusqu'a sa rencontre avec Jean l'Eclope dans une chapelle, la nuit de Noel, dans l’obscurité de la nuit... La légende dit que c'est la bénédiction de Dieu que Jean lui prodigua qui aida la comtesse à tomber enceinte... mais quand tu lis a travers les lignes, tu comprends vite que Jean a probablement mis la comtesse enceinte pour sauver assurer la lignée des comtes de Gruyères. </a:t>
            </a:r>
          </a:p>
          <a:p>
            <a:pPr defTabSz="457200">
              <a:lnSpc>
                <a:spcPts val="3400"/>
              </a:lnSpc>
              <a:defRPr sz="1200">
                <a:latin typeface="Helvetica"/>
                <a:ea typeface="Helvetica"/>
                <a:cs typeface="Helvetica"/>
                <a:sym typeface="Helvetica"/>
              </a:defRPr>
            </a:pPr>
            <a:endParaRPr lang="fr-FR" sz="1200" u="none" baseline="0" dirty="0" smtClean="0">
              <a:latin typeface="Lucida Grande"/>
              <a:ea typeface="Lucida Grande"/>
              <a:cs typeface="Lucida Grande"/>
              <a:sym typeface="Helvetica"/>
            </a:endParaRPr>
          </a:p>
          <a:p>
            <a:pPr defTabSz="457200">
              <a:lnSpc>
                <a:spcPts val="3400"/>
              </a:lnSpc>
              <a:defRPr sz="1200">
                <a:latin typeface="Helvetica"/>
                <a:ea typeface="Helvetica"/>
                <a:cs typeface="Helvetica"/>
                <a:sym typeface="Helvetica"/>
              </a:defRPr>
            </a:pPr>
            <a:r>
              <a:rPr sz="1300" dirty="0" smtClean="0"/>
              <a:t>En </a:t>
            </a:r>
            <a:r>
              <a:rPr sz="1300" dirty="0"/>
              <a:t>visite au chateau de Gruyeres, l'endroit ou la comtesse a rencontre Jean est indique sur un panneau. Tes eleves en riront la prochaine fois qu'ils iront au chateau. Ca leur apprendra aussi a toujours prendre les legendes moyen ageuse avec des pincettes et de ne jamais oublier leur sens critique quand ils investiquent les faits historiques.</a:t>
            </a:r>
          </a:p>
          <a:p>
            <a:pPr defTabSz="457200">
              <a:lnSpc>
                <a:spcPts val="3300"/>
              </a:lnSpc>
              <a:defRPr sz="1200">
                <a:latin typeface="Helvetica"/>
                <a:ea typeface="Helvetica"/>
                <a:cs typeface="Helvetica"/>
                <a:sym typeface="Helvetica"/>
              </a:defRPr>
            </a:pPr>
            <a:endParaRPr sz="1300" dirty="0"/>
          </a:p>
          <a:p>
            <a:pPr algn="just" defTabSz="457200">
              <a:lnSpc>
                <a:spcPts val="3300"/>
              </a:lnSpc>
              <a:defRPr sz="1200">
                <a:latin typeface="Helvetica"/>
                <a:ea typeface="Helvetica"/>
                <a:cs typeface="Helvetica"/>
                <a:sym typeface="Helvetica"/>
              </a:defRPr>
            </a:pPr>
            <a:r>
              <a:rPr b="1" dirty="0">
                <a:latin typeface="Arial"/>
                <a:ea typeface="Arial"/>
                <a:cs typeface="Arial"/>
                <a:sym typeface="Arial"/>
              </a:rPr>
              <a:t>a comtesse de Gruyère, jeune, belle, aimable et bonne, était désolée. Elle pleurait, priait et faisait d'abondantes aumônes. Elle voulait obtenir ce qu'elle désirait.</a:t>
            </a:r>
          </a:p>
          <a:p>
            <a:pPr defTabSz="457200">
              <a:lnSpc>
                <a:spcPts val="15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Alors, comme aujourd'hui, dans la bonne petite ville haut perchée sur la colline, toutes les femmes allaient, venaient et vaquaient à leurs occupations, entourées de cinq, six, huit, dix «moutards » bien portants, roses et joufflus. Et la comtesse n'avait pas d'enfant... Pas même une fillette ! </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La pauvre se désolait d'autant plus que les hommes de ces temps-là étaient légers et volages. Surtout quand ils n'avaient pas un petit garçon pour les retenir auprès de la maman...</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Pour remédier à tant de maux et afin de posséder toute seule son seigneur et maître inconstant, elle voulait un fils. Un gros garçon, rose, potelé et joufflu, comme en désire toute jeune épouse... Elle en voulait un...</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Tandis que l'aimable comtesse de Gruyère se désolait ainsi, vivait en pays d'Intyamon un homme pauvre comme Job, mais heureux comme Crésus. Il s'appelait Jean l'Eclopé. Toujours content, appuyé sur son long bâton noueux, il portait sa besace dans toute la Gruyère, de la Tour à Montbovon, de la Valsainte à La Part-Dieu. Il ne passait jamais devant une chapelle sans y entrer pour prier longuement. </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Qui était Jean l'Eclopé ? D'où venait-il ? Nul ne le sut jamais. </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Le carillon de la vieille église de Gruyères avait annoncé Noël. La nuit était froide et il neigeait à gros flocons. Le château entier était en liesse de Noël. Profitant de l'entrain général, la comtesse se glissa furtivement hors du château, et, dans la nuit noire, s'en vint prier à la chapelle dédiait à saint Jean le Précurseur. </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Là, laissant, éclater la tristesse de son coeur, elle se mit avec ferveur à supplier celui qui était venu annoncer le Messie de bien vouloir intercéder pour elle auprès du petit Jésus. </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Elle pleurait à chaudes larmes... Au fond de la chapelle, dans la profonde obscurité, elle n'avait pas aperçu Jean l'Eclopé.</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Il ne reconnut pas la jeune comtesse dans cette femme abîmée de douleur. Il crut que c'était une pauvresse comme lui. Qui mourant de faim, venait confier ses peines à saint Jean.</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Emu de pitié à la vue de tant de misère, il plonge sa large main dans sa besace et en sort le plus gros des morceaux de pain qu'elle contient... </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S‘avançant alors doucement vers la pauvresse, il le lui tend en disant : « Tenez et mangez, pauvre femme ; cela vous consolera ! »La comtesse reconnut aussitôt Jean l'Eclopé à sa voix. Se rappelant qu'il apportait la bénédiction dans les familles, elle crut trouver dans ces paroles comme la promesse que ses prières et ses larmes seraient enfin exaucées. Des deux mains, elle saisit le morceau de pain que le pauvre lui tend. </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L'automne ! L'année avait été bonne et les récoltes magnifiques. Il y avait grande fête au château de Gruyères. </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Nobles seigneurs et dames de haute lignée étaient accourus des environs, du pays de Vaud et même de Savoie pour assister à ces grandes réjouissances. </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C'est qu'on avait baptisé ce jour-là, du nom de Jean, dans la chapelle du château, un héritier du comte de Gruyère, rose, joufflu et potelé à souhait. Et que la comtesse étrennait ses relevailles. </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b="1" dirty="0">
                <a:latin typeface="Arial"/>
                <a:ea typeface="Arial"/>
                <a:cs typeface="Arial"/>
                <a:sym typeface="Arial"/>
              </a:rPr>
              <a:t>Source</a:t>
            </a: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Sentier thématique :</a:t>
            </a:r>
          </a:p>
          <a:p>
            <a:pPr algn="just" defTabSz="457200">
              <a:lnSpc>
                <a:spcPts val="3300"/>
              </a:lnSpc>
              <a:defRPr sz="1200">
                <a:latin typeface="Helvetica"/>
                <a:ea typeface="Helvetica"/>
                <a:cs typeface="Helvetica"/>
                <a:sym typeface="Helvetica"/>
              </a:defRPr>
            </a:pPr>
            <a:r>
              <a:rPr u="sng" dirty="0">
                <a:uFill>
                  <a:solidFill>
                    <a:srgbClr val="C4B690"/>
                  </a:solidFill>
                </a:uFill>
                <a:latin typeface="Arial"/>
                <a:ea typeface="Arial"/>
                <a:cs typeface="Arial"/>
                <a:sym typeface="Arial"/>
                <a:hlinkClick r:id="rId3"/>
              </a:rPr>
              <a:t>Au pays des Légendes de la Gruyère</a:t>
            </a:r>
            <a:r>
              <a:rPr dirty="0">
                <a:latin typeface="Arial"/>
                <a:ea typeface="Arial"/>
                <a:cs typeface="Arial"/>
                <a:sym typeface="Arial"/>
              </a:rPr>
              <a:t> </a:t>
            </a:r>
          </a:p>
          <a:p>
            <a:pPr algn="just" defTabSz="457200">
              <a:lnSpc>
                <a:spcPts val="3300"/>
              </a:lnSpc>
              <a:defRPr sz="1200">
                <a:latin typeface="Helvetica"/>
                <a:ea typeface="Helvetica"/>
                <a:cs typeface="Helvetica"/>
                <a:sym typeface="Helvetica"/>
              </a:defRPr>
            </a:pPr>
            <a:endParaRPr dirty="0">
              <a:latin typeface="Arial"/>
              <a:ea typeface="Arial"/>
              <a:cs typeface="Arial"/>
              <a:sym typeface="Arial"/>
            </a:endParaRP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Texte : </a:t>
            </a:r>
          </a:p>
          <a:p>
            <a:pPr algn="just" defTabSz="457200">
              <a:lnSpc>
                <a:spcPts val="3300"/>
              </a:lnSpc>
              <a:defRPr sz="1200">
                <a:latin typeface="Helvetica"/>
                <a:ea typeface="Helvetica"/>
                <a:cs typeface="Helvetica"/>
                <a:sym typeface="Helvetica"/>
              </a:defRPr>
            </a:pPr>
            <a:r>
              <a:rPr dirty="0">
                <a:latin typeface="Arial"/>
                <a:ea typeface="Arial"/>
                <a:cs typeface="Arial"/>
                <a:sym typeface="Arial"/>
              </a:rPr>
              <a:t>Marie-Alexandre Bovet, tiré des légendes de la Gruyère, Editions Gruériennes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2200" u="none" baseline="0" dirty="0" smtClean="0">
                <a:latin typeface="Lucida Grande"/>
                <a:ea typeface="Lucida Grande"/>
                <a:cs typeface="Lucida Grande"/>
                <a:sym typeface="Lucida Grande"/>
              </a:rPr>
              <a:t>Celui avec qui on partage le pain, qui servait d’assiette au Moyen-Âge. </a:t>
            </a:r>
            <a:endParaRPr lang="fr-FR" dirty="0"/>
          </a:p>
        </p:txBody>
      </p:sp>
    </p:spTree>
    <p:extLst>
      <p:ext uri="{BB962C8B-B14F-4D97-AF65-F5344CB8AC3E}">
        <p14:creationId xmlns:p14="http://schemas.microsoft.com/office/powerpoint/2010/main" val="11991805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2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2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0.jpeg"/><Relationship Id="rId3" Type="http://schemas.openxmlformats.org/officeDocument/2006/relationships/image" Target="../media/image22.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tif"/><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tif"/><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tif"/><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 Id="rId3" Type="http://schemas.openxmlformats.org/officeDocument/2006/relationships/image" Target="../media/image25.ti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 Id="rId3" Type="http://schemas.openxmlformats.org/officeDocument/2006/relationships/image" Target="../media/image24.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eg"/><Relationship Id="rId3" Type="http://schemas.openxmlformats.org/officeDocument/2006/relationships/image" Target="../media/image27.jpe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eg"/><Relationship Id="rId3" Type="http://schemas.openxmlformats.org/officeDocument/2006/relationships/image" Target="../media/image29.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tif"/><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tif"/><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tif"/><Relationship Id="rId1" Type="http://schemas.openxmlformats.org/officeDocument/2006/relationships/slideMaster" Target="../slideMasters/slideMaster1.xml"/><Relationship Id="rId2" Type="http://schemas.openxmlformats.org/officeDocument/2006/relationships/image" Target="../media/image26.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8.xml.rels><?xml version="1.0" encoding="UTF-8" standalone="yes"?>
<Relationships xmlns="http://schemas.openxmlformats.org/package/2006/relationships"><Relationship Id="rId11" Type="http://schemas.openxmlformats.org/officeDocument/2006/relationships/image" Target="../media/image20.jpeg"/><Relationship Id="rId12"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Layouts/_rels/slideLayout9.xml.rels><?xml version="1.0" encoding="UTF-8" standalone="yes"?>
<Relationships xmlns="http://schemas.openxmlformats.org/package/2006/relationships"><Relationship Id="rId11" Type="http://schemas.openxmlformats.org/officeDocument/2006/relationships/image" Target="../media/image20.jpeg"/><Relationship Id="rId12" Type="http://schemas.openxmlformats.org/officeDocument/2006/relationships/image" Target="../media/image21.png"/><Relationship Id="rId1" Type="http://schemas.openxmlformats.org/officeDocument/2006/relationships/slideMaster" Target="../slideMasters/slideMaster1.xml"/><Relationship Id="rId2" Type="http://schemas.openxmlformats.org/officeDocument/2006/relationships/image" Target="../media/image11.jpe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8.png"/><Relationship Id="rId10"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re et sous-titre">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28" name="Groupe"/>
          <p:cNvGrpSpPr/>
          <p:nvPr/>
        </p:nvGrpSpPr>
        <p:grpSpPr>
          <a:xfrm>
            <a:off x="495300" y="444500"/>
            <a:ext cx="12014200" cy="8877300"/>
            <a:chOff x="0" y="0"/>
            <a:chExt cx="12014200" cy="8877300"/>
          </a:xfrm>
        </p:grpSpPr>
        <p:pic>
          <p:nvPicPr>
            <p:cNvPr id="20" name="stockbook-line-brown-1.png" descr="stockbook-line-brown-1.png"/>
            <p:cNvPicPr>
              <a:picLocks/>
            </p:cNvPicPr>
            <p:nvPr/>
          </p:nvPicPr>
          <p:blipFill>
            <a:blip r:embed="rId3">
              <a:extLst/>
            </a:blip>
            <a:stretch>
              <a:fillRect/>
            </a:stretch>
          </p:blipFill>
          <p:spPr>
            <a:xfrm>
              <a:off x="0" y="0"/>
              <a:ext cx="254000" cy="254000"/>
            </a:xfrm>
            <a:prstGeom prst="rect">
              <a:avLst/>
            </a:prstGeom>
            <a:ln w="12700" cap="flat">
              <a:noFill/>
              <a:miter lim="400000"/>
            </a:ln>
            <a:effectLst/>
          </p:spPr>
        </p:pic>
        <p:pic>
          <p:nvPicPr>
            <p:cNvPr id="21" name="stockbook-line-brown-2.png" descr="stockbook-line-brown-2.png"/>
            <p:cNvPicPr>
              <a:picLocks/>
            </p:cNvPicPr>
            <p:nvPr/>
          </p:nvPicPr>
          <p:blipFill>
            <a:blip r:embed="rId4">
              <a:extLst/>
            </a:blip>
            <a:stretch>
              <a:fillRect/>
            </a:stretch>
          </p:blipFill>
          <p:spPr>
            <a:xfrm>
              <a:off x="254000" y="0"/>
              <a:ext cx="11506200" cy="254000"/>
            </a:xfrm>
            <a:prstGeom prst="rect">
              <a:avLst/>
            </a:prstGeom>
            <a:ln w="12700" cap="flat">
              <a:noFill/>
              <a:miter lim="400000"/>
            </a:ln>
            <a:effectLst/>
          </p:spPr>
        </p:pic>
        <p:pic>
          <p:nvPicPr>
            <p:cNvPr id="22" name="stockbook-line-brown-3.png" descr="stockbook-line-brown-3.png"/>
            <p:cNvPicPr>
              <a:picLocks/>
            </p:cNvPicPr>
            <p:nvPr/>
          </p:nvPicPr>
          <p:blipFill>
            <a:blip r:embed="rId5">
              <a:extLst/>
            </a:blip>
            <a:stretch>
              <a:fillRect/>
            </a:stretch>
          </p:blipFill>
          <p:spPr>
            <a:xfrm>
              <a:off x="11760200" y="0"/>
              <a:ext cx="254000" cy="254000"/>
            </a:xfrm>
            <a:prstGeom prst="rect">
              <a:avLst/>
            </a:prstGeom>
            <a:ln w="12700" cap="flat">
              <a:noFill/>
              <a:miter lim="400000"/>
            </a:ln>
            <a:effectLst/>
          </p:spPr>
        </p:pic>
        <p:pic>
          <p:nvPicPr>
            <p:cNvPr id="23" name="stockbook-line-brown-4.png" descr="stockbook-line-brown-4.png"/>
            <p:cNvPicPr>
              <a:picLocks/>
            </p:cNvPicPr>
            <p:nvPr/>
          </p:nvPicPr>
          <p:blipFill>
            <a:blip r:embed="rId6">
              <a:extLst/>
            </a:blip>
            <a:stretch>
              <a:fillRect/>
            </a:stretch>
          </p:blipFill>
          <p:spPr>
            <a:xfrm>
              <a:off x="0" y="254000"/>
              <a:ext cx="254000" cy="8369300"/>
            </a:xfrm>
            <a:prstGeom prst="rect">
              <a:avLst/>
            </a:prstGeom>
            <a:ln w="12700" cap="flat">
              <a:noFill/>
              <a:miter lim="400000"/>
            </a:ln>
            <a:effectLst/>
          </p:spPr>
        </p:pic>
        <p:pic>
          <p:nvPicPr>
            <p:cNvPr id="24" name="stockbook-line-brown-5.png" descr="stockbook-line-brown-5.png"/>
            <p:cNvPicPr>
              <a:picLocks/>
            </p:cNvPicPr>
            <p:nvPr/>
          </p:nvPicPr>
          <p:blipFill>
            <a:blip r:embed="rId7">
              <a:extLst/>
            </a:blip>
            <a:stretch>
              <a:fillRect/>
            </a:stretch>
          </p:blipFill>
          <p:spPr>
            <a:xfrm>
              <a:off x="11760200" y="254000"/>
              <a:ext cx="254000" cy="8369300"/>
            </a:xfrm>
            <a:prstGeom prst="rect">
              <a:avLst/>
            </a:prstGeom>
            <a:ln w="12700" cap="flat">
              <a:noFill/>
              <a:miter lim="400000"/>
            </a:ln>
            <a:effectLst/>
          </p:spPr>
        </p:pic>
        <p:pic>
          <p:nvPicPr>
            <p:cNvPr id="25" name="stockbook-line-brown-6.png" descr="stockbook-line-brown-6.png"/>
            <p:cNvPicPr>
              <a:picLocks/>
            </p:cNvPicPr>
            <p:nvPr/>
          </p:nvPicPr>
          <p:blipFill>
            <a:blip r:embed="rId8">
              <a:extLst/>
            </a:blip>
            <a:stretch>
              <a:fillRect/>
            </a:stretch>
          </p:blipFill>
          <p:spPr>
            <a:xfrm>
              <a:off x="0" y="8623300"/>
              <a:ext cx="254000" cy="254000"/>
            </a:xfrm>
            <a:prstGeom prst="rect">
              <a:avLst/>
            </a:prstGeom>
            <a:ln w="12700" cap="flat">
              <a:noFill/>
              <a:miter lim="400000"/>
            </a:ln>
            <a:effectLst/>
          </p:spPr>
        </p:pic>
        <p:pic>
          <p:nvPicPr>
            <p:cNvPr id="26" name="stockbook-line-brown-7.png" descr="stockbook-line-brown-7.png"/>
            <p:cNvPicPr>
              <a:picLocks/>
            </p:cNvPicPr>
            <p:nvPr/>
          </p:nvPicPr>
          <p:blipFill>
            <a:blip r:embed="rId9">
              <a:extLst/>
            </a:blip>
            <a:stretch>
              <a:fillRect/>
            </a:stretch>
          </p:blipFill>
          <p:spPr>
            <a:xfrm>
              <a:off x="254000" y="8623300"/>
              <a:ext cx="11506200" cy="254000"/>
            </a:xfrm>
            <a:prstGeom prst="rect">
              <a:avLst/>
            </a:prstGeom>
            <a:ln w="12700" cap="flat">
              <a:noFill/>
              <a:miter lim="400000"/>
            </a:ln>
            <a:effectLst/>
          </p:spPr>
        </p:pic>
        <p:pic>
          <p:nvPicPr>
            <p:cNvPr id="27" name="stockbook-line-brown-8.png" descr="stockbook-line-brown-8.png"/>
            <p:cNvPicPr>
              <a:picLocks/>
            </p:cNvPicPr>
            <p:nvPr/>
          </p:nvPicPr>
          <p:blipFill>
            <a:blip r:embed="rId10">
              <a:extLst/>
            </a:blip>
            <a:stretch>
              <a:fillRect/>
            </a:stretch>
          </p:blipFill>
          <p:spPr>
            <a:xfrm>
              <a:off x="11760200" y="8623300"/>
              <a:ext cx="254000" cy="254000"/>
            </a:xfrm>
            <a:prstGeom prst="rect">
              <a:avLst/>
            </a:prstGeom>
            <a:ln w="12700" cap="flat">
              <a:noFill/>
              <a:miter lim="400000"/>
            </a:ln>
            <a:effectLst/>
          </p:spPr>
        </p:pic>
      </p:grpSp>
      <p:sp>
        <p:nvSpPr>
          <p:cNvPr id="29" name="Texte du titre"/>
          <p:cNvSpPr txBox="1">
            <a:spLocks noGrp="1"/>
          </p:cNvSpPr>
          <p:nvPr>
            <p:ph type="title"/>
          </p:nvPr>
        </p:nvSpPr>
        <p:spPr>
          <a:xfrm>
            <a:off x="1041400" y="2209800"/>
            <a:ext cx="10922000" cy="2768600"/>
          </a:xfrm>
          <a:prstGeom prst="rect">
            <a:avLst/>
          </a:prstGeom>
        </p:spPr>
        <p:txBody>
          <a:bodyPr anchor="b"/>
          <a:lstStyle>
            <a:lvl1pPr>
              <a:defRPr sz="8000">
                <a:solidFill>
                  <a:srgbClr val="B59165">
                    <a:alpha val="85000"/>
                  </a:srgbClr>
                </a:solidFill>
                <a:effectLst>
                  <a:outerShdw blurRad="25400" dist="12700" dir="16200000" rotWithShape="0">
                    <a:srgbClr val="000000"/>
                  </a:outerShdw>
                </a:effectLst>
              </a:defRPr>
            </a:lvl1pPr>
          </a:lstStyle>
          <a:p>
            <a:r>
              <a:t>Texte du titre</a:t>
            </a:r>
          </a:p>
        </p:txBody>
      </p:sp>
      <p:sp>
        <p:nvSpPr>
          <p:cNvPr id="30" name="Texte niveau 1…"/>
          <p:cNvSpPr txBox="1">
            <a:spLocks noGrp="1"/>
          </p:cNvSpPr>
          <p:nvPr>
            <p:ph type="body" sz="quarter" idx="1"/>
          </p:nvPr>
        </p:nvSpPr>
        <p:spPr>
          <a:xfrm>
            <a:off x="1041400" y="5092700"/>
            <a:ext cx="10922000" cy="1244600"/>
          </a:xfrm>
          <a:prstGeom prst="rect">
            <a:avLst/>
          </a:prstGeom>
        </p:spPr>
        <p:txBody>
          <a:bodyPr anchor="t"/>
          <a:lstStyle>
            <a:lvl1pPr marL="0" indent="0" algn="ctr">
              <a:spcBef>
                <a:spcPts val="0"/>
              </a:spcBef>
              <a:buSzTx/>
              <a:buNone/>
              <a:defRPr sz="3600">
                <a:solidFill>
                  <a:srgbClr val="8E817C"/>
                </a:solidFill>
                <a:effectLst>
                  <a:outerShdw blurRad="12700" dist="12700" dir="16200000" rotWithShape="0">
                    <a:srgbClr val="000000"/>
                  </a:outerShdw>
                </a:effectLst>
              </a:defRPr>
            </a:lvl1pPr>
            <a:lvl2pPr marL="0" indent="0" algn="ctr">
              <a:spcBef>
                <a:spcPts val="0"/>
              </a:spcBef>
              <a:buSzTx/>
              <a:buNone/>
              <a:defRPr sz="3600">
                <a:solidFill>
                  <a:srgbClr val="8E817C"/>
                </a:solidFill>
                <a:effectLst>
                  <a:outerShdw blurRad="12700" dist="12700" dir="16200000" rotWithShape="0">
                    <a:srgbClr val="000000"/>
                  </a:outerShdw>
                </a:effectLst>
              </a:defRPr>
            </a:lvl2pPr>
            <a:lvl3pPr marL="0" indent="0" algn="ctr">
              <a:spcBef>
                <a:spcPts val="0"/>
              </a:spcBef>
              <a:buSzTx/>
              <a:buNone/>
              <a:defRPr sz="3600">
                <a:solidFill>
                  <a:srgbClr val="8E817C"/>
                </a:solidFill>
                <a:effectLst>
                  <a:outerShdw blurRad="12700" dist="12700" dir="16200000" rotWithShape="0">
                    <a:srgbClr val="000000"/>
                  </a:outerShdw>
                </a:effectLst>
              </a:defRPr>
            </a:lvl3pPr>
            <a:lvl4pPr marL="0" indent="0" algn="ctr">
              <a:spcBef>
                <a:spcPts val="0"/>
              </a:spcBef>
              <a:buSzTx/>
              <a:buNone/>
              <a:defRPr sz="3600">
                <a:solidFill>
                  <a:srgbClr val="8E817C"/>
                </a:solidFill>
                <a:effectLst>
                  <a:outerShdw blurRad="12700" dist="12700" dir="16200000" rotWithShape="0">
                    <a:srgbClr val="000000"/>
                  </a:outerShdw>
                </a:effectLst>
              </a:defRPr>
            </a:lvl4pPr>
            <a:lvl5pPr marL="0" indent="0" algn="ctr">
              <a:spcBef>
                <a:spcPts val="0"/>
              </a:spcBef>
              <a:buSzTx/>
              <a:buNone/>
              <a:defRPr sz="3600">
                <a:solidFill>
                  <a:srgbClr val="8E817C"/>
                </a:solidFill>
                <a:effectLst>
                  <a:outerShdw blurRad="12700" dist="12700" dir="16200000" rotWithShape="0">
                    <a:srgbClr val="000000"/>
                  </a:outerShdw>
                </a:effectLst>
              </a:defRPr>
            </a:lvl5pPr>
          </a:lstStyle>
          <a:p>
            <a:r>
              <a:t>Texte niveau 1</a:t>
            </a:r>
          </a:p>
          <a:p>
            <a:pPr lvl="1"/>
            <a:r>
              <a:t>Texte niveau 2</a:t>
            </a:r>
          </a:p>
          <a:p>
            <a:pPr lvl="2"/>
            <a:r>
              <a:t>Texte niveau 3</a:t>
            </a:r>
          </a:p>
          <a:p>
            <a:pPr lvl="3"/>
            <a:r>
              <a:t>Texte niveau 4</a:t>
            </a:r>
          </a:p>
          <a:p>
            <a:pPr lvl="4"/>
            <a:r>
              <a:t>Texte niveau 5</a:t>
            </a:r>
          </a:p>
        </p:txBody>
      </p:sp>
      <p:sp>
        <p:nvSpPr>
          <p:cNvPr id="31" name="Numéro de diapositive"/>
          <p:cNvSpPr txBox="1">
            <a:spLocks noGrp="1"/>
          </p:cNvSpPr>
          <p:nvPr>
            <p:ph type="sldNum" sz="quarter" idx="2"/>
          </p:nvPr>
        </p:nvSpPr>
        <p:spPr>
          <a:prstGeom prst="rect">
            <a:avLst/>
          </a:prstGeom>
        </p:spPr>
        <p:txBody>
          <a:bodyPr/>
          <a:lstStyle>
            <a:lvl1pPr>
              <a:defRPr>
                <a:solidFill>
                  <a:srgbClr val="A08259"/>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Photo - Verticale">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50" name="Groupe"/>
          <p:cNvGrpSpPr/>
          <p:nvPr/>
        </p:nvGrpSpPr>
        <p:grpSpPr>
          <a:xfrm>
            <a:off x="495300" y="444500"/>
            <a:ext cx="12014200" cy="8877300"/>
            <a:chOff x="0" y="0"/>
            <a:chExt cx="12014200" cy="8877300"/>
          </a:xfrm>
        </p:grpSpPr>
        <p:pic>
          <p:nvPicPr>
            <p:cNvPr id="142" name="stockbook-line-brown-1.png" descr="stockbook-line-brown-1.png"/>
            <p:cNvPicPr>
              <a:picLocks/>
            </p:cNvPicPr>
            <p:nvPr/>
          </p:nvPicPr>
          <p:blipFill>
            <a:blip r:embed="rId3">
              <a:extLst/>
            </a:blip>
            <a:stretch>
              <a:fillRect/>
            </a:stretch>
          </p:blipFill>
          <p:spPr>
            <a:xfrm>
              <a:off x="0" y="0"/>
              <a:ext cx="254000" cy="254000"/>
            </a:xfrm>
            <a:prstGeom prst="rect">
              <a:avLst/>
            </a:prstGeom>
            <a:ln w="12700" cap="flat">
              <a:noFill/>
              <a:miter lim="400000"/>
            </a:ln>
            <a:effectLst/>
          </p:spPr>
        </p:pic>
        <p:pic>
          <p:nvPicPr>
            <p:cNvPr id="143" name="stockbook-line-brown-2.png" descr="stockbook-line-brown-2.png"/>
            <p:cNvPicPr>
              <a:picLocks/>
            </p:cNvPicPr>
            <p:nvPr/>
          </p:nvPicPr>
          <p:blipFill>
            <a:blip r:embed="rId4">
              <a:extLst/>
            </a:blip>
            <a:stretch>
              <a:fillRect/>
            </a:stretch>
          </p:blipFill>
          <p:spPr>
            <a:xfrm>
              <a:off x="254000" y="0"/>
              <a:ext cx="11506200" cy="254000"/>
            </a:xfrm>
            <a:prstGeom prst="rect">
              <a:avLst/>
            </a:prstGeom>
            <a:ln w="12700" cap="flat">
              <a:noFill/>
              <a:miter lim="400000"/>
            </a:ln>
            <a:effectLst/>
          </p:spPr>
        </p:pic>
        <p:pic>
          <p:nvPicPr>
            <p:cNvPr id="144" name="stockbook-line-brown-3.png" descr="stockbook-line-brown-3.png"/>
            <p:cNvPicPr>
              <a:picLocks/>
            </p:cNvPicPr>
            <p:nvPr/>
          </p:nvPicPr>
          <p:blipFill>
            <a:blip r:embed="rId5">
              <a:extLst/>
            </a:blip>
            <a:stretch>
              <a:fillRect/>
            </a:stretch>
          </p:blipFill>
          <p:spPr>
            <a:xfrm>
              <a:off x="11760200" y="0"/>
              <a:ext cx="254000" cy="254000"/>
            </a:xfrm>
            <a:prstGeom prst="rect">
              <a:avLst/>
            </a:prstGeom>
            <a:ln w="12700" cap="flat">
              <a:noFill/>
              <a:miter lim="400000"/>
            </a:ln>
            <a:effectLst/>
          </p:spPr>
        </p:pic>
        <p:pic>
          <p:nvPicPr>
            <p:cNvPr id="145" name="stockbook-line-brown-4.png" descr="stockbook-line-brown-4.png"/>
            <p:cNvPicPr>
              <a:picLocks/>
            </p:cNvPicPr>
            <p:nvPr/>
          </p:nvPicPr>
          <p:blipFill>
            <a:blip r:embed="rId6">
              <a:extLst/>
            </a:blip>
            <a:stretch>
              <a:fillRect/>
            </a:stretch>
          </p:blipFill>
          <p:spPr>
            <a:xfrm>
              <a:off x="0" y="254000"/>
              <a:ext cx="254000" cy="8369300"/>
            </a:xfrm>
            <a:prstGeom prst="rect">
              <a:avLst/>
            </a:prstGeom>
            <a:ln w="12700" cap="flat">
              <a:noFill/>
              <a:miter lim="400000"/>
            </a:ln>
            <a:effectLst/>
          </p:spPr>
        </p:pic>
        <p:pic>
          <p:nvPicPr>
            <p:cNvPr id="146" name="stockbook-line-brown-5.png" descr="stockbook-line-brown-5.png"/>
            <p:cNvPicPr>
              <a:picLocks/>
            </p:cNvPicPr>
            <p:nvPr/>
          </p:nvPicPr>
          <p:blipFill>
            <a:blip r:embed="rId7">
              <a:extLst/>
            </a:blip>
            <a:stretch>
              <a:fillRect/>
            </a:stretch>
          </p:blipFill>
          <p:spPr>
            <a:xfrm>
              <a:off x="11760200" y="254000"/>
              <a:ext cx="254000" cy="8369300"/>
            </a:xfrm>
            <a:prstGeom prst="rect">
              <a:avLst/>
            </a:prstGeom>
            <a:ln w="12700" cap="flat">
              <a:noFill/>
              <a:miter lim="400000"/>
            </a:ln>
            <a:effectLst/>
          </p:spPr>
        </p:pic>
        <p:pic>
          <p:nvPicPr>
            <p:cNvPr id="147" name="stockbook-line-brown-6.png" descr="stockbook-line-brown-6.png"/>
            <p:cNvPicPr>
              <a:picLocks/>
            </p:cNvPicPr>
            <p:nvPr/>
          </p:nvPicPr>
          <p:blipFill>
            <a:blip r:embed="rId8">
              <a:extLst/>
            </a:blip>
            <a:stretch>
              <a:fillRect/>
            </a:stretch>
          </p:blipFill>
          <p:spPr>
            <a:xfrm>
              <a:off x="0" y="8623300"/>
              <a:ext cx="254000" cy="254000"/>
            </a:xfrm>
            <a:prstGeom prst="rect">
              <a:avLst/>
            </a:prstGeom>
            <a:ln w="12700" cap="flat">
              <a:noFill/>
              <a:miter lim="400000"/>
            </a:ln>
            <a:effectLst/>
          </p:spPr>
        </p:pic>
        <p:pic>
          <p:nvPicPr>
            <p:cNvPr id="148" name="stockbook-line-brown-7.png" descr="stockbook-line-brown-7.png"/>
            <p:cNvPicPr>
              <a:picLocks/>
            </p:cNvPicPr>
            <p:nvPr/>
          </p:nvPicPr>
          <p:blipFill>
            <a:blip r:embed="rId9">
              <a:extLst/>
            </a:blip>
            <a:stretch>
              <a:fillRect/>
            </a:stretch>
          </p:blipFill>
          <p:spPr>
            <a:xfrm>
              <a:off x="254000" y="8623300"/>
              <a:ext cx="11506200" cy="254000"/>
            </a:xfrm>
            <a:prstGeom prst="rect">
              <a:avLst/>
            </a:prstGeom>
            <a:ln w="12700" cap="flat">
              <a:noFill/>
              <a:miter lim="400000"/>
            </a:ln>
            <a:effectLst/>
          </p:spPr>
        </p:pic>
        <p:pic>
          <p:nvPicPr>
            <p:cNvPr id="149" name="stockbook-line-brown-8.png" descr="stockbook-line-brown-8.png"/>
            <p:cNvPicPr>
              <a:picLocks/>
            </p:cNvPicPr>
            <p:nvPr/>
          </p:nvPicPr>
          <p:blipFill>
            <a:blip r:embed="rId10">
              <a:extLst/>
            </a:blip>
            <a:stretch>
              <a:fillRect/>
            </a:stretch>
          </p:blipFill>
          <p:spPr>
            <a:xfrm>
              <a:off x="11760200" y="8623300"/>
              <a:ext cx="254000" cy="254000"/>
            </a:xfrm>
            <a:prstGeom prst="rect">
              <a:avLst/>
            </a:prstGeom>
            <a:ln w="12700" cap="flat">
              <a:noFill/>
              <a:miter lim="400000"/>
            </a:ln>
            <a:effectLst/>
          </p:spPr>
        </p:pic>
      </p:grpSp>
      <p:sp>
        <p:nvSpPr>
          <p:cNvPr id="151" name="Image"/>
          <p:cNvSpPr>
            <a:spLocks noGrp="1"/>
          </p:cNvSpPr>
          <p:nvPr>
            <p:ph type="pic" sz="quarter" idx="13"/>
          </p:nvPr>
        </p:nvSpPr>
        <p:spPr>
          <a:xfrm>
            <a:off x="7479633" y="1930400"/>
            <a:ext cx="3848101" cy="5892800"/>
          </a:xfrm>
          <a:prstGeom prst="rect">
            <a:avLst/>
          </a:prstGeom>
          <a:ln w="9525">
            <a:round/>
          </a:ln>
        </p:spPr>
        <p:txBody>
          <a:bodyPr lIns="91439" tIns="45719" rIns="91439" bIns="45719" anchor="t"/>
          <a:lstStyle/>
          <a:p>
            <a:endParaRPr/>
          </a:p>
        </p:txBody>
      </p:sp>
      <p:sp>
        <p:nvSpPr>
          <p:cNvPr id="152" name="Texte du titre"/>
          <p:cNvSpPr txBox="1">
            <a:spLocks noGrp="1"/>
          </p:cNvSpPr>
          <p:nvPr>
            <p:ph type="title"/>
          </p:nvPr>
        </p:nvSpPr>
        <p:spPr>
          <a:xfrm>
            <a:off x="1041400" y="2247900"/>
            <a:ext cx="5461000" cy="2730500"/>
          </a:xfrm>
          <a:prstGeom prst="rect">
            <a:avLst/>
          </a:prstGeom>
        </p:spPr>
        <p:txBody>
          <a:bodyPr anchor="b"/>
          <a:lstStyle>
            <a:lvl1pPr>
              <a:defRPr sz="8000">
                <a:solidFill>
                  <a:srgbClr val="B59165">
                    <a:alpha val="85000"/>
                  </a:srgbClr>
                </a:solidFill>
                <a:effectLst>
                  <a:outerShdw blurRad="25400" dist="12700" dir="16200000" rotWithShape="0">
                    <a:srgbClr val="000000"/>
                  </a:outerShdw>
                </a:effectLst>
              </a:defRPr>
            </a:lvl1pPr>
          </a:lstStyle>
          <a:p>
            <a:r>
              <a:t>Texte du titre</a:t>
            </a:r>
          </a:p>
        </p:txBody>
      </p:sp>
      <p:sp>
        <p:nvSpPr>
          <p:cNvPr id="153" name="Texte niveau 1…"/>
          <p:cNvSpPr txBox="1">
            <a:spLocks noGrp="1"/>
          </p:cNvSpPr>
          <p:nvPr>
            <p:ph type="body" sz="quarter" idx="1"/>
          </p:nvPr>
        </p:nvSpPr>
        <p:spPr>
          <a:xfrm>
            <a:off x="1041400" y="4965700"/>
            <a:ext cx="5461000" cy="1790700"/>
          </a:xfrm>
          <a:prstGeom prst="rect">
            <a:avLst/>
          </a:prstGeom>
        </p:spPr>
        <p:txBody>
          <a:bodyPr anchor="t"/>
          <a:lstStyle>
            <a:lvl1pPr marL="0" indent="0" algn="ctr">
              <a:spcBef>
                <a:spcPts val="0"/>
              </a:spcBef>
              <a:buSzTx/>
              <a:buNone/>
              <a:defRPr sz="3600">
                <a:solidFill>
                  <a:srgbClr val="8E817C"/>
                </a:solidFill>
                <a:effectLst>
                  <a:outerShdw blurRad="12700" dist="12700" dir="16200000" rotWithShape="0">
                    <a:srgbClr val="000000"/>
                  </a:outerShdw>
                </a:effectLst>
              </a:defRPr>
            </a:lvl1pPr>
            <a:lvl2pPr marL="0" indent="0" algn="ctr">
              <a:spcBef>
                <a:spcPts val="0"/>
              </a:spcBef>
              <a:buSzTx/>
              <a:buNone/>
              <a:defRPr sz="3600">
                <a:solidFill>
                  <a:srgbClr val="8E817C"/>
                </a:solidFill>
                <a:effectLst>
                  <a:outerShdw blurRad="12700" dist="12700" dir="16200000" rotWithShape="0">
                    <a:srgbClr val="000000"/>
                  </a:outerShdw>
                </a:effectLst>
              </a:defRPr>
            </a:lvl2pPr>
            <a:lvl3pPr marL="0" indent="0" algn="ctr">
              <a:spcBef>
                <a:spcPts val="0"/>
              </a:spcBef>
              <a:buSzTx/>
              <a:buNone/>
              <a:defRPr sz="3600">
                <a:solidFill>
                  <a:srgbClr val="8E817C"/>
                </a:solidFill>
                <a:effectLst>
                  <a:outerShdw blurRad="12700" dist="12700" dir="16200000" rotWithShape="0">
                    <a:srgbClr val="000000"/>
                  </a:outerShdw>
                </a:effectLst>
              </a:defRPr>
            </a:lvl3pPr>
            <a:lvl4pPr marL="0" indent="0" algn="ctr">
              <a:spcBef>
                <a:spcPts val="0"/>
              </a:spcBef>
              <a:buSzTx/>
              <a:buNone/>
              <a:defRPr sz="3600">
                <a:solidFill>
                  <a:srgbClr val="8E817C"/>
                </a:solidFill>
                <a:effectLst>
                  <a:outerShdw blurRad="12700" dist="12700" dir="16200000" rotWithShape="0">
                    <a:srgbClr val="000000"/>
                  </a:outerShdw>
                </a:effectLst>
              </a:defRPr>
            </a:lvl4pPr>
            <a:lvl5pPr marL="0" indent="0" algn="ctr">
              <a:spcBef>
                <a:spcPts val="0"/>
              </a:spcBef>
              <a:buSzTx/>
              <a:buNone/>
              <a:defRPr sz="3600">
                <a:solidFill>
                  <a:srgbClr val="8E817C"/>
                </a:solidFill>
                <a:effectLst>
                  <a:outerShdw blurRad="12700" dist="12700" dir="16200000" rotWithShape="0">
                    <a:srgbClr val="000000"/>
                  </a:outerShdw>
                </a:effectLst>
              </a:defRPr>
            </a:lvl5pPr>
          </a:lstStyle>
          <a:p>
            <a:r>
              <a:t>Texte niveau 1</a:t>
            </a:r>
          </a:p>
          <a:p>
            <a:pPr lvl="1"/>
            <a:r>
              <a:t>Texte niveau 2</a:t>
            </a:r>
          </a:p>
          <a:p>
            <a:pPr lvl="2"/>
            <a:r>
              <a:t>Texte niveau 3</a:t>
            </a:r>
          </a:p>
          <a:p>
            <a:pPr lvl="3"/>
            <a:r>
              <a:t>Texte niveau 4</a:t>
            </a:r>
          </a:p>
          <a:p>
            <a:pPr lvl="4"/>
            <a:r>
              <a:t>Texte niveau 5</a:t>
            </a:r>
          </a:p>
        </p:txBody>
      </p:sp>
      <p:sp>
        <p:nvSpPr>
          <p:cNvPr id="154" name="Numéro de diapositive"/>
          <p:cNvSpPr txBox="1">
            <a:spLocks noGrp="1"/>
          </p:cNvSpPr>
          <p:nvPr>
            <p:ph type="sldNum" sz="quarter" idx="2"/>
          </p:nvPr>
        </p:nvSpPr>
        <p:spPr>
          <a:prstGeom prst="rect">
            <a:avLst/>
          </a:prstGeom>
        </p:spPr>
        <p:txBody>
          <a:bodyPr/>
          <a:lstStyle>
            <a:lvl1pPr>
              <a:defRPr>
                <a:solidFill>
                  <a:srgbClr val="A08259"/>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re, puces et photo">
    <p:spTree>
      <p:nvGrpSpPr>
        <p:cNvPr id="1" name=""/>
        <p:cNvGrpSpPr/>
        <p:nvPr/>
      </p:nvGrpSpPr>
      <p:grpSpPr>
        <a:xfrm>
          <a:off x="0" y="0"/>
          <a:ext cx="0" cy="0"/>
          <a:chOff x="0" y="0"/>
          <a:chExt cx="0" cy="0"/>
        </a:xfrm>
      </p:grpSpPr>
      <p:sp>
        <p:nvSpPr>
          <p:cNvPr id="161" name="Image"/>
          <p:cNvSpPr>
            <a:spLocks noGrp="1"/>
          </p:cNvSpPr>
          <p:nvPr>
            <p:ph type="pic" sz="quarter" idx="13"/>
          </p:nvPr>
        </p:nvSpPr>
        <p:spPr>
          <a:xfrm>
            <a:off x="7466933" y="2984500"/>
            <a:ext cx="3848101" cy="5334000"/>
          </a:xfrm>
          <a:prstGeom prst="rect">
            <a:avLst/>
          </a:prstGeom>
          <a:ln w="9525">
            <a:round/>
          </a:ln>
        </p:spPr>
        <p:txBody>
          <a:bodyPr lIns="91439" tIns="45719" rIns="91439" bIns="45719" anchor="t"/>
          <a:lstStyle/>
          <a:p>
            <a:endParaRPr/>
          </a:p>
        </p:txBody>
      </p:sp>
      <p:sp>
        <p:nvSpPr>
          <p:cNvPr id="162" name="Texte du titre"/>
          <p:cNvSpPr txBox="1">
            <a:spLocks noGrp="1"/>
          </p:cNvSpPr>
          <p:nvPr>
            <p:ph type="title"/>
          </p:nvPr>
        </p:nvSpPr>
        <p:spPr>
          <a:prstGeom prst="rect">
            <a:avLst/>
          </a:prstGeom>
        </p:spPr>
        <p:txBody>
          <a:bodyPr/>
          <a:lstStyle/>
          <a:p>
            <a:r>
              <a:t>Texte du titre</a:t>
            </a:r>
          </a:p>
        </p:txBody>
      </p:sp>
      <p:sp>
        <p:nvSpPr>
          <p:cNvPr id="163" name="Texte niveau 1…"/>
          <p:cNvSpPr txBox="1">
            <a:spLocks noGrp="1"/>
          </p:cNvSpPr>
          <p:nvPr>
            <p:ph type="body" sz="half" idx="1"/>
          </p:nvPr>
        </p:nvSpPr>
        <p:spPr>
          <a:xfrm>
            <a:off x="1041400" y="2794000"/>
            <a:ext cx="5207000" cy="5715000"/>
          </a:xfrm>
          <a:prstGeom prst="rect">
            <a:avLst/>
          </a:prstGeom>
        </p:spPr>
        <p:txBody>
          <a:bodyPr/>
          <a:lstStyle>
            <a:lvl1pPr>
              <a:spcBef>
                <a:spcPts val="3200"/>
              </a:spcBef>
            </a:lvl1pPr>
            <a:lvl2pPr>
              <a:spcBef>
                <a:spcPts val="3200"/>
              </a:spcBef>
            </a:lvl2pPr>
            <a:lvl3pPr>
              <a:spcBef>
                <a:spcPts val="3200"/>
              </a:spcBef>
            </a:lvl3pPr>
            <a:lvl4pPr>
              <a:spcBef>
                <a:spcPts val="3200"/>
              </a:spcBef>
            </a:lvl4pPr>
            <a:lvl5pPr>
              <a:spcBef>
                <a:spcPts val="3200"/>
              </a:spcBef>
            </a:lvl5pPr>
          </a:lstStyle>
          <a:p>
            <a:r>
              <a:t>Texte niveau 1</a:t>
            </a:r>
          </a:p>
          <a:p>
            <a:pPr lvl="1"/>
            <a:r>
              <a:t>Texte niveau 2</a:t>
            </a:r>
          </a:p>
          <a:p>
            <a:pPr lvl="2"/>
            <a:r>
              <a:t>Texte niveau 3</a:t>
            </a:r>
          </a:p>
          <a:p>
            <a:pPr lvl="3"/>
            <a:r>
              <a:t>Texte niveau 4</a:t>
            </a:r>
          </a:p>
          <a:p>
            <a:pPr lvl="4"/>
            <a:r>
              <a:t>Texte niveau 5</a:t>
            </a:r>
          </a:p>
        </p:txBody>
      </p:sp>
      <p:sp>
        <p:nvSpPr>
          <p:cNvPr id="164"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re et puces - Gauche">
    <p:spTree>
      <p:nvGrpSpPr>
        <p:cNvPr id="1" name=""/>
        <p:cNvGrpSpPr/>
        <p:nvPr/>
      </p:nvGrpSpPr>
      <p:grpSpPr>
        <a:xfrm>
          <a:off x="0" y="0"/>
          <a:ext cx="0" cy="0"/>
          <a:chOff x="0" y="0"/>
          <a:chExt cx="0" cy="0"/>
        </a:xfrm>
      </p:grpSpPr>
      <p:sp>
        <p:nvSpPr>
          <p:cNvPr id="171" name="Texte du titre"/>
          <p:cNvSpPr txBox="1">
            <a:spLocks noGrp="1"/>
          </p:cNvSpPr>
          <p:nvPr>
            <p:ph type="title"/>
          </p:nvPr>
        </p:nvSpPr>
        <p:spPr>
          <a:prstGeom prst="rect">
            <a:avLst/>
          </a:prstGeom>
        </p:spPr>
        <p:txBody>
          <a:bodyPr/>
          <a:lstStyle/>
          <a:p>
            <a:r>
              <a:t>Texte du titre</a:t>
            </a:r>
          </a:p>
        </p:txBody>
      </p:sp>
      <p:sp>
        <p:nvSpPr>
          <p:cNvPr id="172" name="Texte niveau 1…"/>
          <p:cNvSpPr txBox="1">
            <a:spLocks noGrp="1"/>
          </p:cNvSpPr>
          <p:nvPr>
            <p:ph type="body" sz="half" idx="1"/>
          </p:nvPr>
        </p:nvSpPr>
        <p:spPr>
          <a:xfrm>
            <a:off x="1041400" y="2794000"/>
            <a:ext cx="5207000" cy="5715000"/>
          </a:xfrm>
          <a:prstGeom prst="rect">
            <a:avLst/>
          </a:prstGeom>
        </p:spPr>
        <p:txBody>
          <a:bodyPr/>
          <a:lstStyle>
            <a:lvl1pPr>
              <a:spcBef>
                <a:spcPts val="3200"/>
              </a:spcBef>
            </a:lvl1pPr>
            <a:lvl2pPr>
              <a:spcBef>
                <a:spcPts val="3200"/>
              </a:spcBef>
            </a:lvl2pPr>
            <a:lvl3pPr>
              <a:spcBef>
                <a:spcPts val="3200"/>
              </a:spcBef>
            </a:lvl3pPr>
            <a:lvl4pPr>
              <a:spcBef>
                <a:spcPts val="3200"/>
              </a:spcBef>
            </a:lvl4pPr>
            <a:lvl5pPr>
              <a:spcBef>
                <a:spcPts val="3200"/>
              </a:spcBef>
            </a:lvl5pPr>
          </a:lstStyle>
          <a:p>
            <a:r>
              <a:t>Texte niveau 1</a:t>
            </a:r>
          </a:p>
          <a:p>
            <a:pPr lvl="1"/>
            <a:r>
              <a:t>Texte niveau 2</a:t>
            </a:r>
          </a:p>
          <a:p>
            <a:pPr lvl="2"/>
            <a:r>
              <a:t>Texte niveau 3</a:t>
            </a:r>
          </a:p>
          <a:p>
            <a:pPr lvl="3"/>
            <a:r>
              <a:t>Texte niveau 4</a:t>
            </a:r>
          </a:p>
          <a:p>
            <a:pPr lvl="4"/>
            <a:r>
              <a:t>Texte niveau 5</a:t>
            </a:r>
          </a:p>
        </p:txBody>
      </p:sp>
      <p:sp>
        <p:nvSpPr>
          <p:cNvPr id="17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re et puces - Droite">
    <p:spTree>
      <p:nvGrpSpPr>
        <p:cNvPr id="1" name=""/>
        <p:cNvGrpSpPr/>
        <p:nvPr/>
      </p:nvGrpSpPr>
      <p:grpSpPr>
        <a:xfrm>
          <a:off x="0" y="0"/>
          <a:ext cx="0" cy="0"/>
          <a:chOff x="0" y="0"/>
          <a:chExt cx="0" cy="0"/>
        </a:xfrm>
      </p:grpSpPr>
      <p:sp>
        <p:nvSpPr>
          <p:cNvPr id="180" name="Texte du titre"/>
          <p:cNvSpPr txBox="1">
            <a:spLocks noGrp="1"/>
          </p:cNvSpPr>
          <p:nvPr>
            <p:ph type="title"/>
          </p:nvPr>
        </p:nvSpPr>
        <p:spPr>
          <a:prstGeom prst="rect">
            <a:avLst/>
          </a:prstGeom>
        </p:spPr>
        <p:txBody>
          <a:bodyPr/>
          <a:lstStyle/>
          <a:p>
            <a:r>
              <a:t>Texte du titre</a:t>
            </a:r>
          </a:p>
        </p:txBody>
      </p:sp>
      <p:sp>
        <p:nvSpPr>
          <p:cNvPr id="181" name="Texte niveau 1…"/>
          <p:cNvSpPr txBox="1">
            <a:spLocks noGrp="1"/>
          </p:cNvSpPr>
          <p:nvPr>
            <p:ph type="body" sz="half" idx="1"/>
          </p:nvPr>
        </p:nvSpPr>
        <p:spPr>
          <a:xfrm>
            <a:off x="6756400" y="2794000"/>
            <a:ext cx="5207000" cy="5715000"/>
          </a:xfrm>
          <a:prstGeom prst="rect">
            <a:avLst/>
          </a:prstGeom>
        </p:spPr>
        <p:txBody>
          <a:bodyPr/>
          <a:lstStyle>
            <a:lvl1pPr>
              <a:spcBef>
                <a:spcPts val="3200"/>
              </a:spcBef>
            </a:lvl1pPr>
            <a:lvl2pPr>
              <a:spcBef>
                <a:spcPts val="3200"/>
              </a:spcBef>
            </a:lvl2pPr>
            <a:lvl3pPr>
              <a:spcBef>
                <a:spcPts val="3200"/>
              </a:spcBef>
            </a:lvl3pPr>
            <a:lvl4pPr>
              <a:spcBef>
                <a:spcPts val="3200"/>
              </a:spcBef>
            </a:lvl4pPr>
            <a:lvl5pPr>
              <a:spcBef>
                <a:spcPts val="3200"/>
              </a:spcBef>
            </a:lvl5pPr>
          </a:lstStyle>
          <a:p>
            <a:r>
              <a:t>Texte niveau 1</a:t>
            </a:r>
          </a:p>
          <a:p>
            <a:pPr lvl="1"/>
            <a:r>
              <a:t>Texte niveau 2</a:t>
            </a:r>
          </a:p>
          <a:p>
            <a:pPr lvl="2"/>
            <a:r>
              <a:t>Texte niveau 3</a:t>
            </a:r>
          </a:p>
          <a:p>
            <a:pPr lvl="3"/>
            <a:r>
              <a:t>Texte niveau 4</a:t>
            </a:r>
          </a:p>
          <a:p>
            <a:pPr lvl="4"/>
            <a:r>
              <a:t>Texte niveau 5</a:t>
            </a:r>
          </a:p>
        </p:txBody>
      </p:sp>
      <p:sp>
        <p:nvSpPr>
          <p:cNvPr id="182"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 Grande">
    <p:spTree>
      <p:nvGrpSpPr>
        <p:cNvPr id="1" name=""/>
        <p:cNvGrpSpPr/>
        <p:nvPr/>
      </p:nvGrpSpPr>
      <p:grpSpPr>
        <a:xfrm>
          <a:off x="0" y="0"/>
          <a:ext cx="0" cy="0"/>
          <a:chOff x="0" y="0"/>
          <a:chExt cx="0" cy="0"/>
        </a:xfrm>
      </p:grpSpPr>
      <p:grpSp>
        <p:nvGrpSpPr>
          <p:cNvPr id="191" name="white_horizontal-1.jpeg"/>
          <p:cNvGrpSpPr/>
          <p:nvPr/>
        </p:nvGrpSpPr>
        <p:grpSpPr>
          <a:xfrm>
            <a:off x="330200" y="368300"/>
            <a:ext cx="12344400" cy="9271000"/>
            <a:chOff x="0" y="0"/>
            <a:chExt cx="12344400" cy="9271000"/>
          </a:xfrm>
        </p:grpSpPr>
        <p:pic>
          <p:nvPicPr>
            <p:cNvPr id="190" name="white_horizontal-1.jpeg" descr="white_horizontal-1.jpeg"/>
            <p:cNvPicPr>
              <a:picLocks/>
            </p:cNvPicPr>
            <p:nvPr/>
          </p:nvPicPr>
          <p:blipFill>
            <a:blip r:embed="rId2">
              <a:extLst/>
            </a:blip>
            <a:stretch>
              <a:fillRect/>
            </a:stretch>
          </p:blipFill>
          <p:spPr>
            <a:xfrm>
              <a:off x="215900" y="139700"/>
              <a:ext cx="11912600" cy="8712200"/>
            </a:xfrm>
            <a:prstGeom prst="rect">
              <a:avLst/>
            </a:prstGeom>
            <a:ln>
              <a:noFill/>
            </a:ln>
            <a:effectLst/>
          </p:spPr>
        </p:pic>
        <p:pic>
          <p:nvPicPr>
            <p:cNvPr id="189" name="white_horizontal-1.jpeg" descr="white_horizontal-1.jpeg"/>
            <p:cNvPicPr>
              <a:picLocks/>
            </p:cNvPicPr>
            <p:nvPr/>
          </p:nvPicPr>
          <p:blipFill>
            <a:blip r:embed="rId3">
              <a:extLst/>
            </a:blip>
            <a:stretch>
              <a:fillRect/>
            </a:stretch>
          </p:blipFill>
          <p:spPr>
            <a:xfrm>
              <a:off x="0" y="0"/>
              <a:ext cx="12344400" cy="9271000"/>
            </a:xfrm>
            <a:prstGeom prst="rect">
              <a:avLst/>
            </a:prstGeom>
            <a:effectLst/>
          </p:spPr>
        </p:pic>
      </p:grpSp>
      <p:sp>
        <p:nvSpPr>
          <p:cNvPr id="192" name="Image"/>
          <p:cNvSpPr>
            <a:spLocks noGrp="1"/>
          </p:cNvSpPr>
          <p:nvPr>
            <p:ph type="pic" idx="13"/>
          </p:nvPr>
        </p:nvSpPr>
        <p:spPr>
          <a:xfrm>
            <a:off x="558799" y="527561"/>
            <a:ext cx="11887201" cy="8661401"/>
          </a:xfrm>
          <a:prstGeom prst="rect">
            <a:avLst/>
          </a:prstGeom>
        </p:spPr>
        <p:txBody>
          <a:bodyPr lIns="91439" tIns="45719" rIns="91439" bIns="45719" anchor="t"/>
          <a:lstStyle/>
          <a:p>
            <a:endParaRPr/>
          </a:p>
        </p:txBody>
      </p:sp>
      <p:sp>
        <p:nvSpPr>
          <p:cNvPr id="193"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3 vers le haut">
    <p:spTree>
      <p:nvGrpSpPr>
        <p:cNvPr id="1" name=""/>
        <p:cNvGrpSpPr/>
        <p:nvPr/>
      </p:nvGrpSpPr>
      <p:grpSpPr>
        <a:xfrm>
          <a:off x="0" y="0"/>
          <a:ext cx="0" cy="0"/>
          <a:chOff x="0" y="0"/>
          <a:chExt cx="0" cy="0"/>
        </a:xfrm>
      </p:grpSpPr>
      <p:grpSp>
        <p:nvGrpSpPr>
          <p:cNvPr id="202" name="white_horizontal-1.jpeg"/>
          <p:cNvGrpSpPr/>
          <p:nvPr/>
        </p:nvGrpSpPr>
        <p:grpSpPr>
          <a:xfrm>
            <a:off x="330200" y="368300"/>
            <a:ext cx="12344400" cy="9271000"/>
            <a:chOff x="0" y="0"/>
            <a:chExt cx="12344400" cy="9271000"/>
          </a:xfrm>
        </p:grpSpPr>
        <p:pic>
          <p:nvPicPr>
            <p:cNvPr id="201" name="white_horizontal-1.jpeg" descr="white_horizontal-1.jpeg"/>
            <p:cNvPicPr>
              <a:picLocks/>
            </p:cNvPicPr>
            <p:nvPr/>
          </p:nvPicPr>
          <p:blipFill>
            <a:blip r:embed="rId2">
              <a:extLst/>
            </a:blip>
            <a:stretch>
              <a:fillRect/>
            </a:stretch>
          </p:blipFill>
          <p:spPr>
            <a:xfrm>
              <a:off x="215900" y="139700"/>
              <a:ext cx="11912600" cy="8712200"/>
            </a:xfrm>
            <a:prstGeom prst="rect">
              <a:avLst/>
            </a:prstGeom>
            <a:ln>
              <a:noFill/>
            </a:ln>
            <a:effectLst/>
          </p:spPr>
        </p:pic>
        <p:pic>
          <p:nvPicPr>
            <p:cNvPr id="200" name="white_horizontal-1.jpeg" descr="white_horizontal-1.jpeg"/>
            <p:cNvPicPr>
              <a:picLocks/>
            </p:cNvPicPr>
            <p:nvPr/>
          </p:nvPicPr>
          <p:blipFill>
            <a:blip r:embed="rId3">
              <a:extLst/>
            </a:blip>
            <a:stretch>
              <a:fillRect/>
            </a:stretch>
          </p:blipFill>
          <p:spPr>
            <a:xfrm>
              <a:off x="0" y="0"/>
              <a:ext cx="12344400" cy="9271000"/>
            </a:xfrm>
            <a:prstGeom prst="rect">
              <a:avLst/>
            </a:prstGeom>
            <a:effectLst/>
          </p:spPr>
        </p:pic>
      </p:grpSp>
      <p:sp>
        <p:nvSpPr>
          <p:cNvPr id="203" name="Image"/>
          <p:cNvSpPr>
            <a:spLocks noGrp="1"/>
          </p:cNvSpPr>
          <p:nvPr>
            <p:ph type="pic" sz="half" idx="13"/>
          </p:nvPr>
        </p:nvSpPr>
        <p:spPr>
          <a:xfrm>
            <a:off x="558799" y="527561"/>
            <a:ext cx="4953001" cy="8661401"/>
          </a:xfrm>
          <a:prstGeom prst="rect">
            <a:avLst/>
          </a:prstGeom>
        </p:spPr>
        <p:txBody>
          <a:bodyPr lIns="91439" tIns="45719" rIns="91439" bIns="45719" anchor="t"/>
          <a:lstStyle/>
          <a:p>
            <a:endParaRPr/>
          </a:p>
        </p:txBody>
      </p:sp>
      <p:sp>
        <p:nvSpPr>
          <p:cNvPr id="204" name="Image"/>
          <p:cNvSpPr>
            <a:spLocks noGrp="1"/>
          </p:cNvSpPr>
          <p:nvPr>
            <p:ph type="pic" sz="half" idx="14"/>
          </p:nvPr>
        </p:nvSpPr>
        <p:spPr>
          <a:xfrm>
            <a:off x="5676900" y="4950080"/>
            <a:ext cx="6769100" cy="4241801"/>
          </a:xfrm>
          <a:prstGeom prst="rect">
            <a:avLst/>
          </a:prstGeom>
        </p:spPr>
        <p:txBody>
          <a:bodyPr lIns="91439" tIns="45719" rIns="91439" bIns="45719" anchor="t"/>
          <a:lstStyle/>
          <a:p>
            <a:endParaRPr/>
          </a:p>
        </p:txBody>
      </p:sp>
      <p:sp>
        <p:nvSpPr>
          <p:cNvPr id="205" name="Image"/>
          <p:cNvSpPr>
            <a:spLocks noGrp="1"/>
          </p:cNvSpPr>
          <p:nvPr>
            <p:ph type="pic" sz="half" idx="15"/>
          </p:nvPr>
        </p:nvSpPr>
        <p:spPr>
          <a:xfrm>
            <a:off x="5676900" y="530480"/>
            <a:ext cx="6769100" cy="4241801"/>
          </a:xfrm>
          <a:prstGeom prst="rect">
            <a:avLst/>
          </a:prstGeom>
        </p:spPr>
        <p:txBody>
          <a:bodyPr lIns="91439" tIns="45719" rIns="91439" bIns="45719" anchor="t"/>
          <a:lstStyle/>
          <a:p>
            <a:endParaRPr/>
          </a:p>
        </p:txBody>
      </p:sp>
      <p:sp>
        <p:nvSpPr>
          <p:cNvPr id="206"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Photo - 5 vers le haut">
    <p:spTree>
      <p:nvGrpSpPr>
        <p:cNvPr id="1" name=""/>
        <p:cNvGrpSpPr/>
        <p:nvPr/>
      </p:nvGrpSpPr>
      <p:grpSpPr>
        <a:xfrm>
          <a:off x="0" y="0"/>
          <a:ext cx="0" cy="0"/>
          <a:chOff x="0" y="0"/>
          <a:chExt cx="0" cy="0"/>
        </a:xfrm>
      </p:grpSpPr>
      <p:grpSp>
        <p:nvGrpSpPr>
          <p:cNvPr id="215" name="white_horizontal-1.jpeg"/>
          <p:cNvGrpSpPr/>
          <p:nvPr/>
        </p:nvGrpSpPr>
        <p:grpSpPr>
          <a:xfrm>
            <a:off x="330200" y="368300"/>
            <a:ext cx="12344400" cy="9271000"/>
            <a:chOff x="0" y="0"/>
            <a:chExt cx="12344400" cy="9271000"/>
          </a:xfrm>
        </p:grpSpPr>
        <p:pic>
          <p:nvPicPr>
            <p:cNvPr id="214" name="white_horizontal-1.jpeg" descr="white_horizontal-1.jpeg"/>
            <p:cNvPicPr>
              <a:picLocks/>
            </p:cNvPicPr>
            <p:nvPr/>
          </p:nvPicPr>
          <p:blipFill>
            <a:blip r:embed="rId2">
              <a:extLst/>
            </a:blip>
            <a:stretch>
              <a:fillRect/>
            </a:stretch>
          </p:blipFill>
          <p:spPr>
            <a:xfrm>
              <a:off x="215900" y="139700"/>
              <a:ext cx="11912600" cy="8712200"/>
            </a:xfrm>
            <a:prstGeom prst="rect">
              <a:avLst/>
            </a:prstGeom>
            <a:ln>
              <a:noFill/>
            </a:ln>
            <a:effectLst/>
          </p:spPr>
        </p:pic>
        <p:pic>
          <p:nvPicPr>
            <p:cNvPr id="213" name="white_horizontal-1.jpeg" descr="white_horizontal-1.jpeg"/>
            <p:cNvPicPr>
              <a:picLocks/>
            </p:cNvPicPr>
            <p:nvPr/>
          </p:nvPicPr>
          <p:blipFill>
            <a:blip r:embed="rId3">
              <a:extLst/>
            </a:blip>
            <a:stretch>
              <a:fillRect/>
            </a:stretch>
          </p:blipFill>
          <p:spPr>
            <a:xfrm>
              <a:off x="0" y="0"/>
              <a:ext cx="12344400" cy="9271000"/>
            </a:xfrm>
            <a:prstGeom prst="rect">
              <a:avLst/>
            </a:prstGeom>
            <a:effectLst/>
          </p:spPr>
        </p:pic>
      </p:grpSp>
      <p:sp>
        <p:nvSpPr>
          <p:cNvPr id="216" name="Image"/>
          <p:cNvSpPr>
            <a:spLocks noGrp="1"/>
          </p:cNvSpPr>
          <p:nvPr>
            <p:ph type="pic" sz="quarter" idx="13"/>
          </p:nvPr>
        </p:nvSpPr>
        <p:spPr>
          <a:xfrm>
            <a:off x="558799" y="527561"/>
            <a:ext cx="4953001" cy="3124201"/>
          </a:xfrm>
          <a:prstGeom prst="rect">
            <a:avLst/>
          </a:prstGeom>
        </p:spPr>
        <p:txBody>
          <a:bodyPr lIns="91439" tIns="45719" rIns="91439" bIns="45719" anchor="t"/>
          <a:lstStyle/>
          <a:p>
            <a:endParaRPr/>
          </a:p>
        </p:txBody>
      </p:sp>
      <p:sp>
        <p:nvSpPr>
          <p:cNvPr id="217" name="Image"/>
          <p:cNvSpPr>
            <a:spLocks noGrp="1"/>
          </p:cNvSpPr>
          <p:nvPr>
            <p:ph type="pic" sz="quarter" idx="14"/>
          </p:nvPr>
        </p:nvSpPr>
        <p:spPr>
          <a:xfrm>
            <a:off x="5676900" y="4950080"/>
            <a:ext cx="3302000" cy="4241801"/>
          </a:xfrm>
          <a:prstGeom prst="rect">
            <a:avLst/>
          </a:prstGeom>
        </p:spPr>
        <p:txBody>
          <a:bodyPr lIns="91439" tIns="45719" rIns="91439" bIns="45719" anchor="t"/>
          <a:lstStyle/>
          <a:p>
            <a:endParaRPr/>
          </a:p>
        </p:txBody>
      </p:sp>
      <p:sp>
        <p:nvSpPr>
          <p:cNvPr id="218" name="Image"/>
          <p:cNvSpPr>
            <a:spLocks noGrp="1"/>
          </p:cNvSpPr>
          <p:nvPr>
            <p:ph type="pic" sz="half" idx="15"/>
          </p:nvPr>
        </p:nvSpPr>
        <p:spPr>
          <a:xfrm>
            <a:off x="5676900" y="530480"/>
            <a:ext cx="6769100" cy="4241801"/>
          </a:xfrm>
          <a:prstGeom prst="rect">
            <a:avLst/>
          </a:prstGeom>
        </p:spPr>
        <p:txBody>
          <a:bodyPr lIns="91439" tIns="45719" rIns="91439" bIns="45719" anchor="t"/>
          <a:lstStyle/>
          <a:p>
            <a:endParaRPr/>
          </a:p>
        </p:txBody>
      </p:sp>
      <p:sp>
        <p:nvSpPr>
          <p:cNvPr id="219" name="Image"/>
          <p:cNvSpPr>
            <a:spLocks noGrp="1"/>
          </p:cNvSpPr>
          <p:nvPr>
            <p:ph type="pic" sz="half" idx="16"/>
          </p:nvPr>
        </p:nvSpPr>
        <p:spPr>
          <a:xfrm>
            <a:off x="558799" y="3829561"/>
            <a:ext cx="4953001" cy="5359401"/>
          </a:xfrm>
          <a:prstGeom prst="rect">
            <a:avLst/>
          </a:prstGeom>
        </p:spPr>
        <p:txBody>
          <a:bodyPr lIns="91439" tIns="45719" rIns="91439" bIns="45719" anchor="t"/>
          <a:lstStyle/>
          <a:p>
            <a:endParaRPr/>
          </a:p>
        </p:txBody>
      </p:sp>
      <p:sp>
        <p:nvSpPr>
          <p:cNvPr id="220" name="Image"/>
          <p:cNvSpPr>
            <a:spLocks noGrp="1"/>
          </p:cNvSpPr>
          <p:nvPr>
            <p:ph type="pic" sz="quarter" idx="17"/>
          </p:nvPr>
        </p:nvSpPr>
        <p:spPr>
          <a:xfrm>
            <a:off x="9144000" y="4950080"/>
            <a:ext cx="3302000" cy="4241801"/>
          </a:xfrm>
          <a:prstGeom prst="rect">
            <a:avLst/>
          </a:prstGeom>
        </p:spPr>
        <p:txBody>
          <a:bodyPr lIns="91439" tIns="45719" rIns="91439" bIns="45719" anchor="t"/>
          <a:lstStyle/>
          <a:p>
            <a:endParaRPr/>
          </a:p>
        </p:txBody>
      </p:sp>
      <p:sp>
        <p:nvSpPr>
          <p:cNvPr id="221"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Photo - 7 vers le haut">
    <p:spTree>
      <p:nvGrpSpPr>
        <p:cNvPr id="1" name=""/>
        <p:cNvGrpSpPr/>
        <p:nvPr/>
      </p:nvGrpSpPr>
      <p:grpSpPr>
        <a:xfrm>
          <a:off x="0" y="0"/>
          <a:ext cx="0" cy="0"/>
          <a:chOff x="0" y="0"/>
          <a:chExt cx="0" cy="0"/>
        </a:xfrm>
      </p:grpSpPr>
      <p:grpSp>
        <p:nvGrpSpPr>
          <p:cNvPr id="230" name="white_horizontal-1.jpeg"/>
          <p:cNvGrpSpPr/>
          <p:nvPr/>
        </p:nvGrpSpPr>
        <p:grpSpPr>
          <a:xfrm>
            <a:off x="330200" y="368300"/>
            <a:ext cx="12344400" cy="9271000"/>
            <a:chOff x="0" y="0"/>
            <a:chExt cx="12344400" cy="9271000"/>
          </a:xfrm>
        </p:grpSpPr>
        <p:pic>
          <p:nvPicPr>
            <p:cNvPr id="229" name="white_horizontal-1.jpeg" descr="white_horizontal-1.jpeg"/>
            <p:cNvPicPr>
              <a:picLocks/>
            </p:cNvPicPr>
            <p:nvPr/>
          </p:nvPicPr>
          <p:blipFill>
            <a:blip r:embed="rId2">
              <a:extLst/>
            </a:blip>
            <a:stretch>
              <a:fillRect/>
            </a:stretch>
          </p:blipFill>
          <p:spPr>
            <a:xfrm>
              <a:off x="215900" y="139700"/>
              <a:ext cx="11912600" cy="8712200"/>
            </a:xfrm>
            <a:prstGeom prst="rect">
              <a:avLst/>
            </a:prstGeom>
            <a:ln>
              <a:noFill/>
            </a:ln>
            <a:effectLst/>
          </p:spPr>
        </p:pic>
        <p:pic>
          <p:nvPicPr>
            <p:cNvPr id="228" name="white_horizontal-1.jpeg" descr="white_horizontal-1.jpeg"/>
            <p:cNvPicPr>
              <a:picLocks/>
            </p:cNvPicPr>
            <p:nvPr/>
          </p:nvPicPr>
          <p:blipFill>
            <a:blip r:embed="rId3">
              <a:extLst/>
            </a:blip>
            <a:stretch>
              <a:fillRect/>
            </a:stretch>
          </p:blipFill>
          <p:spPr>
            <a:xfrm>
              <a:off x="0" y="0"/>
              <a:ext cx="12344400" cy="9271000"/>
            </a:xfrm>
            <a:prstGeom prst="rect">
              <a:avLst/>
            </a:prstGeom>
            <a:effectLst/>
          </p:spPr>
        </p:pic>
      </p:grpSp>
      <p:sp>
        <p:nvSpPr>
          <p:cNvPr id="231" name="Image"/>
          <p:cNvSpPr>
            <a:spLocks noGrp="1"/>
          </p:cNvSpPr>
          <p:nvPr>
            <p:ph type="pic" sz="quarter" idx="13"/>
          </p:nvPr>
        </p:nvSpPr>
        <p:spPr>
          <a:xfrm>
            <a:off x="558799" y="527561"/>
            <a:ext cx="2387601" cy="3124201"/>
          </a:xfrm>
          <a:prstGeom prst="rect">
            <a:avLst/>
          </a:prstGeom>
        </p:spPr>
        <p:txBody>
          <a:bodyPr lIns="91439" tIns="45719" rIns="91439" bIns="45719" anchor="t"/>
          <a:lstStyle/>
          <a:p>
            <a:endParaRPr/>
          </a:p>
        </p:txBody>
      </p:sp>
      <p:sp>
        <p:nvSpPr>
          <p:cNvPr id="232" name="Image"/>
          <p:cNvSpPr>
            <a:spLocks noGrp="1"/>
          </p:cNvSpPr>
          <p:nvPr>
            <p:ph type="pic" sz="half" idx="14"/>
          </p:nvPr>
        </p:nvSpPr>
        <p:spPr>
          <a:xfrm>
            <a:off x="5676900" y="530480"/>
            <a:ext cx="6769100" cy="4241801"/>
          </a:xfrm>
          <a:prstGeom prst="rect">
            <a:avLst/>
          </a:prstGeom>
        </p:spPr>
        <p:txBody>
          <a:bodyPr lIns="91439" tIns="45719" rIns="91439" bIns="45719" anchor="t"/>
          <a:lstStyle/>
          <a:p>
            <a:endParaRPr/>
          </a:p>
        </p:txBody>
      </p:sp>
      <p:sp>
        <p:nvSpPr>
          <p:cNvPr id="233" name="Image"/>
          <p:cNvSpPr>
            <a:spLocks noGrp="1"/>
          </p:cNvSpPr>
          <p:nvPr>
            <p:ph type="pic" sz="half" idx="15"/>
          </p:nvPr>
        </p:nvSpPr>
        <p:spPr>
          <a:xfrm>
            <a:off x="558799" y="3829561"/>
            <a:ext cx="4953001" cy="5359401"/>
          </a:xfrm>
          <a:prstGeom prst="rect">
            <a:avLst/>
          </a:prstGeom>
        </p:spPr>
        <p:txBody>
          <a:bodyPr lIns="91439" tIns="45719" rIns="91439" bIns="45719" anchor="t"/>
          <a:lstStyle/>
          <a:p>
            <a:endParaRPr/>
          </a:p>
        </p:txBody>
      </p:sp>
      <p:sp>
        <p:nvSpPr>
          <p:cNvPr id="234" name="Image"/>
          <p:cNvSpPr>
            <a:spLocks noGrp="1"/>
          </p:cNvSpPr>
          <p:nvPr>
            <p:ph type="pic" sz="quarter" idx="16"/>
          </p:nvPr>
        </p:nvSpPr>
        <p:spPr>
          <a:xfrm>
            <a:off x="9144000" y="4950080"/>
            <a:ext cx="3302000" cy="4241801"/>
          </a:xfrm>
          <a:prstGeom prst="rect">
            <a:avLst/>
          </a:prstGeom>
        </p:spPr>
        <p:txBody>
          <a:bodyPr lIns="91439" tIns="45719" rIns="91439" bIns="45719" anchor="t"/>
          <a:lstStyle/>
          <a:p>
            <a:endParaRPr/>
          </a:p>
        </p:txBody>
      </p:sp>
      <p:sp>
        <p:nvSpPr>
          <p:cNvPr id="235" name="Image"/>
          <p:cNvSpPr>
            <a:spLocks noGrp="1"/>
          </p:cNvSpPr>
          <p:nvPr>
            <p:ph type="pic" sz="quarter" idx="17"/>
          </p:nvPr>
        </p:nvSpPr>
        <p:spPr>
          <a:xfrm>
            <a:off x="5676900" y="4950080"/>
            <a:ext cx="3302000" cy="2032001"/>
          </a:xfrm>
          <a:prstGeom prst="rect">
            <a:avLst/>
          </a:prstGeom>
        </p:spPr>
        <p:txBody>
          <a:bodyPr lIns="91439" tIns="45719" rIns="91439" bIns="45719" anchor="t"/>
          <a:lstStyle/>
          <a:p>
            <a:endParaRPr/>
          </a:p>
        </p:txBody>
      </p:sp>
      <p:sp>
        <p:nvSpPr>
          <p:cNvPr id="236" name="Image"/>
          <p:cNvSpPr>
            <a:spLocks noGrp="1"/>
          </p:cNvSpPr>
          <p:nvPr>
            <p:ph type="pic" sz="quarter" idx="18"/>
          </p:nvPr>
        </p:nvSpPr>
        <p:spPr>
          <a:xfrm>
            <a:off x="5676900" y="7159880"/>
            <a:ext cx="3302000" cy="2032001"/>
          </a:xfrm>
          <a:prstGeom prst="rect">
            <a:avLst/>
          </a:prstGeom>
        </p:spPr>
        <p:txBody>
          <a:bodyPr lIns="91439" tIns="45719" rIns="91439" bIns="45719" anchor="t"/>
          <a:lstStyle/>
          <a:p>
            <a:endParaRPr/>
          </a:p>
        </p:txBody>
      </p:sp>
      <p:sp>
        <p:nvSpPr>
          <p:cNvPr id="237" name="Image"/>
          <p:cNvSpPr>
            <a:spLocks noGrp="1"/>
          </p:cNvSpPr>
          <p:nvPr>
            <p:ph type="pic" sz="quarter" idx="19"/>
          </p:nvPr>
        </p:nvSpPr>
        <p:spPr>
          <a:xfrm>
            <a:off x="3124199" y="527561"/>
            <a:ext cx="2387601" cy="3124201"/>
          </a:xfrm>
          <a:prstGeom prst="rect">
            <a:avLst/>
          </a:prstGeom>
        </p:spPr>
        <p:txBody>
          <a:bodyPr lIns="91439" tIns="45719" rIns="91439" bIns="45719" anchor="t"/>
          <a:lstStyle/>
          <a:p>
            <a:endParaRPr/>
          </a:p>
        </p:txBody>
      </p:sp>
      <p:sp>
        <p:nvSpPr>
          <p:cNvPr id="238"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re et sous-titr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45" name="Texte du titre"/>
          <p:cNvSpPr txBox="1">
            <a:spLocks noGrp="1"/>
          </p:cNvSpPr>
          <p:nvPr>
            <p:ph type="title"/>
          </p:nvPr>
        </p:nvSpPr>
        <p:spPr>
          <a:xfrm>
            <a:off x="965200" y="2476500"/>
            <a:ext cx="11074400" cy="2921000"/>
          </a:xfrm>
          <a:prstGeom prst="rect">
            <a:avLst/>
          </a:prstGeom>
        </p:spPr>
        <p:txBody>
          <a:bodyPr anchor="b"/>
          <a:lstStyle>
            <a:lvl1pPr>
              <a:defRPr sz="6400" cap="all" spc="32">
                <a:solidFill>
                  <a:srgbClr val="F0F0F0"/>
                </a:solidFill>
                <a:latin typeface="+mn-lt"/>
                <a:ea typeface="+mn-ea"/>
                <a:cs typeface="+mn-cs"/>
                <a:sym typeface="Gill Sans"/>
              </a:defRPr>
            </a:lvl1pPr>
          </a:lstStyle>
          <a:p>
            <a:r>
              <a:t>Texte du titre</a:t>
            </a:r>
          </a:p>
        </p:txBody>
      </p:sp>
      <p:sp>
        <p:nvSpPr>
          <p:cNvPr id="246" name="Texte niveau 1…"/>
          <p:cNvSpPr txBox="1">
            <a:spLocks noGrp="1"/>
          </p:cNvSpPr>
          <p:nvPr>
            <p:ph type="body" sz="quarter" idx="1"/>
          </p:nvPr>
        </p:nvSpPr>
        <p:spPr>
          <a:xfrm>
            <a:off x="965200" y="5384800"/>
            <a:ext cx="11074400" cy="1409700"/>
          </a:xfrm>
          <a:prstGeom prst="rect">
            <a:avLst/>
          </a:prstGeom>
        </p:spPr>
        <p:txBody>
          <a:bodyPr anchor="t"/>
          <a:lstStyle>
            <a:lvl1pPr marL="0" indent="0" algn="ctr">
              <a:spcBef>
                <a:spcPts val="0"/>
              </a:spcBef>
              <a:buSzTx/>
              <a:buFontTx/>
              <a:buNone/>
              <a:defRPr sz="3800">
                <a:solidFill>
                  <a:srgbClr val="F0D6AC"/>
                </a:solidFill>
                <a:latin typeface="+mn-lt"/>
                <a:ea typeface="+mn-ea"/>
                <a:cs typeface="+mn-cs"/>
                <a:sym typeface="Gill Sans"/>
              </a:defRPr>
            </a:lvl1pPr>
            <a:lvl2pPr marL="0" indent="0" algn="ctr">
              <a:spcBef>
                <a:spcPts val="0"/>
              </a:spcBef>
              <a:buSzTx/>
              <a:buFontTx/>
              <a:buNone/>
              <a:defRPr sz="3800">
                <a:solidFill>
                  <a:srgbClr val="F0D6AC"/>
                </a:solidFill>
                <a:latin typeface="+mn-lt"/>
                <a:ea typeface="+mn-ea"/>
                <a:cs typeface="+mn-cs"/>
                <a:sym typeface="Gill Sans"/>
              </a:defRPr>
            </a:lvl2pPr>
            <a:lvl3pPr marL="0" indent="0" algn="ctr">
              <a:spcBef>
                <a:spcPts val="0"/>
              </a:spcBef>
              <a:buSzTx/>
              <a:buFontTx/>
              <a:buNone/>
              <a:defRPr sz="3800">
                <a:solidFill>
                  <a:srgbClr val="F0D6AC"/>
                </a:solidFill>
                <a:latin typeface="+mn-lt"/>
                <a:ea typeface="+mn-ea"/>
                <a:cs typeface="+mn-cs"/>
                <a:sym typeface="Gill Sans"/>
              </a:defRPr>
            </a:lvl3pPr>
            <a:lvl4pPr marL="0" indent="0" algn="ctr">
              <a:spcBef>
                <a:spcPts val="0"/>
              </a:spcBef>
              <a:buSzTx/>
              <a:buFontTx/>
              <a:buNone/>
              <a:defRPr sz="3800">
                <a:solidFill>
                  <a:srgbClr val="F0D6AC"/>
                </a:solidFill>
                <a:latin typeface="+mn-lt"/>
                <a:ea typeface="+mn-ea"/>
                <a:cs typeface="+mn-cs"/>
                <a:sym typeface="Gill Sans"/>
              </a:defRPr>
            </a:lvl4pPr>
            <a:lvl5pPr marL="0" indent="0" algn="ctr">
              <a:spcBef>
                <a:spcPts val="0"/>
              </a:spcBef>
              <a:buSzTx/>
              <a:buFontTx/>
              <a:buNone/>
              <a:defRPr sz="3800">
                <a:solidFill>
                  <a:srgbClr val="F0D6AC"/>
                </a:solidFill>
                <a:latin typeface="+mn-lt"/>
                <a:ea typeface="+mn-ea"/>
                <a:cs typeface="+mn-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247"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re et puce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54" name="brush-2_hi-res.png" descr="brush-2_hi-res.png"/>
          <p:cNvPicPr>
            <a:picLocks noChangeAspect="1"/>
          </p:cNvPicPr>
          <p:nvPr/>
        </p:nvPicPr>
        <p:blipFill>
          <a:blip r:embed="rId3">
            <a:extLst/>
          </a:blip>
          <a:stretch>
            <a:fillRect/>
          </a:stretch>
        </p:blipFill>
        <p:spPr>
          <a:xfrm>
            <a:off x="-1036" y="2130246"/>
            <a:ext cx="11734802" cy="668223"/>
          </a:xfrm>
          <a:prstGeom prst="rect">
            <a:avLst/>
          </a:prstGeom>
          <a:ln w="12700">
            <a:miter lim="400000"/>
          </a:ln>
        </p:spPr>
      </p:pic>
      <p:sp>
        <p:nvSpPr>
          <p:cNvPr id="255" name="Texte du titre"/>
          <p:cNvSpPr txBox="1">
            <a:spLocks noGrp="1"/>
          </p:cNvSpPr>
          <p:nvPr>
            <p:ph type="title"/>
          </p:nvPr>
        </p:nvSpPr>
        <p:spPr>
          <a:xfrm>
            <a:off x="965200" y="304800"/>
            <a:ext cx="11074400" cy="2082800"/>
          </a:xfrm>
          <a:prstGeom prst="rect">
            <a:avLst/>
          </a:prstGeom>
        </p:spPr>
        <p:txBody>
          <a:bodyPr/>
          <a:lstStyle>
            <a:lvl1pPr>
              <a:defRPr sz="6400" cap="all" spc="32">
                <a:solidFill>
                  <a:srgbClr val="F0F0F0"/>
                </a:solidFill>
                <a:latin typeface="+mn-lt"/>
                <a:ea typeface="+mn-ea"/>
                <a:cs typeface="+mn-cs"/>
                <a:sym typeface="Gill Sans"/>
              </a:defRPr>
            </a:lvl1pPr>
          </a:lstStyle>
          <a:p>
            <a:r>
              <a:t>Texte du titre</a:t>
            </a:r>
          </a:p>
        </p:txBody>
      </p:sp>
      <p:sp>
        <p:nvSpPr>
          <p:cNvPr id="256" name="Texte niveau 1…"/>
          <p:cNvSpPr txBox="1">
            <a:spLocks noGrp="1"/>
          </p:cNvSpPr>
          <p:nvPr>
            <p:ph type="body" idx="1"/>
          </p:nvPr>
        </p:nvSpPr>
        <p:spPr>
          <a:xfrm>
            <a:off x="965200" y="3098800"/>
            <a:ext cx="11074400" cy="5715000"/>
          </a:xfrm>
          <a:prstGeom prst="rect">
            <a:avLst/>
          </a:prstGeom>
        </p:spPr>
        <p:txBody>
          <a:bodyPr/>
          <a:lstStyle>
            <a:lvl1pPr marL="406400" indent="-406400">
              <a:spcBef>
                <a:spcPts val="3200"/>
              </a:spcBef>
              <a:buSzPct val="36663"/>
              <a:buFontTx/>
              <a:buBlip>
                <a:blip r:embed="rId4"/>
              </a:buBlip>
              <a:defRPr sz="3800">
                <a:solidFill>
                  <a:srgbClr val="F0D6AC"/>
                </a:solidFill>
                <a:latin typeface="+mn-lt"/>
                <a:ea typeface="+mn-ea"/>
                <a:cs typeface="+mn-cs"/>
                <a:sym typeface="Gill Sans"/>
              </a:defRPr>
            </a:lvl1pPr>
            <a:lvl2pPr marL="850900" indent="-406400">
              <a:spcBef>
                <a:spcPts val="3200"/>
              </a:spcBef>
              <a:buSzPct val="36663"/>
              <a:buFontTx/>
              <a:buBlip>
                <a:blip r:embed="rId4"/>
              </a:buBlip>
              <a:defRPr sz="3800">
                <a:solidFill>
                  <a:srgbClr val="F0D6AC"/>
                </a:solidFill>
                <a:latin typeface="+mn-lt"/>
                <a:ea typeface="+mn-ea"/>
                <a:cs typeface="+mn-cs"/>
                <a:sym typeface="Gill Sans"/>
              </a:defRPr>
            </a:lvl2pPr>
            <a:lvl3pPr marL="1295400" indent="-406400">
              <a:spcBef>
                <a:spcPts val="3200"/>
              </a:spcBef>
              <a:buSzPct val="36663"/>
              <a:buFontTx/>
              <a:buBlip>
                <a:blip r:embed="rId4"/>
              </a:buBlip>
              <a:defRPr sz="3800">
                <a:solidFill>
                  <a:srgbClr val="F0D6AC"/>
                </a:solidFill>
                <a:latin typeface="+mn-lt"/>
                <a:ea typeface="+mn-ea"/>
                <a:cs typeface="+mn-cs"/>
                <a:sym typeface="Gill Sans"/>
              </a:defRPr>
            </a:lvl3pPr>
            <a:lvl4pPr marL="1739900" indent="-406400">
              <a:spcBef>
                <a:spcPts val="3200"/>
              </a:spcBef>
              <a:buSzPct val="36663"/>
              <a:buFontTx/>
              <a:buBlip>
                <a:blip r:embed="rId4"/>
              </a:buBlip>
              <a:defRPr sz="3800">
                <a:solidFill>
                  <a:srgbClr val="F0D6AC"/>
                </a:solidFill>
                <a:latin typeface="+mn-lt"/>
                <a:ea typeface="+mn-ea"/>
                <a:cs typeface="+mn-cs"/>
                <a:sym typeface="Gill Sans"/>
              </a:defRPr>
            </a:lvl4pPr>
            <a:lvl5pPr marL="2184400" indent="-406400">
              <a:spcBef>
                <a:spcPts val="3200"/>
              </a:spcBef>
              <a:buSzPct val="36663"/>
              <a:buFontTx/>
              <a:buBlip>
                <a:blip r:embed="rId4"/>
              </a:buBlip>
              <a:defRPr sz="3800">
                <a:solidFill>
                  <a:srgbClr val="F0D6AC"/>
                </a:solidFill>
                <a:latin typeface="+mn-lt"/>
                <a:ea typeface="+mn-ea"/>
                <a:cs typeface="+mn-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257"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re et puces">
    <p:spTree>
      <p:nvGrpSpPr>
        <p:cNvPr id="1" name=""/>
        <p:cNvGrpSpPr/>
        <p:nvPr/>
      </p:nvGrpSpPr>
      <p:grpSpPr>
        <a:xfrm>
          <a:off x="0" y="0"/>
          <a:ext cx="0" cy="0"/>
          <a:chOff x="0" y="0"/>
          <a:chExt cx="0" cy="0"/>
        </a:xfrm>
      </p:grpSpPr>
      <p:sp>
        <p:nvSpPr>
          <p:cNvPr id="38" name="Texte du titre"/>
          <p:cNvSpPr txBox="1">
            <a:spLocks noGrp="1"/>
          </p:cNvSpPr>
          <p:nvPr>
            <p:ph type="title"/>
          </p:nvPr>
        </p:nvSpPr>
        <p:spPr>
          <a:prstGeom prst="rect">
            <a:avLst/>
          </a:prstGeom>
        </p:spPr>
        <p:txBody>
          <a:bodyPr/>
          <a:lstStyle/>
          <a:p>
            <a:r>
              <a:t>Texte du titre</a:t>
            </a:r>
          </a:p>
        </p:txBody>
      </p:sp>
      <p:sp>
        <p:nvSpPr>
          <p:cNvPr id="39" name="Texte niveau 1…"/>
          <p:cNvSpPr txBox="1">
            <a:spLocks noGrp="1"/>
          </p:cNvSpPr>
          <p:nvPr>
            <p:ph type="body" idx="1"/>
          </p:nvPr>
        </p:nvSpPr>
        <p:spPr>
          <a:xfrm>
            <a:off x="1041400" y="2794000"/>
            <a:ext cx="10922000" cy="5715000"/>
          </a:xfrm>
          <a:prstGeom prst="rect">
            <a:avLst/>
          </a:prstGeom>
        </p:spPr>
        <p:txBody>
          <a:bodyPr/>
          <a:lstStyle>
            <a:lvl1pPr>
              <a:spcBef>
                <a:spcPts val="3200"/>
              </a:spcBef>
            </a:lvl1pPr>
            <a:lvl2pPr>
              <a:spcBef>
                <a:spcPts val="3200"/>
              </a:spcBef>
            </a:lvl2pPr>
            <a:lvl3pPr>
              <a:spcBef>
                <a:spcPts val="3200"/>
              </a:spcBef>
            </a:lvl3pPr>
            <a:lvl4pPr>
              <a:spcBef>
                <a:spcPts val="3200"/>
              </a:spcBef>
            </a:lvl4pPr>
            <a:lvl5pPr>
              <a:spcBef>
                <a:spcPts val="3200"/>
              </a:spcBef>
            </a:lvl5pPr>
          </a:lstStyle>
          <a:p>
            <a:r>
              <a:t>Texte niveau 1</a:t>
            </a:r>
          </a:p>
          <a:p>
            <a:pPr lvl="1"/>
            <a:r>
              <a:t>Texte niveau 2</a:t>
            </a:r>
          </a:p>
          <a:p>
            <a:pPr lvl="2"/>
            <a:r>
              <a:t>Texte niveau 3</a:t>
            </a:r>
          </a:p>
          <a:p>
            <a:pPr lvl="3"/>
            <a:r>
              <a:t>Texte niveau 4</a:t>
            </a:r>
          </a:p>
          <a:p>
            <a:pPr lvl="4"/>
            <a:r>
              <a:t>Texte niveau 5</a:t>
            </a:r>
          </a:p>
        </p:txBody>
      </p:sp>
      <p:sp>
        <p:nvSpPr>
          <p:cNvPr id="40"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re &amp; puces - Option">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64" name="sedona-header-10x7.jpeg" descr="sedona-header-10x7.jpeg"/>
          <p:cNvPicPr>
            <a:picLocks noChangeAspect="1"/>
          </p:cNvPicPr>
          <p:nvPr/>
        </p:nvPicPr>
        <p:blipFill>
          <a:blip r:embed="rId3">
            <a:extLst/>
          </a:blip>
          <a:stretch>
            <a:fillRect/>
          </a:stretch>
        </p:blipFill>
        <p:spPr>
          <a:xfrm>
            <a:off x="0" y="0"/>
            <a:ext cx="13004800" cy="2476500"/>
          </a:xfrm>
          <a:prstGeom prst="rect">
            <a:avLst/>
          </a:prstGeom>
          <a:ln w="12700">
            <a:miter lim="400000"/>
          </a:ln>
        </p:spPr>
      </p:pic>
      <p:sp>
        <p:nvSpPr>
          <p:cNvPr id="265" name="Texte du titre"/>
          <p:cNvSpPr txBox="1">
            <a:spLocks noGrp="1"/>
          </p:cNvSpPr>
          <p:nvPr>
            <p:ph type="title"/>
          </p:nvPr>
        </p:nvSpPr>
        <p:spPr>
          <a:xfrm>
            <a:off x="965200" y="304800"/>
            <a:ext cx="11074400" cy="2082800"/>
          </a:xfrm>
          <a:prstGeom prst="rect">
            <a:avLst/>
          </a:prstGeom>
        </p:spPr>
        <p:txBody>
          <a:bodyPr/>
          <a:lstStyle>
            <a:lvl1pPr>
              <a:defRPr sz="6400" cap="all" spc="32">
                <a:solidFill>
                  <a:srgbClr val="F0F0F0"/>
                </a:solidFill>
                <a:latin typeface="+mn-lt"/>
                <a:ea typeface="+mn-ea"/>
                <a:cs typeface="+mn-cs"/>
                <a:sym typeface="Gill Sans"/>
              </a:defRPr>
            </a:lvl1pPr>
          </a:lstStyle>
          <a:p>
            <a:r>
              <a:t>Texte du titre</a:t>
            </a:r>
          </a:p>
        </p:txBody>
      </p:sp>
      <p:sp>
        <p:nvSpPr>
          <p:cNvPr id="266" name="Texte niveau 1…"/>
          <p:cNvSpPr txBox="1">
            <a:spLocks noGrp="1"/>
          </p:cNvSpPr>
          <p:nvPr>
            <p:ph type="body" idx="1"/>
          </p:nvPr>
        </p:nvSpPr>
        <p:spPr>
          <a:xfrm>
            <a:off x="965200" y="3098800"/>
            <a:ext cx="11074400" cy="5715000"/>
          </a:xfrm>
          <a:prstGeom prst="rect">
            <a:avLst/>
          </a:prstGeom>
        </p:spPr>
        <p:txBody>
          <a:bodyPr/>
          <a:lstStyle>
            <a:lvl1pPr marL="406400" indent="-406400">
              <a:spcBef>
                <a:spcPts val="3200"/>
              </a:spcBef>
              <a:buSzPct val="36663"/>
              <a:buFontTx/>
              <a:buBlip>
                <a:blip r:embed="rId4"/>
              </a:buBlip>
              <a:defRPr sz="3800">
                <a:solidFill>
                  <a:srgbClr val="BE3F2B"/>
                </a:solidFill>
                <a:latin typeface="+mn-lt"/>
                <a:ea typeface="+mn-ea"/>
                <a:cs typeface="+mn-cs"/>
                <a:sym typeface="Gill Sans"/>
              </a:defRPr>
            </a:lvl1pPr>
            <a:lvl2pPr marL="850900" indent="-406400">
              <a:spcBef>
                <a:spcPts val="3200"/>
              </a:spcBef>
              <a:buSzPct val="36663"/>
              <a:buFontTx/>
              <a:buBlip>
                <a:blip r:embed="rId4"/>
              </a:buBlip>
              <a:defRPr sz="3800">
                <a:solidFill>
                  <a:srgbClr val="BE3F2B"/>
                </a:solidFill>
                <a:latin typeface="+mn-lt"/>
                <a:ea typeface="+mn-ea"/>
                <a:cs typeface="+mn-cs"/>
                <a:sym typeface="Gill Sans"/>
              </a:defRPr>
            </a:lvl2pPr>
            <a:lvl3pPr marL="1295400" indent="-406400">
              <a:spcBef>
                <a:spcPts val="3200"/>
              </a:spcBef>
              <a:buSzPct val="36663"/>
              <a:buFontTx/>
              <a:buBlip>
                <a:blip r:embed="rId4"/>
              </a:buBlip>
              <a:defRPr sz="3800">
                <a:solidFill>
                  <a:srgbClr val="BE3F2B"/>
                </a:solidFill>
                <a:latin typeface="+mn-lt"/>
                <a:ea typeface="+mn-ea"/>
                <a:cs typeface="+mn-cs"/>
                <a:sym typeface="Gill Sans"/>
              </a:defRPr>
            </a:lvl3pPr>
            <a:lvl4pPr marL="1739900" indent="-406400">
              <a:spcBef>
                <a:spcPts val="3200"/>
              </a:spcBef>
              <a:buSzPct val="36663"/>
              <a:buFontTx/>
              <a:buBlip>
                <a:blip r:embed="rId4"/>
              </a:buBlip>
              <a:defRPr sz="3800">
                <a:solidFill>
                  <a:srgbClr val="BE3F2B"/>
                </a:solidFill>
                <a:latin typeface="+mn-lt"/>
                <a:ea typeface="+mn-ea"/>
                <a:cs typeface="+mn-cs"/>
                <a:sym typeface="Gill Sans"/>
              </a:defRPr>
            </a:lvl4pPr>
            <a:lvl5pPr marL="2184400" indent="-406400">
              <a:spcBef>
                <a:spcPts val="3200"/>
              </a:spcBef>
              <a:buSzPct val="36663"/>
              <a:buFontTx/>
              <a:buBlip>
                <a:blip r:embed="rId4"/>
              </a:buBlip>
              <a:defRPr sz="3800">
                <a:solidFill>
                  <a:srgbClr val="BE3F2B"/>
                </a:solidFill>
                <a:latin typeface="+mn-lt"/>
                <a:ea typeface="+mn-ea"/>
                <a:cs typeface="+mn-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267"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Titre et puces - 2 colonnes">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74" name="brush-2_hi-res.png" descr="brush-2_hi-res.png"/>
          <p:cNvPicPr>
            <a:picLocks noChangeAspect="1"/>
          </p:cNvPicPr>
          <p:nvPr/>
        </p:nvPicPr>
        <p:blipFill>
          <a:blip r:embed="rId3">
            <a:extLst/>
          </a:blip>
          <a:stretch>
            <a:fillRect/>
          </a:stretch>
        </p:blipFill>
        <p:spPr>
          <a:xfrm>
            <a:off x="-1036" y="2130246"/>
            <a:ext cx="11734802" cy="668223"/>
          </a:xfrm>
          <a:prstGeom prst="rect">
            <a:avLst/>
          </a:prstGeom>
          <a:ln w="12700">
            <a:miter lim="400000"/>
          </a:ln>
        </p:spPr>
      </p:pic>
      <p:sp>
        <p:nvSpPr>
          <p:cNvPr id="275" name="Texte du titre"/>
          <p:cNvSpPr txBox="1">
            <a:spLocks noGrp="1"/>
          </p:cNvSpPr>
          <p:nvPr>
            <p:ph type="title"/>
          </p:nvPr>
        </p:nvSpPr>
        <p:spPr>
          <a:xfrm>
            <a:off x="965200" y="304800"/>
            <a:ext cx="11074400" cy="2082800"/>
          </a:xfrm>
          <a:prstGeom prst="rect">
            <a:avLst/>
          </a:prstGeom>
        </p:spPr>
        <p:txBody>
          <a:bodyPr/>
          <a:lstStyle>
            <a:lvl1pPr>
              <a:defRPr sz="6400" cap="all" spc="32">
                <a:solidFill>
                  <a:srgbClr val="F0F0F0"/>
                </a:solidFill>
                <a:latin typeface="+mn-lt"/>
                <a:ea typeface="+mn-ea"/>
                <a:cs typeface="+mn-cs"/>
                <a:sym typeface="Gill Sans"/>
              </a:defRPr>
            </a:lvl1pPr>
          </a:lstStyle>
          <a:p>
            <a:r>
              <a:t>Texte du titre</a:t>
            </a:r>
          </a:p>
        </p:txBody>
      </p:sp>
      <p:sp>
        <p:nvSpPr>
          <p:cNvPr id="276" name="Texte niveau 1…"/>
          <p:cNvSpPr txBox="1">
            <a:spLocks noGrp="1"/>
          </p:cNvSpPr>
          <p:nvPr>
            <p:ph type="body" idx="1"/>
          </p:nvPr>
        </p:nvSpPr>
        <p:spPr>
          <a:xfrm>
            <a:off x="965200" y="3098800"/>
            <a:ext cx="11074400" cy="5715000"/>
          </a:xfrm>
          <a:prstGeom prst="rect">
            <a:avLst/>
          </a:prstGeom>
        </p:spPr>
        <p:txBody>
          <a:bodyPr numCol="2" spcCol="553720" anchor="t"/>
          <a:lstStyle>
            <a:lvl1pPr marL="406400" indent="-406400">
              <a:spcBef>
                <a:spcPts val="3200"/>
              </a:spcBef>
              <a:buSzPct val="36663"/>
              <a:buFontTx/>
              <a:buBlip>
                <a:blip r:embed="rId4"/>
              </a:buBlip>
              <a:defRPr sz="3800">
                <a:solidFill>
                  <a:srgbClr val="F0D6AC"/>
                </a:solidFill>
                <a:latin typeface="+mn-lt"/>
                <a:ea typeface="+mn-ea"/>
                <a:cs typeface="+mn-cs"/>
                <a:sym typeface="Gill Sans"/>
              </a:defRPr>
            </a:lvl1pPr>
            <a:lvl2pPr marL="850900" indent="-406400">
              <a:spcBef>
                <a:spcPts val="3200"/>
              </a:spcBef>
              <a:buSzPct val="36663"/>
              <a:buFontTx/>
              <a:buBlip>
                <a:blip r:embed="rId4"/>
              </a:buBlip>
              <a:defRPr sz="3800">
                <a:solidFill>
                  <a:srgbClr val="F0D6AC"/>
                </a:solidFill>
                <a:latin typeface="+mn-lt"/>
                <a:ea typeface="+mn-ea"/>
                <a:cs typeface="+mn-cs"/>
                <a:sym typeface="Gill Sans"/>
              </a:defRPr>
            </a:lvl2pPr>
            <a:lvl3pPr marL="1295400" indent="-406400">
              <a:spcBef>
                <a:spcPts val="3200"/>
              </a:spcBef>
              <a:buSzPct val="36663"/>
              <a:buFontTx/>
              <a:buBlip>
                <a:blip r:embed="rId4"/>
              </a:buBlip>
              <a:defRPr sz="3800">
                <a:solidFill>
                  <a:srgbClr val="F0D6AC"/>
                </a:solidFill>
                <a:latin typeface="+mn-lt"/>
                <a:ea typeface="+mn-ea"/>
                <a:cs typeface="+mn-cs"/>
                <a:sym typeface="Gill Sans"/>
              </a:defRPr>
            </a:lvl3pPr>
            <a:lvl4pPr marL="1739900" indent="-406400">
              <a:spcBef>
                <a:spcPts val="3200"/>
              </a:spcBef>
              <a:buSzPct val="36663"/>
              <a:buFontTx/>
              <a:buBlip>
                <a:blip r:embed="rId4"/>
              </a:buBlip>
              <a:defRPr sz="3800">
                <a:solidFill>
                  <a:srgbClr val="F0D6AC"/>
                </a:solidFill>
                <a:latin typeface="+mn-lt"/>
                <a:ea typeface="+mn-ea"/>
                <a:cs typeface="+mn-cs"/>
                <a:sym typeface="Gill Sans"/>
              </a:defRPr>
            </a:lvl4pPr>
            <a:lvl5pPr marL="2184400" indent="-406400">
              <a:spcBef>
                <a:spcPts val="3200"/>
              </a:spcBef>
              <a:buSzPct val="36663"/>
              <a:buFontTx/>
              <a:buBlip>
                <a:blip r:embed="rId4"/>
              </a:buBlip>
              <a:defRPr sz="3800">
                <a:solidFill>
                  <a:srgbClr val="F0D6AC"/>
                </a:solidFill>
                <a:latin typeface="+mn-lt"/>
                <a:ea typeface="+mn-ea"/>
                <a:cs typeface="+mn-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277"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Puce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84" name="Texte niveau 1…"/>
          <p:cNvSpPr txBox="1">
            <a:spLocks noGrp="1"/>
          </p:cNvSpPr>
          <p:nvPr>
            <p:ph type="body" idx="1"/>
          </p:nvPr>
        </p:nvSpPr>
        <p:spPr>
          <a:xfrm>
            <a:off x="965200" y="1320800"/>
            <a:ext cx="11074400" cy="7112000"/>
          </a:xfrm>
          <a:prstGeom prst="rect">
            <a:avLst/>
          </a:prstGeom>
        </p:spPr>
        <p:txBody>
          <a:bodyPr/>
          <a:lstStyle>
            <a:lvl1pPr marL="406400" indent="-406400">
              <a:spcBef>
                <a:spcPts val="4800"/>
              </a:spcBef>
              <a:buSzPct val="36663"/>
              <a:buFontTx/>
              <a:buBlip>
                <a:blip r:embed="rId3"/>
              </a:buBlip>
              <a:defRPr sz="3800">
                <a:solidFill>
                  <a:srgbClr val="F0D6AC"/>
                </a:solidFill>
                <a:latin typeface="+mn-lt"/>
                <a:ea typeface="+mn-ea"/>
                <a:cs typeface="+mn-cs"/>
                <a:sym typeface="Gill Sans"/>
              </a:defRPr>
            </a:lvl1pPr>
            <a:lvl2pPr marL="850900" indent="-406400">
              <a:spcBef>
                <a:spcPts val="4800"/>
              </a:spcBef>
              <a:buSzPct val="36663"/>
              <a:buFontTx/>
              <a:buBlip>
                <a:blip r:embed="rId3"/>
              </a:buBlip>
              <a:defRPr sz="3800">
                <a:solidFill>
                  <a:srgbClr val="F0D6AC"/>
                </a:solidFill>
                <a:latin typeface="+mn-lt"/>
                <a:ea typeface="+mn-ea"/>
                <a:cs typeface="+mn-cs"/>
                <a:sym typeface="Gill Sans"/>
              </a:defRPr>
            </a:lvl2pPr>
            <a:lvl3pPr marL="1295400" indent="-406400">
              <a:spcBef>
                <a:spcPts val="4800"/>
              </a:spcBef>
              <a:buSzPct val="36663"/>
              <a:buFontTx/>
              <a:buBlip>
                <a:blip r:embed="rId3"/>
              </a:buBlip>
              <a:defRPr sz="3800">
                <a:solidFill>
                  <a:srgbClr val="F0D6AC"/>
                </a:solidFill>
                <a:latin typeface="+mn-lt"/>
                <a:ea typeface="+mn-ea"/>
                <a:cs typeface="+mn-cs"/>
                <a:sym typeface="Gill Sans"/>
              </a:defRPr>
            </a:lvl3pPr>
            <a:lvl4pPr marL="1739900" indent="-406400">
              <a:spcBef>
                <a:spcPts val="4800"/>
              </a:spcBef>
              <a:buSzPct val="36663"/>
              <a:buFontTx/>
              <a:buBlip>
                <a:blip r:embed="rId3"/>
              </a:buBlip>
              <a:defRPr sz="3800">
                <a:solidFill>
                  <a:srgbClr val="F0D6AC"/>
                </a:solidFill>
                <a:latin typeface="+mn-lt"/>
                <a:ea typeface="+mn-ea"/>
                <a:cs typeface="+mn-cs"/>
                <a:sym typeface="Gill Sans"/>
              </a:defRPr>
            </a:lvl4pPr>
            <a:lvl5pPr marL="2184400" indent="-406400">
              <a:spcBef>
                <a:spcPts val="4800"/>
              </a:spcBef>
              <a:buSzPct val="36663"/>
              <a:buFontTx/>
              <a:buBlip>
                <a:blip r:embed="rId3"/>
              </a:buBlip>
              <a:defRPr sz="3800">
                <a:solidFill>
                  <a:srgbClr val="F0D6AC"/>
                </a:solidFill>
                <a:latin typeface="+mn-lt"/>
                <a:ea typeface="+mn-ea"/>
                <a:cs typeface="+mn-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285"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Vierg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92"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re - Haut">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299" name="brush-2_hi-res.png" descr="brush-2_hi-res.png"/>
          <p:cNvPicPr>
            <a:picLocks noChangeAspect="1"/>
          </p:cNvPicPr>
          <p:nvPr/>
        </p:nvPicPr>
        <p:blipFill>
          <a:blip r:embed="rId3">
            <a:extLst/>
          </a:blip>
          <a:stretch>
            <a:fillRect/>
          </a:stretch>
        </p:blipFill>
        <p:spPr>
          <a:xfrm>
            <a:off x="-1036" y="2130246"/>
            <a:ext cx="11734802" cy="668223"/>
          </a:xfrm>
          <a:prstGeom prst="rect">
            <a:avLst/>
          </a:prstGeom>
          <a:ln w="12700">
            <a:miter lim="400000"/>
          </a:ln>
        </p:spPr>
      </p:pic>
      <p:sp>
        <p:nvSpPr>
          <p:cNvPr id="300" name="Texte du titre"/>
          <p:cNvSpPr txBox="1">
            <a:spLocks noGrp="1"/>
          </p:cNvSpPr>
          <p:nvPr>
            <p:ph type="title"/>
          </p:nvPr>
        </p:nvSpPr>
        <p:spPr>
          <a:xfrm>
            <a:off x="965200" y="304800"/>
            <a:ext cx="11074400" cy="2082800"/>
          </a:xfrm>
          <a:prstGeom prst="rect">
            <a:avLst/>
          </a:prstGeom>
        </p:spPr>
        <p:txBody>
          <a:bodyPr/>
          <a:lstStyle>
            <a:lvl1pPr>
              <a:defRPr sz="6400" cap="all" spc="32">
                <a:solidFill>
                  <a:srgbClr val="F0F0F0"/>
                </a:solidFill>
                <a:latin typeface="+mn-lt"/>
                <a:ea typeface="+mn-ea"/>
                <a:cs typeface="+mn-cs"/>
                <a:sym typeface="Gill Sans"/>
              </a:defRPr>
            </a:lvl1pPr>
          </a:lstStyle>
          <a:p>
            <a:r>
              <a:t>Texte du titre</a:t>
            </a:r>
          </a:p>
        </p:txBody>
      </p:sp>
      <p:sp>
        <p:nvSpPr>
          <p:cNvPr id="301"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re - En haut - Option">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08" name="sedona-header-10x7.jpeg" descr="sedona-header-10x7.jpeg"/>
          <p:cNvPicPr>
            <a:picLocks noChangeAspect="1"/>
          </p:cNvPicPr>
          <p:nvPr/>
        </p:nvPicPr>
        <p:blipFill>
          <a:blip r:embed="rId3">
            <a:extLst/>
          </a:blip>
          <a:stretch>
            <a:fillRect/>
          </a:stretch>
        </p:blipFill>
        <p:spPr>
          <a:xfrm>
            <a:off x="0" y="0"/>
            <a:ext cx="13004800" cy="2476500"/>
          </a:xfrm>
          <a:prstGeom prst="rect">
            <a:avLst/>
          </a:prstGeom>
          <a:ln w="12700">
            <a:miter lim="400000"/>
          </a:ln>
        </p:spPr>
      </p:pic>
      <p:sp>
        <p:nvSpPr>
          <p:cNvPr id="309" name="Texte du titre"/>
          <p:cNvSpPr txBox="1">
            <a:spLocks noGrp="1"/>
          </p:cNvSpPr>
          <p:nvPr>
            <p:ph type="title"/>
          </p:nvPr>
        </p:nvSpPr>
        <p:spPr>
          <a:xfrm>
            <a:off x="965200" y="304800"/>
            <a:ext cx="11074400" cy="2082800"/>
          </a:xfrm>
          <a:prstGeom prst="rect">
            <a:avLst/>
          </a:prstGeom>
        </p:spPr>
        <p:txBody>
          <a:bodyPr/>
          <a:lstStyle>
            <a:lvl1pPr>
              <a:defRPr sz="6400" cap="all" spc="32">
                <a:solidFill>
                  <a:srgbClr val="F0F0F0"/>
                </a:solidFill>
                <a:latin typeface="+mn-lt"/>
                <a:ea typeface="+mn-ea"/>
                <a:cs typeface="+mn-cs"/>
                <a:sym typeface="Gill Sans"/>
              </a:defRPr>
            </a:lvl1pPr>
          </a:lstStyle>
          <a:p>
            <a:r>
              <a:t>Texte du titre</a:t>
            </a:r>
          </a:p>
        </p:txBody>
      </p:sp>
      <p:sp>
        <p:nvSpPr>
          <p:cNvPr id="310"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Titre - Centré">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7" name="Texte du titre"/>
          <p:cNvSpPr txBox="1">
            <a:spLocks noGrp="1"/>
          </p:cNvSpPr>
          <p:nvPr>
            <p:ph type="title"/>
          </p:nvPr>
        </p:nvSpPr>
        <p:spPr>
          <a:xfrm>
            <a:off x="965200" y="3416300"/>
            <a:ext cx="11074400" cy="2921000"/>
          </a:xfrm>
          <a:prstGeom prst="rect">
            <a:avLst/>
          </a:prstGeom>
        </p:spPr>
        <p:txBody>
          <a:bodyPr/>
          <a:lstStyle>
            <a:lvl1pPr>
              <a:defRPr sz="6400" cap="all" spc="32">
                <a:solidFill>
                  <a:srgbClr val="F0F0F0"/>
                </a:solidFill>
                <a:latin typeface="+mn-lt"/>
                <a:ea typeface="+mn-ea"/>
                <a:cs typeface="+mn-cs"/>
                <a:sym typeface="Gill Sans"/>
              </a:defRPr>
            </a:lvl1pPr>
          </a:lstStyle>
          <a:p>
            <a:r>
              <a:t>Texte du titre</a:t>
            </a:r>
          </a:p>
        </p:txBody>
      </p:sp>
      <p:sp>
        <p:nvSpPr>
          <p:cNvPr id="318"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Photo - Horizontal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25" name="brush-1_hi-res.png" descr="brush-1_hi-res.png"/>
          <p:cNvPicPr>
            <a:picLocks noChangeAspect="1"/>
          </p:cNvPicPr>
          <p:nvPr/>
        </p:nvPicPr>
        <p:blipFill>
          <a:blip r:embed="rId3">
            <a:extLst/>
          </a:blip>
          <a:stretch>
            <a:fillRect/>
          </a:stretch>
        </p:blipFill>
        <p:spPr>
          <a:xfrm>
            <a:off x="2588" y="6718259"/>
            <a:ext cx="11711866" cy="685801"/>
          </a:xfrm>
          <a:prstGeom prst="rect">
            <a:avLst/>
          </a:prstGeom>
          <a:ln w="12700">
            <a:miter lim="400000"/>
          </a:ln>
        </p:spPr>
      </p:pic>
      <p:sp>
        <p:nvSpPr>
          <p:cNvPr id="326" name="Image"/>
          <p:cNvSpPr>
            <a:spLocks noGrp="1"/>
          </p:cNvSpPr>
          <p:nvPr>
            <p:ph type="pic" sz="half" idx="13"/>
          </p:nvPr>
        </p:nvSpPr>
        <p:spPr>
          <a:xfrm>
            <a:off x="2641600" y="787400"/>
            <a:ext cx="7620000" cy="5715000"/>
          </a:xfrm>
          <a:prstGeom prst="rect">
            <a:avLst/>
          </a:prstGeom>
          <a:ln w="9525">
            <a:round/>
          </a:ln>
        </p:spPr>
        <p:txBody>
          <a:bodyPr lIns="91439" tIns="45719" rIns="91439" bIns="45719" anchor="t"/>
          <a:lstStyle/>
          <a:p>
            <a:endParaRPr/>
          </a:p>
        </p:txBody>
      </p:sp>
      <p:sp>
        <p:nvSpPr>
          <p:cNvPr id="327" name="Texte du titre"/>
          <p:cNvSpPr txBox="1">
            <a:spLocks noGrp="1"/>
          </p:cNvSpPr>
          <p:nvPr>
            <p:ph type="title"/>
          </p:nvPr>
        </p:nvSpPr>
        <p:spPr>
          <a:xfrm>
            <a:off x="965200" y="6477000"/>
            <a:ext cx="11074400" cy="1828800"/>
          </a:xfrm>
          <a:prstGeom prst="rect">
            <a:avLst/>
          </a:prstGeom>
        </p:spPr>
        <p:txBody>
          <a:bodyPr anchor="b"/>
          <a:lstStyle>
            <a:lvl1pPr>
              <a:defRPr sz="6400" cap="all" spc="32">
                <a:solidFill>
                  <a:srgbClr val="F0F0F0"/>
                </a:solidFill>
                <a:latin typeface="+mn-lt"/>
                <a:ea typeface="+mn-ea"/>
                <a:cs typeface="+mn-cs"/>
                <a:sym typeface="Gill Sans"/>
              </a:defRPr>
            </a:lvl1pPr>
          </a:lstStyle>
          <a:p>
            <a:r>
              <a:t>Texte du titre</a:t>
            </a:r>
          </a:p>
        </p:txBody>
      </p:sp>
      <p:sp>
        <p:nvSpPr>
          <p:cNvPr id="328" name="Texte niveau 1…"/>
          <p:cNvSpPr txBox="1">
            <a:spLocks noGrp="1"/>
          </p:cNvSpPr>
          <p:nvPr>
            <p:ph type="body" sz="quarter" idx="1"/>
          </p:nvPr>
        </p:nvSpPr>
        <p:spPr>
          <a:xfrm>
            <a:off x="965200" y="8293100"/>
            <a:ext cx="11074400" cy="1003300"/>
          </a:xfrm>
          <a:prstGeom prst="rect">
            <a:avLst/>
          </a:prstGeom>
        </p:spPr>
        <p:txBody>
          <a:bodyPr anchor="t"/>
          <a:lstStyle>
            <a:lvl1pPr marL="0" indent="0" algn="ctr">
              <a:spcBef>
                <a:spcPts val="0"/>
              </a:spcBef>
              <a:buSzTx/>
              <a:buFontTx/>
              <a:buNone/>
              <a:defRPr cap="all">
                <a:solidFill>
                  <a:srgbClr val="F0D6AC"/>
                </a:solidFill>
                <a:latin typeface="+mn-lt"/>
                <a:ea typeface="+mn-ea"/>
                <a:cs typeface="+mn-cs"/>
                <a:sym typeface="Gill Sans"/>
              </a:defRPr>
            </a:lvl1pPr>
            <a:lvl2pPr marL="0" indent="0" algn="ctr">
              <a:spcBef>
                <a:spcPts val="0"/>
              </a:spcBef>
              <a:buSzTx/>
              <a:buFontTx/>
              <a:buNone/>
              <a:defRPr cap="all">
                <a:solidFill>
                  <a:srgbClr val="F0D6AC"/>
                </a:solidFill>
                <a:latin typeface="+mn-lt"/>
                <a:ea typeface="+mn-ea"/>
                <a:cs typeface="+mn-cs"/>
                <a:sym typeface="Gill Sans"/>
              </a:defRPr>
            </a:lvl2pPr>
            <a:lvl3pPr marL="0" indent="0" algn="ctr">
              <a:spcBef>
                <a:spcPts val="0"/>
              </a:spcBef>
              <a:buSzTx/>
              <a:buFontTx/>
              <a:buNone/>
              <a:defRPr cap="all">
                <a:solidFill>
                  <a:srgbClr val="F0D6AC"/>
                </a:solidFill>
                <a:latin typeface="+mn-lt"/>
                <a:ea typeface="+mn-ea"/>
                <a:cs typeface="+mn-cs"/>
                <a:sym typeface="Gill Sans"/>
              </a:defRPr>
            </a:lvl3pPr>
            <a:lvl4pPr marL="0" indent="0" algn="ctr">
              <a:spcBef>
                <a:spcPts val="0"/>
              </a:spcBef>
              <a:buSzTx/>
              <a:buFontTx/>
              <a:buNone/>
              <a:defRPr cap="all">
                <a:solidFill>
                  <a:srgbClr val="F0D6AC"/>
                </a:solidFill>
                <a:latin typeface="+mn-lt"/>
                <a:ea typeface="+mn-ea"/>
                <a:cs typeface="+mn-cs"/>
                <a:sym typeface="Gill Sans"/>
              </a:defRPr>
            </a:lvl4pPr>
            <a:lvl5pPr marL="0" indent="0" algn="ctr">
              <a:spcBef>
                <a:spcPts val="0"/>
              </a:spcBef>
              <a:buSzTx/>
              <a:buFontTx/>
              <a:buNone/>
              <a:defRPr cap="all">
                <a:solidFill>
                  <a:srgbClr val="F0D6AC"/>
                </a:solidFill>
                <a:latin typeface="+mn-lt"/>
                <a:ea typeface="+mn-ea"/>
                <a:cs typeface="+mn-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329"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re, puces et photo">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36" name="sedona-header-10x7.jpeg" descr="sedona-header-10x7.jpeg"/>
          <p:cNvPicPr>
            <a:picLocks noChangeAspect="1"/>
          </p:cNvPicPr>
          <p:nvPr/>
        </p:nvPicPr>
        <p:blipFill>
          <a:blip r:embed="rId3">
            <a:extLst/>
          </a:blip>
          <a:stretch>
            <a:fillRect/>
          </a:stretch>
        </p:blipFill>
        <p:spPr>
          <a:xfrm>
            <a:off x="0" y="0"/>
            <a:ext cx="13004800" cy="2476500"/>
          </a:xfrm>
          <a:prstGeom prst="rect">
            <a:avLst/>
          </a:prstGeom>
          <a:ln w="12700">
            <a:miter lim="400000"/>
          </a:ln>
        </p:spPr>
      </p:pic>
      <p:sp>
        <p:nvSpPr>
          <p:cNvPr id="337" name="Image"/>
          <p:cNvSpPr>
            <a:spLocks noGrp="1"/>
          </p:cNvSpPr>
          <p:nvPr>
            <p:ph type="pic" sz="half" idx="13"/>
          </p:nvPr>
        </p:nvSpPr>
        <p:spPr>
          <a:xfrm>
            <a:off x="7023100" y="3022600"/>
            <a:ext cx="5016500" cy="5715000"/>
          </a:xfrm>
          <a:prstGeom prst="rect">
            <a:avLst/>
          </a:prstGeom>
          <a:ln w="9525">
            <a:round/>
          </a:ln>
        </p:spPr>
        <p:txBody>
          <a:bodyPr lIns="91439" tIns="45719" rIns="91439" bIns="45719" anchor="t"/>
          <a:lstStyle/>
          <a:p>
            <a:endParaRPr/>
          </a:p>
        </p:txBody>
      </p:sp>
      <p:sp>
        <p:nvSpPr>
          <p:cNvPr id="338" name="Texte du titre"/>
          <p:cNvSpPr txBox="1">
            <a:spLocks noGrp="1"/>
          </p:cNvSpPr>
          <p:nvPr>
            <p:ph type="title"/>
          </p:nvPr>
        </p:nvSpPr>
        <p:spPr>
          <a:xfrm>
            <a:off x="965200" y="304800"/>
            <a:ext cx="11074400" cy="2082800"/>
          </a:xfrm>
          <a:prstGeom prst="rect">
            <a:avLst/>
          </a:prstGeom>
        </p:spPr>
        <p:txBody>
          <a:bodyPr/>
          <a:lstStyle>
            <a:lvl1pPr>
              <a:defRPr sz="6400" cap="all" spc="32">
                <a:solidFill>
                  <a:srgbClr val="F0F0F0"/>
                </a:solidFill>
                <a:latin typeface="+mn-lt"/>
                <a:ea typeface="+mn-ea"/>
                <a:cs typeface="+mn-cs"/>
                <a:sym typeface="Gill Sans"/>
              </a:defRPr>
            </a:lvl1pPr>
          </a:lstStyle>
          <a:p>
            <a:r>
              <a:t>Texte du titre</a:t>
            </a:r>
          </a:p>
        </p:txBody>
      </p:sp>
      <p:sp>
        <p:nvSpPr>
          <p:cNvPr id="339" name="Texte niveau 1…"/>
          <p:cNvSpPr txBox="1">
            <a:spLocks noGrp="1"/>
          </p:cNvSpPr>
          <p:nvPr>
            <p:ph type="body" sz="half" idx="1"/>
          </p:nvPr>
        </p:nvSpPr>
        <p:spPr>
          <a:xfrm>
            <a:off x="965200" y="3098800"/>
            <a:ext cx="5029200" cy="5715000"/>
          </a:xfrm>
          <a:prstGeom prst="rect">
            <a:avLst/>
          </a:prstGeom>
        </p:spPr>
        <p:txBody>
          <a:bodyPr/>
          <a:lstStyle>
            <a:lvl1pPr marL="406400" indent="-406400">
              <a:spcBef>
                <a:spcPts val="3200"/>
              </a:spcBef>
              <a:buSzPct val="36663"/>
              <a:buFontTx/>
              <a:buBlip>
                <a:blip r:embed="rId4"/>
              </a:buBlip>
              <a:defRPr sz="3800">
                <a:solidFill>
                  <a:srgbClr val="BE3F2B"/>
                </a:solidFill>
                <a:latin typeface="+mn-lt"/>
                <a:ea typeface="+mn-ea"/>
                <a:cs typeface="+mn-cs"/>
                <a:sym typeface="Gill Sans"/>
              </a:defRPr>
            </a:lvl1pPr>
            <a:lvl2pPr marL="850900" indent="-406400">
              <a:spcBef>
                <a:spcPts val="3200"/>
              </a:spcBef>
              <a:buSzPct val="36663"/>
              <a:buFontTx/>
              <a:buBlip>
                <a:blip r:embed="rId4"/>
              </a:buBlip>
              <a:defRPr sz="3800">
                <a:solidFill>
                  <a:srgbClr val="BE3F2B"/>
                </a:solidFill>
                <a:latin typeface="+mn-lt"/>
                <a:ea typeface="+mn-ea"/>
                <a:cs typeface="+mn-cs"/>
                <a:sym typeface="Gill Sans"/>
              </a:defRPr>
            </a:lvl2pPr>
            <a:lvl3pPr marL="1295400" indent="-406400">
              <a:spcBef>
                <a:spcPts val="3200"/>
              </a:spcBef>
              <a:buSzPct val="36663"/>
              <a:buFontTx/>
              <a:buBlip>
                <a:blip r:embed="rId4"/>
              </a:buBlip>
              <a:defRPr sz="3800">
                <a:solidFill>
                  <a:srgbClr val="BE3F2B"/>
                </a:solidFill>
                <a:latin typeface="+mn-lt"/>
                <a:ea typeface="+mn-ea"/>
                <a:cs typeface="+mn-cs"/>
                <a:sym typeface="Gill Sans"/>
              </a:defRPr>
            </a:lvl3pPr>
            <a:lvl4pPr marL="1739900" indent="-406400">
              <a:spcBef>
                <a:spcPts val="3200"/>
              </a:spcBef>
              <a:buSzPct val="36663"/>
              <a:buFontTx/>
              <a:buBlip>
                <a:blip r:embed="rId4"/>
              </a:buBlip>
              <a:defRPr sz="3800">
                <a:solidFill>
                  <a:srgbClr val="BE3F2B"/>
                </a:solidFill>
                <a:latin typeface="+mn-lt"/>
                <a:ea typeface="+mn-ea"/>
                <a:cs typeface="+mn-cs"/>
                <a:sym typeface="Gill Sans"/>
              </a:defRPr>
            </a:lvl4pPr>
            <a:lvl5pPr marL="2184400" indent="-406400">
              <a:spcBef>
                <a:spcPts val="3200"/>
              </a:spcBef>
              <a:buSzPct val="36663"/>
              <a:buFontTx/>
              <a:buBlip>
                <a:blip r:embed="rId4"/>
              </a:buBlip>
              <a:defRPr sz="3800">
                <a:solidFill>
                  <a:srgbClr val="BE3F2B"/>
                </a:solidFill>
                <a:latin typeface="+mn-lt"/>
                <a:ea typeface="+mn-ea"/>
                <a:cs typeface="+mn-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340"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re et puces - Gauch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47" name="sedona-header-10x7.jpeg" descr="sedona-header-10x7.jpeg"/>
          <p:cNvPicPr>
            <a:picLocks noChangeAspect="1"/>
          </p:cNvPicPr>
          <p:nvPr/>
        </p:nvPicPr>
        <p:blipFill>
          <a:blip r:embed="rId3">
            <a:extLst/>
          </a:blip>
          <a:stretch>
            <a:fillRect/>
          </a:stretch>
        </p:blipFill>
        <p:spPr>
          <a:xfrm>
            <a:off x="0" y="0"/>
            <a:ext cx="13004800" cy="2476500"/>
          </a:xfrm>
          <a:prstGeom prst="rect">
            <a:avLst/>
          </a:prstGeom>
          <a:ln w="12700">
            <a:miter lim="400000"/>
          </a:ln>
        </p:spPr>
      </p:pic>
      <p:sp>
        <p:nvSpPr>
          <p:cNvPr id="348" name="Texte du titre"/>
          <p:cNvSpPr txBox="1">
            <a:spLocks noGrp="1"/>
          </p:cNvSpPr>
          <p:nvPr>
            <p:ph type="title"/>
          </p:nvPr>
        </p:nvSpPr>
        <p:spPr>
          <a:xfrm>
            <a:off x="965200" y="304800"/>
            <a:ext cx="11074400" cy="2082800"/>
          </a:xfrm>
          <a:prstGeom prst="rect">
            <a:avLst/>
          </a:prstGeom>
        </p:spPr>
        <p:txBody>
          <a:bodyPr/>
          <a:lstStyle>
            <a:lvl1pPr>
              <a:defRPr sz="6400" cap="all" spc="32">
                <a:solidFill>
                  <a:srgbClr val="F0F0F0"/>
                </a:solidFill>
                <a:latin typeface="+mn-lt"/>
                <a:ea typeface="+mn-ea"/>
                <a:cs typeface="+mn-cs"/>
                <a:sym typeface="Gill Sans"/>
              </a:defRPr>
            </a:lvl1pPr>
          </a:lstStyle>
          <a:p>
            <a:r>
              <a:t>Texte du titre</a:t>
            </a:r>
          </a:p>
        </p:txBody>
      </p:sp>
      <p:sp>
        <p:nvSpPr>
          <p:cNvPr id="349" name="Texte niveau 1…"/>
          <p:cNvSpPr txBox="1">
            <a:spLocks noGrp="1"/>
          </p:cNvSpPr>
          <p:nvPr>
            <p:ph type="body" sz="half" idx="1"/>
          </p:nvPr>
        </p:nvSpPr>
        <p:spPr>
          <a:xfrm>
            <a:off x="965200" y="3098800"/>
            <a:ext cx="5029200" cy="5715000"/>
          </a:xfrm>
          <a:prstGeom prst="rect">
            <a:avLst/>
          </a:prstGeom>
        </p:spPr>
        <p:txBody>
          <a:bodyPr/>
          <a:lstStyle>
            <a:lvl1pPr marL="406400" indent="-406400">
              <a:spcBef>
                <a:spcPts val="3200"/>
              </a:spcBef>
              <a:buSzPct val="36663"/>
              <a:buFontTx/>
              <a:buBlip>
                <a:blip r:embed="rId4"/>
              </a:buBlip>
              <a:defRPr sz="3800">
                <a:solidFill>
                  <a:srgbClr val="BE3F2B"/>
                </a:solidFill>
                <a:latin typeface="+mn-lt"/>
                <a:ea typeface="+mn-ea"/>
                <a:cs typeface="+mn-cs"/>
                <a:sym typeface="Gill Sans"/>
              </a:defRPr>
            </a:lvl1pPr>
            <a:lvl2pPr marL="850900" indent="-406400">
              <a:spcBef>
                <a:spcPts val="3200"/>
              </a:spcBef>
              <a:buSzPct val="36663"/>
              <a:buFontTx/>
              <a:buBlip>
                <a:blip r:embed="rId4"/>
              </a:buBlip>
              <a:defRPr sz="3800">
                <a:solidFill>
                  <a:srgbClr val="BE3F2B"/>
                </a:solidFill>
                <a:latin typeface="+mn-lt"/>
                <a:ea typeface="+mn-ea"/>
                <a:cs typeface="+mn-cs"/>
                <a:sym typeface="Gill Sans"/>
              </a:defRPr>
            </a:lvl2pPr>
            <a:lvl3pPr marL="1295400" indent="-406400">
              <a:spcBef>
                <a:spcPts val="3200"/>
              </a:spcBef>
              <a:buSzPct val="36663"/>
              <a:buFontTx/>
              <a:buBlip>
                <a:blip r:embed="rId4"/>
              </a:buBlip>
              <a:defRPr sz="3800">
                <a:solidFill>
                  <a:srgbClr val="BE3F2B"/>
                </a:solidFill>
                <a:latin typeface="+mn-lt"/>
                <a:ea typeface="+mn-ea"/>
                <a:cs typeface="+mn-cs"/>
                <a:sym typeface="Gill Sans"/>
              </a:defRPr>
            </a:lvl3pPr>
            <a:lvl4pPr marL="1739900" indent="-406400">
              <a:spcBef>
                <a:spcPts val="3200"/>
              </a:spcBef>
              <a:buSzPct val="36663"/>
              <a:buFontTx/>
              <a:buBlip>
                <a:blip r:embed="rId4"/>
              </a:buBlip>
              <a:defRPr sz="3800">
                <a:solidFill>
                  <a:srgbClr val="BE3F2B"/>
                </a:solidFill>
                <a:latin typeface="+mn-lt"/>
                <a:ea typeface="+mn-ea"/>
                <a:cs typeface="+mn-cs"/>
                <a:sym typeface="Gill Sans"/>
              </a:defRPr>
            </a:lvl4pPr>
            <a:lvl5pPr marL="2184400" indent="-406400">
              <a:spcBef>
                <a:spcPts val="3200"/>
              </a:spcBef>
              <a:buSzPct val="36663"/>
              <a:buFontTx/>
              <a:buBlip>
                <a:blip r:embed="rId4"/>
              </a:buBlip>
              <a:defRPr sz="3800">
                <a:solidFill>
                  <a:srgbClr val="BE3F2B"/>
                </a:solidFill>
                <a:latin typeface="+mn-lt"/>
                <a:ea typeface="+mn-ea"/>
                <a:cs typeface="+mn-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350"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re et puces - 2 colonnes">
    <p:spTree>
      <p:nvGrpSpPr>
        <p:cNvPr id="1" name=""/>
        <p:cNvGrpSpPr/>
        <p:nvPr/>
      </p:nvGrpSpPr>
      <p:grpSpPr>
        <a:xfrm>
          <a:off x="0" y="0"/>
          <a:ext cx="0" cy="0"/>
          <a:chOff x="0" y="0"/>
          <a:chExt cx="0" cy="0"/>
        </a:xfrm>
      </p:grpSpPr>
      <p:sp>
        <p:nvSpPr>
          <p:cNvPr id="47" name="Texte du titre"/>
          <p:cNvSpPr txBox="1">
            <a:spLocks noGrp="1"/>
          </p:cNvSpPr>
          <p:nvPr>
            <p:ph type="title"/>
          </p:nvPr>
        </p:nvSpPr>
        <p:spPr>
          <a:prstGeom prst="rect">
            <a:avLst/>
          </a:prstGeom>
        </p:spPr>
        <p:txBody>
          <a:bodyPr/>
          <a:lstStyle/>
          <a:p>
            <a:r>
              <a:t>Texte du titre</a:t>
            </a:r>
          </a:p>
        </p:txBody>
      </p:sp>
      <p:sp>
        <p:nvSpPr>
          <p:cNvPr id="48" name="Texte niveau 1…"/>
          <p:cNvSpPr txBox="1">
            <a:spLocks noGrp="1"/>
          </p:cNvSpPr>
          <p:nvPr>
            <p:ph type="body" idx="1"/>
          </p:nvPr>
        </p:nvSpPr>
        <p:spPr>
          <a:xfrm>
            <a:off x="1041400" y="2794000"/>
            <a:ext cx="10922000" cy="5715000"/>
          </a:xfrm>
          <a:prstGeom prst="rect">
            <a:avLst/>
          </a:prstGeom>
        </p:spPr>
        <p:txBody>
          <a:bodyPr numCol="2" spcCol="546100" anchor="t"/>
          <a:lstStyle>
            <a:lvl1pPr>
              <a:spcBef>
                <a:spcPts val="3200"/>
              </a:spcBef>
            </a:lvl1pPr>
            <a:lvl2pPr>
              <a:spcBef>
                <a:spcPts val="3200"/>
              </a:spcBef>
            </a:lvl2pPr>
            <a:lvl3pPr>
              <a:spcBef>
                <a:spcPts val="3200"/>
              </a:spcBef>
            </a:lvl3pPr>
            <a:lvl4pPr>
              <a:spcBef>
                <a:spcPts val="3200"/>
              </a:spcBef>
            </a:lvl4pPr>
            <a:lvl5pPr>
              <a:spcBef>
                <a:spcPts val="3200"/>
              </a:spcBef>
            </a:lvl5pPr>
          </a:lstStyle>
          <a:p>
            <a:r>
              <a:t>Texte niveau 1</a:t>
            </a:r>
          </a:p>
          <a:p>
            <a:pPr lvl="1"/>
            <a:r>
              <a:t>Texte niveau 2</a:t>
            </a:r>
          </a:p>
          <a:p>
            <a:pPr lvl="2"/>
            <a:r>
              <a:t>Texte niveau 3</a:t>
            </a:r>
          </a:p>
          <a:p>
            <a:pPr lvl="3"/>
            <a:r>
              <a:t>Texte niveau 4</a:t>
            </a:r>
          </a:p>
          <a:p>
            <a:pPr lvl="4"/>
            <a:r>
              <a:t>Texte niveau 5</a:t>
            </a:r>
          </a:p>
        </p:txBody>
      </p:sp>
      <p:sp>
        <p:nvSpPr>
          <p:cNvPr id="49"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Titre et puces - Droite">
    <p:bg>
      <p:bgPr>
        <a:blipFill rotWithShape="1">
          <a:blip r:embed="rId2"/>
          <a:srcRect/>
          <a:stretch>
            <a:fillRect/>
          </a:stretch>
        </a:blipFill>
        <a:effectLst/>
      </p:bgPr>
    </p:bg>
    <p:spTree>
      <p:nvGrpSpPr>
        <p:cNvPr id="1" name=""/>
        <p:cNvGrpSpPr/>
        <p:nvPr/>
      </p:nvGrpSpPr>
      <p:grpSpPr>
        <a:xfrm>
          <a:off x="0" y="0"/>
          <a:ext cx="0" cy="0"/>
          <a:chOff x="0" y="0"/>
          <a:chExt cx="0" cy="0"/>
        </a:xfrm>
      </p:grpSpPr>
      <p:pic>
        <p:nvPicPr>
          <p:cNvPr id="357" name="sedona-header-10x7.jpeg" descr="sedona-header-10x7.jpeg"/>
          <p:cNvPicPr>
            <a:picLocks noChangeAspect="1"/>
          </p:cNvPicPr>
          <p:nvPr/>
        </p:nvPicPr>
        <p:blipFill>
          <a:blip r:embed="rId3">
            <a:extLst/>
          </a:blip>
          <a:stretch>
            <a:fillRect/>
          </a:stretch>
        </p:blipFill>
        <p:spPr>
          <a:xfrm>
            <a:off x="0" y="0"/>
            <a:ext cx="13004800" cy="2476500"/>
          </a:xfrm>
          <a:prstGeom prst="rect">
            <a:avLst/>
          </a:prstGeom>
          <a:ln w="12700">
            <a:miter lim="400000"/>
          </a:ln>
        </p:spPr>
      </p:pic>
      <p:sp>
        <p:nvSpPr>
          <p:cNvPr id="358" name="Texte du titre"/>
          <p:cNvSpPr txBox="1">
            <a:spLocks noGrp="1"/>
          </p:cNvSpPr>
          <p:nvPr>
            <p:ph type="title"/>
          </p:nvPr>
        </p:nvSpPr>
        <p:spPr>
          <a:xfrm>
            <a:off x="965200" y="304800"/>
            <a:ext cx="11074400" cy="2082800"/>
          </a:xfrm>
          <a:prstGeom prst="rect">
            <a:avLst/>
          </a:prstGeom>
        </p:spPr>
        <p:txBody>
          <a:bodyPr/>
          <a:lstStyle>
            <a:lvl1pPr>
              <a:defRPr sz="6400" cap="all" spc="32">
                <a:solidFill>
                  <a:srgbClr val="F0F0F0"/>
                </a:solidFill>
                <a:latin typeface="+mn-lt"/>
                <a:ea typeface="+mn-ea"/>
                <a:cs typeface="+mn-cs"/>
                <a:sym typeface="Gill Sans"/>
              </a:defRPr>
            </a:lvl1pPr>
          </a:lstStyle>
          <a:p>
            <a:r>
              <a:t>Texte du titre</a:t>
            </a:r>
          </a:p>
        </p:txBody>
      </p:sp>
      <p:sp>
        <p:nvSpPr>
          <p:cNvPr id="359" name="Texte niveau 1…"/>
          <p:cNvSpPr txBox="1">
            <a:spLocks noGrp="1"/>
          </p:cNvSpPr>
          <p:nvPr>
            <p:ph type="body" sz="half" idx="1"/>
          </p:nvPr>
        </p:nvSpPr>
        <p:spPr>
          <a:xfrm>
            <a:off x="7010400" y="3098800"/>
            <a:ext cx="5029200" cy="5715000"/>
          </a:xfrm>
          <a:prstGeom prst="rect">
            <a:avLst/>
          </a:prstGeom>
        </p:spPr>
        <p:txBody>
          <a:bodyPr/>
          <a:lstStyle>
            <a:lvl1pPr marL="406400" indent="-406400">
              <a:spcBef>
                <a:spcPts val="3200"/>
              </a:spcBef>
              <a:buSzPct val="36663"/>
              <a:buFontTx/>
              <a:buBlip>
                <a:blip r:embed="rId4"/>
              </a:buBlip>
              <a:defRPr sz="3800">
                <a:solidFill>
                  <a:srgbClr val="BE3F2B"/>
                </a:solidFill>
                <a:latin typeface="+mn-lt"/>
                <a:ea typeface="+mn-ea"/>
                <a:cs typeface="+mn-cs"/>
                <a:sym typeface="Gill Sans"/>
              </a:defRPr>
            </a:lvl1pPr>
            <a:lvl2pPr marL="850900" indent="-406400">
              <a:spcBef>
                <a:spcPts val="3200"/>
              </a:spcBef>
              <a:buSzPct val="36663"/>
              <a:buFontTx/>
              <a:buBlip>
                <a:blip r:embed="rId4"/>
              </a:buBlip>
              <a:defRPr sz="3800">
                <a:solidFill>
                  <a:srgbClr val="BE3F2B"/>
                </a:solidFill>
                <a:latin typeface="+mn-lt"/>
                <a:ea typeface="+mn-ea"/>
                <a:cs typeface="+mn-cs"/>
                <a:sym typeface="Gill Sans"/>
              </a:defRPr>
            </a:lvl2pPr>
            <a:lvl3pPr marL="1295400" indent="-406400">
              <a:spcBef>
                <a:spcPts val="3200"/>
              </a:spcBef>
              <a:buSzPct val="36663"/>
              <a:buFontTx/>
              <a:buBlip>
                <a:blip r:embed="rId4"/>
              </a:buBlip>
              <a:defRPr sz="3800">
                <a:solidFill>
                  <a:srgbClr val="BE3F2B"/>
                </a:solidFill>
                <a:latin typeface="+mn-lt"/>
                <a:ea typeface="+mn-ea"/>
                <a:cs typeface="+mn-cs"/>
                <a:sym typeface="Gill Sans"/>
              </a:defRPr>
            </a:lvl3pPr>
            <a:lvl4pPr marL="1739900" indent="-406400">
              <a:spcBef>
                <a:spcPts val="3200"/>
              </a:spcBef>
              <a:buSzPct val="36663"/>
              <a:buFontTx/>
              <a:buBlip>
                <a:blip r:embed="rId4"/>
              </a:buBlip>
              <a:defRPr sz="3800">
                <a:solidFill>
                  <a:srgbClr val="BE3F2B"/>
                </a:solidFill>
                <a:latin typeface="+mn-lt"/>
                <a:ea typeface="+mn-ea"/>
                <a:cs typeface="+mn-cs"/>
                <a:sym typeface="Gill Sans"/>
              </a:defRPr>
            </a:lvl4pPr>
            <a:lvl5pPr marL="2184400" indent="-406400">
              <a:spcBef>
                <a:spcPts val="3200"/>
              </a:spcBef>
              <a:buSzPct val="36663"/>
              <a:buFontTx/>
              <a:buBlip>
                <a:blip r:embed="rId4"/>
              </a:buBlip>
              <a:defRPr sz="3800">
                <a:solidFill>
                  <a:srgbClr val="BE3F2B"/>
                </a:solidFill>
                <a:latin typeface="+mn-lt"/>
                <a:ea typeface="+mn-ea"/>
                <a:cs typeface="+mn-cs"/>
                <a:sym typeface="Gill Sans"/>
              </a:defRPr>
            </a:lvl5pPr>
          </a:lstStyle>
          <a:p>
            <a:r>
              <a:t>Texte niveau 1</a:t>
            </a:r>
          </a:p>
          <a:p>
            <a:pPr lvl="1"/>
            <a:r>
              <a:t>Texte niveau 2</a:t>
            </a:r>
          </a:p>
          <a:p>
            <a:pPr lvl="2"/>
            <a:r>
              <a:t>Texte niveau 3</a:t>
            </a:r>
          </a:p>
          <a:p>
            <a:pPr lvl="3"/>
            <a:r>
              <a:t>Texte niveau 4</a:t>
            </a:r>
          </a:p>
          <a:p>
            <a:pPr lvl="4"/>
            <a:r>
              <a:t>Texte niveau 5</a:t>
            </a:r>
          </a:p>
        </p:txBody>
      </p:sp>
      <p:sp>
        <p:nvSpPr>
          <p:cNvPr id="360" name="Numéro de diapositive"/>
          <p:cNvSpPr txBox="1">
            <a:spLocks noGrp="1"/>
          </p:cNvSpPr>
          <p:nvPr>
            <p:ph type="sldNum" sz="quarter" idx="2"/>
          </p:nvPr>
        </p:nvSpPr>
        <p:spPr>
          <a:xfrm>
            <a:off x="6337300" y="9461500"/>
            <a:ext cx="317500" cy="342900"/>
          </a:xfrm>
          <a:prstGeom prst="rect">
            <a:avLst/>
          </a:prstGeom>
        </p:spPr>
        <p:txBody>
          <a:bodyPr/>
          <a:lstStyle>
            <a:lvl1pPr>
              <a:defRPr sz="1600">
                <a:solidFill>
                  <a:srgbClr val="BE3F2B"/>
                </a:solidFill>
                <a:latin typeface="+mn-lt"/>
                <a:ea typeface="+mn-ea"/>
                <a:cs typeface="+mn-cs"/>
                <a:sym typeface="Gill Sans"/>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uces">
    <p:spTree>
      <p:nvGrpSpPr>
        <p:cNvPr id="1" name=""/>
        <p:cNvGrpSpPr/>
        <p:nvPr/>
      </p:nvGrpSpPr>
      <p:grpSpPr>
        <a:xfrm>
          <a:off x="0" y="0"/>
          <a:ext cx="0" cy="0"/>
          <a:chOff x="0" y="0"/>
          <a:chExt cx="0" cy="0"/>
        </a:xfrm>
      </p:grpSpPr>
      <p:sp>
        <p:nvSpPr>
          <p:cNvPr id="56" name="Texte niveau 1…"/>
          <p:cNvSpPr txBox="1">
            <a:spLocks noGrp="1"/>
          </p:cNvSpPr>
          <p:nvPr>
            <p:ph type="body" idx="1"/>
          </p:nvPr>
        </p:nvSpPr>
        <p:spPr>
          <a:prstGeom prst="rect">
            <a:avLst/>
          </a:prstGeom>
        </p:spPr>
        <p:txBody>
          <a:bodyPr/>
          <a:lstStyle/>
          <a:p>
            <a:r>
              <a:t>Texte niveau 1</a:t>
            </a:r>
          </a:p>
          <a:p>
            <a:pPr lvl="1"/>
            <a:r>
              <a:t>Texte niveau 2</a:t>
            </a:r>
          </a:p>
          <a:p>
            <a:pPr lvl="2"/>
            <a:r>
              <a:t>Texte niveau 3</a:t>
            </a:r>
          </a:p>
          <a:p>
            <a:pPr lvl="3"/>
            <a:r>
              <a:t>Texte niveau 4</a:t>
            </a:r>
          </a:p>
          <a:p>
            <a:pPr lvl="4"/>
            <a:r>
              <a:t>Texte niveau 5</a:t>
            </a:r>
          </a:p>
        </p:txBody>
      </p:sp>
      <p:sp>
        <p:nvSpPr>
          <p:cNvPr id="57"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Vierge">
    <p:spTree>
      <p:nvGrpSpPr>
        <p:cNvPr id="1" name=""/>
        <p:cNvGrpSpPr/>
        <p:nvPr/>
      </p:nvGrpSpPr>
      <p:grpSpPr>
        <a:xfrm>
          <a:off x="0" y="0"/>
          <a:ext cx="0" cy="0"/>
          <a:chOff x="0" y="0"/>
          <a:chExt cx="0" cy="0"/>
        </a:xfrm>
      </p:grpSpPr>
      <p:sp>
        <p:nvSpPr>
          <p:cNvPr id="64"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re - Vers le haut">
    <p:spTree>
      <p:nvGrpSpPr>
        <p:cNvPr id="1" name=""/>
        <p:cNvGrpSpPr/>
        <p:nvPr/>
      </p:nvGrpSpPr>
      <p:grpSpPr>
        <a:xfrm>
          <a:off x="0" y="0"/>
          <a:ext cx="0" cy="0"/>
          <a:chOff x="0" y="0"/>
          <a:chExt cx="0" cy="0"/>
        </a:xfrm>
      </p:grpSpPr>
      <p:sp>
        <p:nvSpPr>
          <p:cNvPr id="71" name="Texte du titre"/>
          <p:cNvSpPr txBox="1">
            <a:spLocks noGrp="1"/>
          </p:cNvSpPr>
          <p:nvPr>
            <p:ph type="title"/>
          </p:nvPr>
        </p:nvSpPr>
        <p:spPr>
          <a:prstGeom prst="rect">
            <a:avLst/>
          </a:prstGeom>
        </p:spPr>
        <p:txBody>
          <a:bodyPr/>
          <a:lstStyle/>
          <a:p>
            <a:r>
              <a:t>Texte du titre</a:t>
            </a:r>
          </a:p>
        </p:txBody>
      </p:sp>
      <p:sp>
        <p:nvSpPr>
          <p:cNvPr id="72" name="Numéro de diapositive"/>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re - Centré">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87" name="Groupe"/>
          <p:cNvGrpSpPr/>
          <p:nvPr/>
        </p:nvGrpSpPr>
        <p:grpSpPr>
          <a:xfrm>
            <a:off x="495300" y="444500"/>
            <a:ext cx="12014200" cy="8877300"/>
            <a:chOff x="0" y="0"/>
            <a:chExt cx="12014200" cy="8877300"/>
          </a:xfrm>
        </p:grpSpPr>
        <p:pic>
          <p:nvPicPr>
            <p:cNvPr id="79" name="stockbook-line-brown-1.png" descr="stockbook-line-brown-1.png"/>
            <p:cNvPicPr>
              <a:picLocks/>
            </p:cNvPicPr>
            <p:nvPr/>
          </p:nvPicPr>
          <p:blipFill>
            <a:blip r:embed="rId3">
              <a:extLst/>
            </a:blip>
            <a:stretch>
              <a:fillRect/>
            </a:stretch>
          </p:blipFill>
          <p:spPr>
            <a:xfrm>
              <a:off x="0" y="0"/>
              <a:ext cx="254000" cy="254000"/>
            </a:xfrm>
            <a:prstGeom prst="rect">
              <a:avLst/>
            </a:prstGeom>
            <a:ln w="12700" cap="flat">
              <a:noFill/>
              <a:miter lim="400000"/>
            </a:ln>
            <a:effectLst/>
          </p:spPr>
        </p:pic>
        <p:pic>
          <p:nvPicPr>
            <p:cNvPr id="80" name="stockbook-line-brown-2.png" descr="stockbook-line-brown-2.png"/>
            <p:cNvPicPr>
              <a:picLocks/>
            </p:cNvPicPr>
            <p:nvPr/>
          </p:nvPicPr>
          <p:blipFill>
            <a:blip r:embed="rId4">
              <a:extLst/>
            </a:blip>
            <a:stretch>
              <a:fillRect/>
            </a:stretch>
          </p:blipFill>
          <p:spPr>
            <a:xfrm>
              <a:off x="254000" y="0"/>
              <a:ext cx="11506200" cy="254000"/>
            </a:xfrm>
            <a:prstGeom prst="rect">
              <a:avLst/>
            </a:prstGeom>
            <a:ln w="12700" cap="flat">
              <a:noFill/>
              <a:miter lim="400000"/>
            </a:ln>
            <a:effectLst/>
          </p:spPr>
        </p:pic>
        <p:pic>
          <p:nvPicPr>
            <p:cNvPr id="81" name="stockbook-line-brown-3.png" descr="stockbook-line-brown-3.png"/>
            <p:cNvPicPr>
              <a:picLocks/>
            </p:cNvPicPr>
            <p:nvPr/>
          </p:nvPicPr>
          <p:blipFill>
            <a:blip r:embed="rId5">
              <a:extLst/>
            </a:blip>
            <a:stretch>
              <a:fillRect/>
            </a:stretch>
          </p:blipFill>
          <p:spPr>
            <a:xfrm>
              <a:off x="11760200" y="0"/>
              <a:ext cx="254000" cy="254000"/>
            </a:xfrm>
            <a:prstGeom prst="rect">
              <a:avLst/>
            </a:prstGeom>
            <a:ln w="12700" cap="flat">
              <a:noFill/>
              <a:miter lim="400000"/>
            </a:ln>
            <a:effectLst/>
          </p:spPr>
        </p:pic>
        <p:pic>
          <p:nvPicPr>
            <p:cNvPr id="82" name="stockbook-line-brown-4.png" descr="stockbook-line-brown-4.png"/>
            <p:cNvPicPr>
              <a:picLocks/>
            </p:cNvPicPr>
            <p:nvPr/>
          </p:nvPicPr>
          <p:blipFill>
            <a:blip r:embed="rId6">
              <a:extLst/>
            </a:blip>
            <a:stretch>
              <a:fillRect/>
            </a:stretch>
          </p:blipFill>
          <p:spPr>
            <a:xfrm>
              <a:off x="0" y="254000"/>
              <a:ext cx="254000" cy="8369300"/>
            </a:xfrm>
            <a:prstGeom prst="rect">
              <a:avLst/>
            </a:prstGeom>
            <a:ln w="12700" cap="flat">
              <a:noFill/>
              <a:miter lim="400000"/>
            </a:ln>
            <a:effectLst/>
          </p:spPr>
        </p:pic>
        <p:pic>
          <p:nvPicPr>
            <p:cNvPr id="83" name="stockbook-line-brown-5.png" descr="stockbook-line-brown-5.png"/>
            <p:cNvPicPr>
              <a:picLocks/>
            </p:cNvPicPr>
            <p:nvPr/>
          </p:nvPicPr>
          <p:blipFill>
            <a:blip r:embed="rId7">
              <a:extLst/>
            </a:blip>
            <a:stretch>
              <a:fillRect/>
            </a:stretch>
          </p:blipFill>
          <p:spPr>
            <a:xfrm>
              <a:off x="11760200" y="254000"/>
              <a:ext cx="254000" cy="8369300"/>
            </a:xfrm>
            <a:prstGeom prst="rect">
              <a:avLst/>
            </a:prstGeom>
            <a:ln w="12700" cap="flat">
              <a:noFill/>
              <a:miter lim="400000"/>
            </a:ln>
            <a:effectLst/>
          </p:spPr>
        </p:pic>
        <p:pic>
          <p:nvPicPr>
            <p:cNvPr id="84" name="stockbook-line-brown-6.png" descr="stockbook-line-brown-6.png"/>
            <p:cNvPicPr>
              <a:picLocks/>
            </p:cNvPicPr>
            <p:nvPr/>
          </p:nvPicPr>
          <p:blipFill>
            <a:blip r:embed="rId8">
              <a:extLst/>
            </a:blip>
            <a:stretch>
              <a:fillRect/>
            </a:stretch>
          </p:blipFill>
          <p:spPr>
            <a:xfrm>
              <a:off x="0" y="8623300"/>
              <a:ext cx="254000" cy="254000"/>
            </a:xfrm>
            <a:prstGeom prst="rect">
              <a:avLst/>
            </a:prstGeom>
            <a:ln w="12700" cap="flat">
              <a:noFill/>
              <a:miter lim="400000"/>
            </a:ln>
            <a:effectLst/>
          </p:spPr>
        </p:pic>
        <p:pic>
          <p:nvPicPr>
            <p:cNvPr id="85" name="stockbook-line-brown-7.png" descr="stockbook-line-brown-7.png"/>
            <p:cNvPicPr>
              <a:picLocks/>
            </p:cNvPicPr>
            <p:nvPr/>
          </p:nvPicPr>
          <p:blipFill>
            <a:blip r:embed="rId9">
              <a:extLst/>
            </a:blip>
            <a:stretch>
              <a:fillRect/>
            </a:stretch>
          </p:blipFill>
          <p:spPr>
            <a:xfrm>
              <a:off x="254000" y="8623300"/>
              <a:ext cx="11506200" cy="254000"/>
            </a:xfrm>
            <a:prstGeom prst="rect">
              <a:avLst/>
            </a:prstGeom>
            <a:ln w="12700" cap="flat">
              <a:noFill/>
              <a:miter lim="400000"/>
            </a:ln>
            <a:effectLst/>
          </p:spPr>
        </p:pic>
        <p:pic>
          <p:nvPicPr>
            <p:cNvPr id="86" name="stockbook-line-brown-8.png" descr="stockbook-line-brown-8.png"/>
            <p:cNvPicPr>
              <a:picLocks/>
            </p:cNvPicPr>
            <p:nvPr/>
          </p:nvPicPr>
          <p:blipFill>
            <a:blip r:embed="rId10">
              <a:extLst/>
            </a:blip>
            <a:stretch>
              <a:fillRect/>
            </a:stretch>
          </p:blipFill>
          <p:spPr>
            <a:xfrm>
              <a:off x="11760200" y="8623300"/>
              <a:ext cx="254000" cy="254000"/>
            </a:xfrm>
            <a:prstGeom prst="rect">
              <a:avLst/>
            </a:prstGeom>
            <a:ln w="12700" cap="flat">
              <a:noFill/>
              <a:miter lim="400000"/>
            </a:ln>
            <a:effectLst/>
          </p:spPr>
        </p:pic>
      </p:grpSp>
      <p:sp>
        <p:nvSpPr>
          <p:cNvPr id="88" name="Texte du titre"/>
          <p:cNvSpPr txBox="1">
            <a:spLocks noGrp="1"/>
          </p:cNvSpPr>
          <p:nvPr>
            <p:ph type="title"/>
          </p:nvPr>
        </p:nvSpPr>
        <p:spPr>
          <a:xfrm>
            <a:off x="1041400" y="2959100"/>
            <a:ext cx="10922000" cy="3835400"/>
          </a:xfrm>
          <a:prstGeom prst="rect">
            <a:avLst/>
          </a:prstGeom>
        </p:spPr>
        <p:txBody>
          <a:bodyPr/>
          <a:lstStyle>
            <a:lvl1pPr>
              <a:defRPr sz="8000">
                <a:solidFill>
                  <a:srgbClr val="B59165">
                    <a:alpha val="85000"/>
                  </a:srgbClr>
                </a:solidFill>
                <a:effectLst>
                  <a:outerShdw blurRad="25400" dist="12700" dir="16200000" rotWithShape="0">
                    <a:srgbClr val="000000"/>
                  </a:outerShdw>
                </a:effectLst>
              </a:defRPr>
            </a:lvl1pPr>
          </a:lstStyle>
          <a:p>
            <a:r>
              <a:t>Texte du titre</a:t>
            </a:r>
          </a:p>
        </p:txBody>
      </p:sp>
      <p:sp>
        <p:nvSpPr>
          <p:cNvPr id="89" name="Numéro de diapositive"/>
          <p:cNvSpPr txBox="1">
            <a:spLocks noGrp="1"/>
          </p:cNvSpPr>
          <p:nvPr>
            <p:ph type="sldNum" sz="quarter" idx="2"/>
          </p:nvPr>
        </p:nvSpPr>
        <p:spPr>
          <a:prstGeom prst="rect">
            <a:avLst/>
          </a:prstGeom>
        </p:spPr>
        <p:txBody>
          <a:bodyPr/>
          <a:lstStyle>
            <a:lvl1pPr>
              <a:defRPr>
                <a:solidFill>
                  <a:srgbClr val="A08259"/>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Photo - Horizontale">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04" name="Groupe"/>
          <p:cNvGrpSpPr/>
          <p:nvPr/>
        </p:nvGrpSpPr>
        <p:grpSpPr>
          <a:xfrm>
            <a:off x="495300" y="444500"/>
            <a:ext cx="12014200" cy="8877300"/>
            <a:chOff x="0" y="0"/>
            <a:chExt cx="12014200" cy="8877300"/>
          </a:xfrm>
        </p:grpSpPr>
        <p:pic>
          <p:nvPicPr>
            <p:cNvPr id="96" name="stockbook-line-brown-1.png" descr="stockbook-line-brown-1.png"/>
            <p:cNvPicPr>
              <a:picLocks/>
            </p:cNvPicPr>
            <p:nvPr/>
          </p:nvPicPr>
          <p:blipFill>
            <a:blip r:embed="rId3">
              <a:extLst/>
            </a:blip>
            <a:stretch>
              <a:fillRect/>
            </a:stretch>
          </p:blipFill>
          <p:spPr>
            <a:xfrm>
              <a:off x="0" y="0"/>
              <a:ext cx="254000" cy="254000"/>
            </a:xfrm>
            <a:prstGeom prst="rect">
              <a:avLst/>
            </a:prstGeom>
            <a:ln w="12700" cap="flat">
              <a:noFill/>
              <a:miter lim="400000"/>
            </a:ln>
            <a:effectLst/>
          </p:spPr>
        </p:pic>
        <p:pic>
          <p:nvPicPr>
            <p:cNvPr id="97" name="stockbook-line-brown-2.png" descr="stockbook-line-brown-2.png"/>
            <p:cNvPicPr>
              <a:picLocks/>
            </p:cNvPicPr>
            <p:nvPr/>
          </p:nvPicPr>
          <p:blipFill>
            <a:blip r:embed="rId4">
              <a:extLst/>
            </a:blip>
            <a:stretch>
              <a:fillRect/>
            </a:stretch>
          </p:blipFill>
          <p:spPr>
            <a:xfrm>
              <a:off x="254000" y="0"/>
              <a:ext cx="11506200" cy="254000"/>
            </a:xfrm>
            <a:prstGeom prst="rect">
              <a:avLst/>
            </a:prstGeom>
            <a:ln w="12700" cap="flat">
              <a:noFill/>
              <a:miter lim="400000"/>
            </a:ln>
            <a:effectLst/>
          </p:spPr>
        </p:pic>
        <p:pic>
          <p:nvPicPr>
            <p:cNvPr id="98" name="stockbook-line-brown-3.png" descr="stockbook-line-brown-3.png"/>
            <p:cNvPicPr>
              <a:picLocks/>
            </p:cNvPicPr>
            <p:nvPr/>
          </p:nvPicPr>
          <p:blipFill>
            <a:blip r:embed="rId5">
              <a:extLst/>
            </a:blip>
            <a:stretch>
              <a:fillRect/>
            </a:stretch>
          </p:blipFill>
          <p:spPr>
            <a:xfrm>
              <a:off x="11760200" y="0"/>
              <a:ext cx="254000" cy="254000"/>
            </a:xfrm>
            <a:prstGeom prst="rect">
              <a:avLst/>
            </a:prstGeom>
            <a:ln w="12700" cap="flat">
              <a:noFill/>
              <a:miter lim="400000"/>
            </a:ln>
            <a:effectLst/>
          </p:spPr>
        </p:pic>
        <p:pic>
          <p:nvPicPr>
            <p:cNvPr id="99" name="stockbook-line-brown-4.png" descr="stockbook-line-brown-4.png"/>
            <p:cNvPicPr>
              <a:picLocks/>
            </p:cNvPicPr>
            <p:nvPr/>
          </p:nvPicPr>
          <p:blipFill>
            <a:blip r:embed="rId6">
              <a:extLst/>
            </a:blip>
            <a:stretch>
              <a:fillRect/>
            </a:stretch>
          </p:blipFill>
          <p:spPr>
            <a:xfrm>
              <a:off x="0" y="254000"/>
              <a:ext cx="254000" cy="8369300"/>
            </a:xfrm>
            <a:prstGeom prst="rect">
              <a:avLst/>
            </a:prstGeom>
            <a:ln w="12700" cap="flat">
              <a:noFill/>
              <a:miter lim="400000"/>
            </a:ln>
            <a:effectLst/>
          </p:spPr>
        </p:pic>
        <p:pic>
          <p:nvPicPr>
            <p:cNvPr id="100" name="stockbook-line-brown-5.png" descr="stockbook-line-brown-5.png"/>
            <p:cNvPicPr>
              <a:picLocks/>
            </p:cNvPicPr>
            <p:nvPr/>
          </p:nvPicPr>
          <p:blipFill>
            <a:blip r:embed="rId7">
              <a:extLst/>
            </a:blip>
            <a:stretch>
              <a:fillRect/>
            </a:stretch>
          </p:blipFill>
          <p:spPr>
            <a:xfrm>
              <a:off x="11760200" y="254000"/>
              <a:ext cx="254000" cy="8369300"/>
            </a:xfrm>
            <a:prstGeom prst="rect">
              <a:avLst/>
            </a:prstGeom>
            <a:ln w="12700" cap="flat">
              <a:noFill/>
              <a:miter lim="400000"/>
            </a:ln>
            <a:effectLst/>
          </p:spPr>
        </p:pic>
        <p:pic>
          <p:nvPicPr>
            <p:cNvPr id="101" name="stockbook-line-brown-6.png" descr="stockbook-line-brown-6.png"/>
            <p:cNvPicPr>
              <a:picLocks/>
            </p:cNvPicPr>
            <p:nvPr/>
          </p:nvPicPr>
          <p:blipFill>
            <a:blip r:embed="rId8">
              <a:extLst/>
            </a:blip>
            <a:stretch>
              <a:fillRect/>
            </a:stretch>
          </p:blipFill>
          <p:spPr>
            <a:xfrm>
              <a:off x="0" y="8623300"/>
              <a:ext cx="254000" cy="254000"/>
            </a:xfrm>
            <a:prstGeom prst="rect">
              <a:avLst/>
            </a:prstGeom>
            <a:ln w="12700" cap="flat">
              <a:noFill/>
              <a:miter lim="400000"/>
            </a:ln>
            <a:effectLst/>
          </p:spPr>
        </p:pic>
        <p:pic>
          <p:nvPicPr>
            <p:cNvPr id="102" name="stockbook-line-brown-7.png" descr="stockbook-line-brown-7.png"/>
            <p:cNvPicPr>
              <a:picLocks/>
            </p:cNvPicPr>
            <p:nvPr/>
          </p:nvPicPr>
          <p:blipFill>
            <a:blip r:embed="rId9">
              <a:extLst/>
            </a:blip>
            <a:stretch>
              <a:fillRect/>
            </a:stretch>
          </p:blipFill>
          <p:spPr>
            <a:xfrm>
              <a:off x="254000" y="8623300"/>
              <a:ext cx="11506200" cy="254000"/>
            </a:xfrm>
            <a:prstGeom prst="rect">
              <a:avLst/>
            </a:prstGeom>
            <a:ln w="12700" cap="flat">
              <a:noFill/>
              <a:miter lim="400000"/>
            </a:ln>
            <a:effectLst/>
          </p:spPr>
        </p:pic>
        <p:pic>
          <p:nvPicPr>
            <p:cNvPr id="103" name="stockbook-line-brown-8.png" descr="stockbook-line-brown-8.png"/>
            <p:cNvPicPr>
              <a:picLocks/>
            </p:cNvPicPr>
            <p:nvPr/>
          </p:nvPicPr>
          <p:blipFill>
            <a:blip r:embed="rId10">
              <a:extLst/>
            </a:blip>
            <a:stretch>
              <a:fillRect/>
            </a:stretch>
          </p:blipFill>
          <p:spPr>
            <a:xfrm>
              <a:off x="11760200" y="8623300"/>
              <a:ext cx="254000" cy="254000"/>
            </a:xfrm>
            <a:prstGeom prst="rect">
              <a:avLst/>
            </a:prstGeom>
            <a:ln w="12700" cap="flat">
              <a:noFill/>
              <a:miter lim="400000"/>
            </a:ln>
            <a:effectLst/>
          </p:spPr>
        </p:pic>
      </p:grpSp>
      <p:grpSp>
        <p:nvGrpSpPr>
          <p:cNvPr id="107" name="white_horizontal-1.jpeg"/>
          <p:cNvGrpSpPr/>
          <p:nvPr/>
        </p:nvGrpSpPr>
        <p:grpSpPr>
          <a:xfrm>
            <a:off x="330200" y="863600"/>
            <a:ext cx="12344400" cy="5448300"/>
            <a:chOff x="0" y="0"/>
            <a:chExt cx="12344400" cy="5448300"/>
          </a:xfrm>
        </p:grpSpPr>
        <p:pic>
          <p:nvPicPr>
            <p:cNvPr id="106" name="white_horizontal-1.jpeg" descr="white_horizontal-1.jpeg"/>
            <p:cNvPicPr>
              <a:picLocks/>
            </p:cNvPicPr>
            <p:nvPr/>
          </p:nvPicPr>
          <p:blipFill>
            <a:blip r:embed="rId11">
              <a:extLst/>
            </a:blip>
            <a:stretch>
              <a:fillRect/>
            </a:stretch>
          </p:blipFill>
          <p:spPr>
            <a:xfrm>
              <a:off x="215900" y="139700"/>
              <a:ext cx="11912600" cy="4889500"/>
            </a:xfrm>
            <a:prstGeom prst="rect">
              <a:avLst/>
            </a:prstGeom>
            <a:ln>
              <a:noFill/>
            </a:ln>
            <a:effectLst/>
          </p:spPr>
        </p:pic>
        <p:pic>
          <p:nvPicPr>
            <p:cNvPr id="105" name="white_horizontal-1.jpeg" descr="white_horizontal-1.jpeg"/>
            <p:cNvPicPr>
              <a:picLocks/>
            </p:cNvPicPr>
            <p:nvPr/>
          </p:nvPicPr>
          <p:blipFill>
            <a:blip r:embed="rId12">
              <a:extLst/>
            </a:blip>
            <a:stretch>
              <a:fillRect/>
            </a:stretch>
          </p:blipFill>
          <p:spPr>
            <a:xfrm>
              <a:off x="0" y="0"/>
              <a:ext cx="12344400" cy="5448300"/>
            </a:xfrm>
            <a:prstGeom prst="rect">
              <a:avLst/>
            </a:prstGeom>
            <a:effectLst/>
          </p:spPr>
        </p:pic>
      </p:grpSp>
      <p:sp>
        <p:nvSpPr>
          <p:cNvPr id="108" name="Image"/>
          <p:cNvSpPr>
            <a:spLocks noGrp="1"/>
          </p:cNvSpPr>
          <p:nvPr>
            <p:ph type="pic" idx="13"/>
          </p:nvPr>
        </p:nvSpPr>
        <p:spPr>
          <a:xfrm>
            <a:off x="558799" y="990600"/>
            <a:ext cx="11887201" cy="4883662"/>
          </a:xfrm>
          <a:prstGeom prst="rect">
            <a:avLst/>
          </a:prstGeom>
        </p:spPr>
        <p:txBody>
          <a:bodyPr lIns="91439" tIns="45719" rIns="91439" bIns="45719" anchor="t"/>
          <a:lstStyle/>
          <a:p>
            <a:endParaRPr/>
          </a:p>
        </p:txBody>
      </p:sp>
      <p:sp>
        <p:nvSpPr>
          <p:cNvPr id="109" name="Texte du titre"/>
          <p:cNvSpPr txBox="1">
            <a:spLocks noGrp="1"/>
          </p:cNvSpPr>
          <p:nvPr>
            <p:ph type="title"/>
          </p:nvPr>
        </p:nvSpPr>
        <p:spPr>
          <a:xfrm>
            <a:off x="1041400" y="6324600"/>
            <a:ext cx="10922000" cy="1511300"/>
          </a:xfrm>
          <a:prstGeom prst="rect">
            <a:avLst/>
          </a:prstGeom>
        </p:spPr>
        <p:txBody>
          <a:bodyPr/>
          <a:lstStyle>
            <a:lvl1pPr>
              <a:defRPr sz="8000">
                <a:solidFill>
                  <a:srgbClr val="B59165">
                    <a:alpha val="85000"/>
                  </a:srgbClr>
                </a:solidFill>
                <a:effectLst>
                  <a:outerShdw blurRad="25400" dist="12700" dir="16200000" rotWithShape="0">
                    <a:srgbClr val="000000"/>
                  </a:outerShdw>
                </a:effectLst>
              </a:defRPr>
            </a:lvl1pPr>
          </a:lstStyle>
          <a:p>
            <a:r>
              <a:t>Texte du titre</a:t>
            </a:r>
          </a:p>
        </p:txBody>
      </p:sp>
      <p:sp>
        <p:nvSpPr>
          <p:cNvPr id="110" name="Texte niveau 1…"/>
          <p:cNvSpPr txBox="1">
            <a:spLocks noGrp="1"/>
          </p:cNvSpPr>
          <p:nvPr>
            <p:ph type="body" sz="quarter" idx="1"/>
          </p:nvPr>
        </p:nvSpPr>
        <p:spPr>
          <a:xfrm>
            <a:off x="1041400" y="7823200"/>
            <a:ext cx="10922000" cy="1244600"/>
          </a:xfrm>
          <a:prstGeom prst="rect">
            <a:avLst/>
          </a:prstGeom>
        </p:spPr>
        <p:txBody>
          <a:bodyPr anchor="t"/>
          <a:lstStyle>
            <a:lvl1pPr marL="0" indent="0" algn="ctr">
              <a:spcBef>
                <a:spcPts val="0"/>
              </a:spcBef>
              <a:buSzTx/>
              <a:buNone/>
              <a:defRPr sz="3600">
                <a:solidFill>
                  <a:srgbClr val="8E817C"/>
                </a:solidFill>
                <a:effectLst>
                  <a:outerShdw blurRad="12700" dist="12700" dir="16200000" rotWithShape="0">
                    <a:srgbClr val="000000"/>
                  </a:outerShdw>
                </a:effectLst>
              </a:defRPr>
            </a:lvl1pPr>
            <a:lvl2pPr marL="0" indent="0" algn="ctr">
              <a:spcBef>
                <a:spcPts val="0"/>
              </a:spcBef>
              <a:buSzTx/>
              <a:buNone/>
              <a:defRPr sz="3600">
                <a:solidFill>
                  <a:srgbClr val="8E817C"/>
                </a:solidFill>
                <a:effectLst>
                  <a:outerShdw blurRad="12700" dist="12700" dir="16200000" rotWithShape="0">
                    <a:srgbClr val="000000"/>
                  </a:outerShdw>
                </a:effectLst>
              </a:defRPr>
            </a:lvl2pPr>
            <a:lvl3pPr marL="0" indent="0" algn="ctr">
              <a:spcBef>
                <a:spcPts val="0"/>
              </a:spcBef>
              <a:buSzTx/>
              <a:buNone/>
              <a:defRPr sz="3600">
                <a:solidFill>
                  <a:srgbClr val="8E817C"/>
                </a:solidFill>
                <a:effectLst>
                  <a:outerShdw blurRad="12700" dist="12700" dir="16200000" rotWithShape="0">
                    <a:srgbClr val="000000"/>
                  </a:outerShdw>
                </a:effectLst>
              </a:defRPr>
            </a:lvl3pPr>
            <a:lvl4pPr marL="0" indent="0" algn="ctr">
              <a:spcBef>
                <a:spcPts val="0"/>
              </a:spcBef>
              <a:buSzTx/>
              <a:buNone/>
              <a:defRPr sz="3600">
                <a:solidFill>
                  <a:srgbClr val="8E817C"/>
                </a:solidFill>
                <a:effectLst>
                  <a:outerShdw blurRad="12700" dist="12700" dir="16200000" rotWithShape="0">
                    <a:srgbClr val="000000"/>
                  </a:outerShdw>
                </a:effectLst>
              </a:defRPr>
            </a:lvl4pPr>
            <a:lvl5pPr marL="0" indent="0" algn="ctr">
              <a:spcBef>
                <a:spcPts val="0"/>
              </a:spcBef>
              <a:buSzTx/>
              <a:buNone/>
              <a:defRPr sz="3600">
                <a:solidFill>
                  <a:srgbClr val="8E817C"/>
                </a:solidFill>
                <a:effectLst>
                  <a:outerShdw blurRad="12700" dist="12700" dir="16200000" rotWithShape="0">
                    <a:srgbClr val="000000"/>
                  </a:outerShdw>
                </a:effectLst>
              </a:defRPr>
            </a:lvl5pPr>
          </a:lstStyle>
          <a:p>
            <a:r>
              <a:t>Texte niveau 1</a:t>
            </a:r>
          </a:p>
          <a:p>
            <a:pPr lvl="1"/>
            <a:r>
              <a:t>Texte niveau 2</a:t>
            </a:r>
          </a:p>
          <a:p>
            <a:pPr lvl="2"/>
            <a:r>
              <a:t>Texte niveau 3</a:t>
            </a:r>
          </a:p>
          <a:p>
            <a:pPr lvl="3"/>
            <a:r>
              <a:t>Texte niveau 4</a:t>
            </a:r>
          </a:p>
          <a:p>
            <a:pPr lvl="4"/>
            <a:r>
              <a:t>Texte niveau 5</a:t>
            </a:r>
          </a:p>
        </p:txBody>
      </p:sp>
      <p:sp>
        <p:nvSpPr>
          <p:cNvPr id="111" name="Numéro de diapositive"/>
          <p:cNvSpPr txBox="1">
            <a:spLocks noGrp="1"/>
          </p:cNvSpPr>
          <p:nvPr>
            <p:ph type="sldNum" sz="quarter" idx="2"/>
          </p:nvPr>
        </p:nvSpPr>
        <p:spPr>
          <a:prstGeom prst="rect">
            <a:avLst/>
          </a:prstGeom>
        </p:spPr>
        <p:txBody>
          <a:bodyPr/>
          <a:lstStyle>
            <a:lvl1pPr>
              <a:defRPr>
                <a:solidFill>
                  <a:srgbClr val="A08259"/>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Photo - Horizontale - 3 Vers le haut">
    <p:bg>
      <p:bgPr>
        <a:blipFill rotWithShape="1">
          <a:blip r:embed="rId2"/>
          <a:srcRect/>
          <a:stretch>
            <a:fillRect/>
          </a:stretch>
        </a:blipFill>
        <a:effectLst/>
      </p:bgPr>
    </p:bg>
    <p:spTree>
      <p:nvGrpSpPr>
        <p:cNvPr id="1" name=""/>
        <p:cNvGrpSpPr/>
        <p:nvPr/>
      </p:nvGrpSpPr>
      <p:grpSpPr>
        <a:xfrm>
          <a:off x="0" y="0"/>
          <a:ext cx="0" cy="0"/>
          <a:chOff x="0" y="0"/>
          <a:chExt cx="0" cy="0"/>
        </a:xfrm>
      </p:grpSpPr>
      <p:grpSp>
        <p:nvGrpSpPr>
          <p:cNvPr id="126" name="Groupe"/>
          <p:cNvGrpSpPr/>
          <p:nvPr/>
        </p:nvGrpSpPr>
        <p:grpSpPr>
          <a:xfrm>
            <a:off x="495300" y="444500"/>
            <a:ext cx="12014200" cy="8877300"/>
            <a:chOff x="0" y="0"/>
            <a:chExt cx="12014200" cy="8877300"/>
          </a:xfrm>
        </p:grpSpPr>
        <p:pic>
          <p:nvPicPr>
            <p:cNvPr id="118" name="stockbook-line-brown-1.png" descr="stockbook-line-brown-1.png"/>
            <p:cNvPicPr>
              <a:picLocks/>
            </p:cNvPicPr>
            <p:nvPr/>
          </p:nvPicPr>
          <p:blipFill>
            <a:blip r:embed="rId3">
              <a:extLst/>
            </a:blip>
            <a:stretch>
              <a:fillRect/>
            </a:stretch>
          </p:blipFill>
          <p:spPr>
            <a:xfrm>
              <a:off x="0" y="0"/>
              <a:ext cx="254000" cy="254000"/>
            </a:xfrm>
            <a:prstGeom prst="rect">
              <a:avLst/>
            </a:prstGeom>
            <a:ln w="12700" cap="flat">
              <a:noFill/>
              <a:miter lim="400000"/>
            </a:ln>
            <a:effectLst/>
          </p:spPr>
        </p:pic>
        <p:pic>
          <p:nvPicPr>
            <p:cNvPr id="119" name="stockbook-line-brown-2.png" descr="stockbook-line-brown-2.png"/>
            <p:cNvPicPr>
              <a:picLocks/>
            </p:cNvPicPr>
            <p:nvPr/>
          </p:nvPicPr>
          <p:blipFill>
            <a:blip r:embed="rId4">
              <a:extLst/>
            </a:blip>
            <a:stretch>
              <a:fillRect/>
            </a:stretch>
          </p:blipFill>
          <p:spPr>
            <a:xfrm>
              <a:off x="254000" y="0"/>
              <a:ext cx="11506200" cy="254000"/>
            </a:xfrm>
            <a:prstGeom prst="rect">
              <a:avLst/>
            </a:prstGeom>
            <a:ln w="12700" cap="flat">
              <a:noFill/>
              <a:miter lim="400000"/>
            </a:ln>
            <a:effectLst/>
          </p:spPr>
        </p:pic>
        <p:pic>
          <p:nvPicPr>
            <p:cNvPr id="120" name="stockbook-line-brown-3.png" descr="stockbook-line-brown-3.png"/>
            <p:cNvPicPr>
              <a:picLocks/>
            </p:cNvPicPr>
            <p:nvPr/>
          </p:nvPicPr>
          <p:blipFill>
            <a:blip r:embed="rId5">
              <a:extLst/>
            </a:blip>
            <a:stretch>
              <a:fillRect/>
            </a:stretch>
          </p:blipFill>
          <p:spPr>
            <a:xfrm>
              <a:off x="11760200" y="0"/>
              <a:ext cx="254000" cy="254000"/>
            </a:xfrm>
            <a:prstGeom prst="rect">
              <a:avLst/>
            </a:prstGeom>
            <a:ln w="12700" cap="flat">
              <a:noFill/>
              <a:miter lim="400000"/>
            </a:ln>
            <a:effectLst/>
          </p:spPr>
        </p:pic>
        <p:pic>
          <p:nvPicPr>
            <p:cNvPr id="121" name="stockbook-line-brown-4.png" descr="stockbook-line-brown-4.png"/>
            <p:cNvPicPr>
              <a:picLocks/>
            </p:cNvPicPr>
            <p:nvPr/>
          </p:nvPicPr>
          <p:blipFill>
            <a:blip r:embed="rId6">
              <a:extLst/>
            </a:blip>
            <a:stretch>
              <a:fillRect/>
            </a:stretch>
          </p:blipFill>
          <p:spPr>
            <a:xfrm>
              <a:off x="0" y="254000"/>
              <a:ext cx="254000" cy="8369300"/>
            </a:xfrm>
            <a:prstGeom prst="rect">
              <a:avLst/>
            </a:prstGeom>
            <a:ln w="12700" cap="flat">
              <a:noFill/>
              <a:miter lim="400000"/>
            </a:ln>
            <a:effectLst/>
          </p:spPr>
        </p:pic>
        <p:pic>
          <p:nvPicPr>
            <p:cNvPr id="122" name="stockbook-line-brown-5.png" descr="stockbook-line-brown-5.png"/>
            <p:cNvPicPr>
              <a:picLocks/>
            </p:cNvPicPr>
            <p:nvPr/>
          </p:nvPicPr>
          <p:blipFill>
            <a:blip r:embed="rId7">
              <a:extLst/>
            </a:blip>
            <a:stretch>
              <a:fillRect/>
            </a:stretch>
          </p:blipFill>
          <p:spPr>
            <a:xfrm>
              <a:off x="11760200" y="254000"/>
              <a:ext cx="254000" cy="8369300"/>
            </a:xfrm>
            <a:prstGeom prst="rect">
              <a:avLst/>
            </a:prstGeom>
            <a:ln w="12700" cap="flat">
              <a:noFill/>
              <a:miter lim="400000"/>
            </a:ln>
            <a:effectLst/>
          </p:spPr>
        </p:pic>
        <p:pic>
          <p:nvPicPr>
            <p:cNvPr id="123" name="stockbook-line-brown-6.png" descr="stockbook-line-brown-6.png"/>
            <p:cNvPicPr>
              <a:picLocks/>
            </p:cNvPicPr>
            <p:nvPr/>
          </p:nvPicPr>
          <p:blipFill>
            <a:blip r:embed="rId8">
              <a:extLst/>
            </a:blip>
            <a:stretch>
              <a:fillRect/>
            </a:stretch>
          </p:blipFill>
          <p:spPr>
            <a:xfrm>
              <a:off x="0" y="8623300"/>
              <a:ext cx="254000" cy="254000"/>
            </a:xfrm>
            <a:prstGeom prst="rect">
              <a:avLst/>
            </a:prstGeom>
            <a:ln w="12700" cap="flat">
              <a:noFill/>
              <a:miter lim="400000"/>
            </a:ln>
            <a:effectLst/>
          </p:spPr>
        </p:pic>
        <p:pic>
          <p:nvPicPr>
            <p:cNvPr id="124" name="stockbook-line-brown-7.png" descr="stockbook-line-brown-7.png"/>
            <p:cNvPicPr>
              <a:picLocks/>
            </p:cNvPicPr>
            <p:nvPr/>
          </p:nvPicPr>
          <p:blipFill>
            <a:blip r:embed="rId9">
              <a:extLst/>
            </a:blip>
            <a:stretch>
              <a:fillRect/>
            </a:stretch>
          </p:blipFill>
          <p:spPr>
            <a:xfrm>
              <a:off x="254000" y="8623300"/>
              <a:ext cx="11506200" cy="254000"/>
            </a:xfrm>
            <a:prstGeom prst="rect">
              <a:avLst/>
            </a:prstGeom>
            <a:ln w="12700" cap="flat">
              <a:noFill/>
              <a:miter lim="400000"/>
            </a:ln>
            <a:effectLst/>
          </p:spPr>
        </p:pic>
        <p:pic>
          <p:nvPicPr>
            <p:cNvPr id="125" name="stockbook-line-brown-8.png" descr="stockbook-line-brown-8.png"/>
            <p:cNvPicPr>
              <a:picLocks/>
            </p:cNvPicPr>
            <p:nvPr/>
          </p:nvPicPr>
          <p:blipFill>
            <a:blip r:embed="rId10">
              <a:extLst/>
            </a:blip>
            <a:stretch>
              <a:fillRect/>
            </a:stretch>
          </p:blipFill>
          <p:spPr>
            <a:xfrm>
              <a:off x="11760200" y="8623300"/>
              <a:ext cx="254000" cy="254000"/>
            </a:xfrm>
            <a:prstGeom prst="rect">
              <a:avLst/>
            </a:prstGeom>
            <a:ln w="12700" cap="flat">
              <a:noFill/>
              <a:miter lim="400000"/>
            </a:ln>
            <a:effectLst/>
          </p:spPr>
        </p:pic>
      </p:grpSp>
      <p:grpSp>
        <p:nvGrpSpPr>
          <p:cNvPr id="129" name="white_horizontal-1.jpeg"/>
          <p:cNvGrpSpPr/>
          <p:nvPr/>
        </p:nvGrpSpPr>
        <p:grpSpPr>
          <a:xfrm>
            <a:off x="330200" y="863600"/>
            <a:ext cx="12344400" cy="5448300"/>
            <a:chOff x="0" y="0"/>
            <a:chExt cx="12344400" cy="5448300"/>
          </a:xfrm>
        </p:grpSpPr>
        <p:pic>
          <p:nvPicPr>
            <p:cNvPr id="128" name="white_horizontal-1.jpeg" descr="white_horizontal-1.jpeg"/>
            <p:cNvPicPr>
              <a:picLocks/>
            </p:cNvPicPr>
            <p:nvPr/>
          </p:nvPicPr>
          <p:blipFill>
            <a:blip r:embed="rId11">
              <a:extLst/>
            </a:blip>
            <a:stretch>
              <a:fillRect/>
            </a:stretch>
          </p:blipFill>
          <p:spPr>
            <a:xfrm>
              <a:off x="215900" y="139700"/>
              <a:ext cx="11912600" cy="4889500"/>
            </a:xfrm>
            <a:prstGeom prst="rect">
              <a:avLst/>
            </a:prstGeom>
            <a:ln>
              <a:noFill/>
            </a:ln>
            <a:effectLst/>
          </p:spPr>
        </p:pic>
        <p:pic>
          <p:nvPicPr>
            <p:cNvPr id="127" name="white_horizontal-1.jpeg" descr="white_horizontal-1.jpeg"/>
            <p:cNvPicPr>
              <a:picLocks/>
            </p:cNvPicPr>
            <p:nvPr/>
          </p:nvPicPr>
          <p:blipFill>
            <a:blip r:embed="rId12">
              <a:extLst/>
            </a:blip>
            <a:stretch>
              <a:fillRect/>
            </a:stretch>
          </p:blipFill>
          <p:spPr>
            <a:xfrm>
              <a:off x="0" y="0"/>
              <a:ext cx="12344400" cy="5448300"/>
            </a:xfrm>
            <a:prstGeom prst="rect">
              <a:avLst/>
            </a:prstGeom>
            <a:effectLst/>
          </p:spPr>
        </p:pic>
      </p:grpSp>
      <p:sp>
        <p:nvSpPr>
          <p:cNvPr id="130" name="Image"/>
          <p:cNvSpPr>
            <a:spLocks noGrp="1"/>
          </p:cNvSpPr>
          <p:nvPr>
            <p:ph type="pic" sz="half" idx="13"/>
          </p:nvPr>
        </p:nvSpPr>
        <p:spPr>
          <a:xfrm>
            <a:off x="571499" y="1000380"/>
            <a:ext cx="7048501" cy="4876801"/>
          </a:xfrm>
          <a:prstGeom prst="rect">
            <a:avLst/>
          </a:prstGeom>
        </p:spPr>
        <p:txBody>
          <a:bodyPr lIns="91439" tIns="45719" rIns="91439" bIns="45719" anchor="t"/>
          <a:lstStyle/>
          <a:p>
            <a:endParaRPr/>
          </a:p>
        </p:txBody>
      </p:sp>
      <p:sp>
        <p:nvSpPr>
          <p:cNvPr id="131" name="Image"/>
          <p:cNvSpPr>
            <a:spLocks noGrp="1"/>
          </p:cNvSpPr>
          <p:nvPr>
            <p:ph type="pic" sz="quarter" idx="14"/>
          </p:nvPr>
        </p:nvSpPr>
        <p:spPr>
          <a:xfrm>
            <a:off x="7785100" y="1000380"/>
            <a:ext cx="4660900" cy="2349501"/>
          </a:xfrm>
          <a:prstGeom prst="rect">
            <a:avLst/>
          </a:prstGeom>
        </p:spPr>
        <p:txBody>
          <a:bodyPr lIns="91439" tIns="45719" rIns="91439" bIns="45719" anchor="t"/>
          <a:lstStyle/>
          <a:p>
            <a:endParaRPr/>
          </a:p>
        </p:txBody>
      </p:sp>
      <p:sp>
        <p:nvSpPr>
          <p:cNvPr id="132" name="Image"/>
          <p:cNvSpPr>
            <a:spLocks noGrp="1"/>
          </p:cNvSpPr>
          <p:nvPr>
            <p:ph type="pic" sz="quarter" idx="15"/>
          </p:nvPr>
        </p:nvSpPr>
        <p:spPr>
          <a:xfrm>
            <a:off x="7785100" y="3527680"/>
            <a:ext cx="4660900" cy="2349501"/>
          </a:xfrm>
          <a:prstGeom prst="rect">
            <a:avLst/>
          </a:prstGeom>
        </p:spPr>
        <p:txBody>
          <a:bodyPr lIns="91439" tIns="45719" rIns="91439" bIns="45719" anchor="t"/>
          <a:lstStyle/>
          <a:p>
            <a:endParaRPr/>
          </a:p>
        </p:txBody>
      </p:sp>
      <p:sp>
        <p:nvSpPr>
          <p:cNvPr id="133" name="Texte du titre"/>
          <p:cNvSpPr txBox="1">
            <a:spLocks noGrp="1"/>
          </p:cNvSpPr>
          <p:nvPr>
            <p:ph type="title"/>
          </p:nvPr>
        </p:nvSpPr>
        <p:spPr>
          <a:xfrm>
            <a:off x="1041400" y="6324600"/>
            <a:ext cx="10922000" cy="1511300"/>
          </a:xfrm>
          <a:prstGeom prst="rect">
            <a:avLst/>
          </a:prstGeom>
        </p:spPr>
        <p:txBody>
          <a:bodyPr/>
          <a:lstStyle>
            <a:lvl1pPr>
              <a:defRPr sz="8000">
                <a:solidFill>
                  <a:srgbClr val="B59165">
                    <a:alpha val="85000"/>
                  </a:srgbClr>
                </a:solidFill>
                <a:effectLst>
                  <a:outerShdw blurRad="25400" dist="12700" dir="16200000" rotWithShape="0">
                    <a:srgbClr val="000000"/>
                  </a:outerShdw>
                </a:effectLst>
              </a:defRPr>
            </a:lvl1pPr>
          </a:lstStyle>
          <a:p>
            <a:r>
              <a:t>Texte du titre</a:t>
            </a:r>
          </a:p>
        </p:txBody>
      </p:sp>
      <p:sp>
        <p:nvSpPr>
          <p:cNvPr id="134" name="Texte niveau 1…"/>
          <p:cNvSpPr txBox="1">
            <a:spLocks noGrp="1"/>
          </p:cNvSpPr>
          <p:nvPr>
            <p:ph type="body" sz="quarter" idx="1"/>
          </p:nvPr>
        </p:nvSpPr>
        <p:spPr>
          <a:xfrm>
            <a:off x="1041400" y="7823200"/>
            <a:ext cx="10922000" cy="1244600"/>
          </a:xfrm>
          <a:prstGeom prst="rect">
            <a:avLst/>
          </a:prstGeom>
        </p:spPr>
        <p:txBody>
          <a:bodyPr anchor="t"/>
          <a:lstStyle>
            <a:lvl1pPr marL="0" indent="0" algn="ctr">
              <a:spcBef>
                <a:spcPts val="0"/>
              </a:spcBef>
              <a:buSzTx/>
              <a:buNone/>
              <a:defRPr sz="3600">
                <a:solidFill>
                  <a:srgbClr val="8E817C"/>
                </a:solidFill>
                <a:effectLst>
                  <a:outerShdw blurRad="12700" dist="12700" dir="16200000" rotWithShape="0">
                    <a:srgbClr val="000000"/>
                  </a:outerShdw>
                </a:effectLst>
              </a:defRPr>
            </a:lvl1pPr>
            <a:lvl2pPr marL="0" indent="0" algn="ctr">
              <a:spcBef>
                <a:spcPts val="0"/>
              </a:spcBef>
              <a:buSzTx/>
              <a:buNone/>
              <a:defRPr sz="3600">
                <a:solidFill>
                  <a:srgbClr val="8E817C"/>
                </a:solidFill>
                <a:effectLst>
                  <a:outerShdw blurRad="12700" dist="12700" dir="16200000" rotWithShape="0">
                    <a:srgbClr val="000000"/>
                  </a:outerShdw>
                </a:effectLst>
              </a:defRPr>
            </a:lvl2pPr>
            <a:lvl3pPr marL="0" indent="0" algn="ctr">
              <a:spcBef>
                <a:spcPts val="0"/>
              </a:spcBef>
              <a:buSzTx/>
              <a:buNone/>
              <a:defRPr sz="3600">
                <a:solidFill>
                  <a:srgbClr val="8E817C"/>
                </a:solidFill>
                <a:effectLst>
                  <a:outerShdw blurRad="12700" dist="12700" dir="16200000" rotWithShape="0">
                    <a:srgbClr val="000000"/>
                  </a:outerShdw>
                </a:effectLst>
              </a:defRPr>
            </a:lvl3pPr>
            <a:lvl4pPr marL="0" indent="0" algn="ctr">
              <a:spcBef>
                <a:spcPts val="0"/>
              </a:spcBef>
              <a:buSzTx/>
              <a:buNone/>
              <a:defRPr sz="3600">
                <a:solidFill>
                  <a:srgbClr val="8E817C"/>
                </a:solidFill>
                <a:effectLst>
                  <a:outerShdw blurRad="12700" dist="12700" dir="16200000" rotWithShape="0">
                    <a:srgbClr val="000000"/>
                  </a:outerShdw>
                </a:effectLst>
              </a:defRPr>
            </a:lvl4pPr>
            <a:lvl5pPr marL="0" indent="0" algn="ctr">
              <a:spcBef>
                <a:spcPts val="0"/>
              </a:spcBef>
              <a:buSzTx/>
              <a:buNone/>
              <a:defRPr sz="3600">
                <a:solidFill>
                  <a:srgbClr val="8E817C"/>
                </a:solidFill>
                <a:effectLst>
                  <a:outerShdw blurRad="12700" dist="12700" dir="16200000" rotWithShape="0">
                    <a:srgbClr val="000000"/>
                  </a:outerShdw>
                </a:effectLst>
              </a:defRPr>
            </a:lvl5pPr>
          </a:lstStyle>
          <a:p>
            <a:r>
              <a:t>Texte niveau 1</a:t>
            </a:r>
          </a:p>
          <a:p>
            <a:pPr lvl="1"/>
            <a:r>
              <a:t>Texte niveau 2</a:t>
            </a:r>
          </a:p>
          <a:p>
            <a:pPr lvl="2"/>
            <a:r>
              <a:t>Texte niveau 3</a:t>
            </a:r>
          </a:p>
          <a:p>
            <a:pPr lvl="3"/>
            <a:r>
              <a:t>Texte niveau 4</a:t>
            </a:r>
          </a:p>
          <a:p>
            <a:pPr lvl="4"/>
            <a:r>
              <a:t>Texte niveau 5</a:t>
            </a:r>
          </a:p>
        </p:txBody>
      </p:sp>
      <p:sp>
        <p:nvSpPr>
          <p:cNvPr id="135" name="Numéro de diapositive"/>
          <p:cNvSpPr txBox="1">
            <a:spLocks noGrp="1"/>
          </p:cNvSpPr>
          <p:nvPr>
            <p:ph type="sldNum" sz="quarter" idx="2"/>
          </p:nvPr>
        </p:nvSpPr>
        <p:spPr>
          <a:prstGeom prst="rect">
            <a:avLst/>
          </a:prstGeom>
        </p:spPr>
        <p:txBody>
          <a:bodyPr/>
          <a:lstStyle>
            <a:lvl1pPr>
              <a:defRPr>
                <a:solidFill>
                  <a:srgbClr val="A08259"/>
                </a:solidFill>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slideLayout" Target="../slideLayouts/slideLayout26.xml"/><Relationship Id="rId27" Type="http://schemas.openxmlformats.org/officeDocument/2006/relationships/slideLayout" Target="../slideLayouts/slideLayout27.xml"/><Relationship Id="rId28" Type="http://schemas.openxmlformats.org/officeDocument/2006/relationships/slideLayout" Target="../slideLayouts/slideLayout28.xml"/><Relationship Id="rId29" Type="http://schemas.openxmlformats.org/officeDocument/2006/relationships/slideLayout" Target="../slideLayouts/slideLayout2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30" Type="http://schemas.openxmlformats.org/officeDocument/2006/relationships/slideLayout" Target="../slideLayouts/slideLayout30.xml"/><Relationship Id="rId31" Type="http://schemas.openxmlformats.org/officeDocument/2006/relationships/theme" Target="../theme/theme1.xml"/><Relationship Id="rId32" Type="http://schemas.openxmlformats.org/officeDocument/2006/relationships/image" Target="../media/image2.jpeg"/><Relationship Id="rId9" Type="http://schemas.openxmlformats.org/officeDocument/2006/relationships/slideLayout" Target="../slideLayouts/slideLayout9.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3" Type="http://schemas.openxmlformats.org/officeDocument/2006/relationships/image" Target="../media/image3.png"/><Relationship Id="rId34" Type="http://schemas.openxmlformats.org/officeDocument/2006/relationships/image" Target="../media/image4.png"/><Relationship Id="rId35" Type="http://schemas.openxmlformats.org/officeDocument/2006/relationships/image" Target="../media/image5.png"/><Relationship Id="rId36" Type="http://schemas.openxmlformats.org/officeDocument/2006/relationships/image" Target="../media/image6.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37" Type="http://schemas.openxmlformats.org/officeDocument/2006/relationships/image" Target="../media/image7.png"/><Relationship Id="rId38" Type="http://schemas.openxmlformats.org/officeDocument/2006/relationships/image" Target="../media/image8.png"/><Relationship Id="rId39" Type="http://schemas.openxmlformats.org/officeDocument/2006/relationships/image" Target="../media/image9.png"/><Relationship Id="rId40" Type="http://schemas.openxmlformats.org/officeDocument/2006/relationships/image" Target="../media/image10.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32"/>
          <a:srcRect/>
          <a:stretch>
            <a:fillRect/>
          </a:stretch>
        </a:blipFill>
        <a:effectLst/>
      </p:bgPr>
    </p:bg>
    <p:spTree>
      <p:nvGrpSpPr>
        <p:cNvPr id="1" name=""/>
        <p:cNvGrpSpPr/>
        <p:nvPr/>
      </p:nvGrpSpPr>
      <p:grpSpPr>
        <a:xfrm>
          <a:off x="0" y="0"/>
          <a:ext cx="0" cy="0"/>
          <a:chOff x="0" y="0"/>
          <a:chExt cx="0" cy="0"/>
        </a:xfrm>
      </p:grpSpPr>
      <p:grpSp>
        <p:nvGrpSpPr>
          <p:cNvPr id="10" name="Groupe"/>
          <p:cNvGrpSpPr/>
          <p:nvPr/>
        </p:nvGrpSpPr>
        <p:grpSpPr>
          <a:xfrm>
            <a:off x="495300" y="444500"/>
            <a:ext cx="12014200" cy="8890000"/>
            <a:chOff x="0" y="0"/>
            <a:chExt cx="12014200" cy="8890000"/>
          </a:xfrm>
        </p:grpSpPr>
        <p:pic>
          <p:nvPicPr>
            <p:cNvPr id="2" name="stockbook-line-blue-1.png" descr="stockbook-line-blue-1.png"/>
            <p:cNvPicPr>
              <a:picLocks/>
            </p:cNvPicPr>
            <p:nvPr/>
          </p:nvPicPr>
          <p:blipFill>
            <a:blip r:embed="rId33">
              <a:extLst/>
            </a:blip>
            <a:stretch>
              <a:fillRect/>
            </a:stretch>
          </p:blipFill>
          <p:spPr>
            <a:xfrm>
              <a:off x="0" y="0"/>
              <a:ext cx="254000" cy="254000"/>
            </a:xfrm>
            <a:prstGeom prst="rect">
              <a:avLst/>
            </a:prstGeom>
            <a:ln w="12700" cap="flat">
              <a:noFill/>
              <a:miter lim="400000"/>
            </a:ln>
            <a:effectLst/>
          </p:spPr>
        </p:pic>
        <p:pic>
          <p:nvPicPr>
            <p:cNvPr id="3" name="stockbook-line-blue-3.png" descr="stockbook-line-blue-3.png"/>
            <p:cNvPicPr>
              <a:picLocks/>
            </p:cNvPicPr>
            <p:nvPr/>
          </p:nvPicPr>
          <p:blipFill>
            <a:blip r:embed="rId34">
              <a:extLst/>
            </a:blip>
            <a:stretch>
              <a:fillRect/>
            </a:stretch>
          </p:blipFill>
          <p:spPr>
            <a:xfrm>
              <a:off x="11760200" y="0"/>
              <a:ext cx="254000" cy="254000"/>
            </a:xfrm>
            <a:prstGeom prst="rect">
              <a:avLst/>
            </a:prstGeom>
            <a:ln w="12700" cap="flat">
              <a:noFill/>
              <a:miter lim="400000"/>
            </a:ln>
            <a:effectLst/>
          </p:spPr>
        </p:pic>
        <p:pic>
          <p:nvPicPr>
            <p:cNvPr id="4" name="stockbook-line-blue-4.png" descr="stockbook-line-blue-4.png"/>
            <p:cNvPicPr>
              <a:picLocks/>
            </p:cNvPicPr>
            <p:nvPr/>
          </p:nvPicPr>
          <p:blipFill>
            <a:blip r:embed="rId35">
              <a:extLst/>
            </a:blip>
            <a:stretch>
              <a:fillRect/>
            </a:stretch>
          </p:blipFill>
          <p:spPr>
            <a:xfrm>
              <a:off x="0" y="254000"/>
              <a:ext cx="254000" cy="8382000"/>
            </a:xfrm>
            <a:prstGeom prst="rect">
              <a:avLst/>
            </a:prstGeom>
            <a:ln w="12700" cap="flat">
              <a:noFill/>
              <a:miter lim="400000"/>
            </a:ln>
            <a:effectLst/>
          </p:spPr>
        </p:pic>
        <p:pic>
          <p:nvPicPr>
            <p:cNvPr id="5" name="stockbook-line-blue-5.png" descr="stockbook-line-blue-5.png"/>
            <p:cNvPicPr>
              <a:picLocks/>
            </p:cNvPicPr>
            <p:nvPr/>
          </p:nvPicPr>
          <p:blipFill>
            <a:blip r:embed="rId36">
              <a:extLst/>
            </a:blip>
            <a:stretch>
              <a:fillRect/>
            </a:stretch>
          </p:blipFill>
          <p:spPr>
            <a:xfrm>
              <a:off x="11760200" y="254000"/>
              <a:ext cx="254000" cy="8382000"/>
            </a:xfrm>
            <a:prstGeom prst="rect">
              <a:avLst/>
            </a:prstGeom>
            <a:ln w="12700" cap="flat">
              <a:noFill/>
              <a:miter lim="400000"/>
            </a:ln>
            <a:effectLst/>
          </p:spPr>
        </p:pic>
        <p:pic>
          <p:nvPicPr>
            <p:cNvPr id="6" name="stockbook-line-blue-6.png" descr="stockbook-line-blue-6.png"/>
            <p:cNvPicPr>
              <a:picLocks/>
            </p:cNvPicPr>
            <p:nvPr/>
          </p:nvPicPr>
          <p:blipFill>
            <a:blip r:embed="rId37">
              <a:extLst/>
            </a:blip>
            <a:stretch>
              <a:fillRect/>
            </a:stretch>
          </p:blipFill>
          <p:spPr>
            <a:xfrm>
              <a:off x="0" y="8636000"/>
              <a:ext cx="254000" cy="254000"/>
            </a:xfrm>
            <a:prstGeom prst="rect">
              <a:avLst/>
            </a:prstGeom>
            <a:ln w="12700" cap="flat">
              <a:noFill/>
              <a:miter lim="400000"/>
            </a:ln>
            <a:effectLst/>
          </p:spPr>
        </p:pic>
        <p:pic>
          <p:nvPicPr>
            <p:cNvPr id="7" name="stockbook-line-blue-7.png" descr="stockbook-line-blue-7.png"/>
            <p:cNvPicPr>
              <a:picLocks/>
            </p:cNvPicPr>
            <p:nvPr/>
          </p:nvPicPr>
          <p:blipFill>
            <a:blip r:embed="rId38">
              <a:extLst/>
            </a:blip>
            <a:stretch>
              <a:fillRect/>
            </a:stretch>
          </p:blipFill>
          <p:spPr>
            <a:xfrm>
              <a:off x="254000" y="0"/>
              <a:ext cx="11506200" cy="254000"/>
            </a:xfrm>
            <a:prstGeom prst="rect">
              <a:avLst/>
            </a:prstGeom>
            <a:ln w="12700" cap="flat">
              <a:noFill/>
              <a:miter lim="400000"/>
            </a:ln>
            <a:effectLst/>
          </p:spPr>
        </p:pic>
        <p:pic>
          <p:nvPicPr>
            <p:cNvPr id="8" name="stockbook-line-blue-8.png" descr="stockbook-line-blue-8.png"/>
            <p:cNvPicPr>
              <a:picLocks/>
            </p:cNvPicPr>
            <p:nvPr/>
          </p:nvPicPr>
          <p:blipFill>
            <a:blip r:embed="rId39">
              <a:extLst/>
            </a:blip>
            <a:stretch>
              <a:fillRect/>
            </a:stretch>
          </p:blipFill>
          <p:spPr>
            <a:xfrm>
              <a:off x="254000" y="8636000"/>
              <a:ext cx="11506200" cy="254000"/>
            </a:xfrm>
            <a:prstGeom prst="rect">
              <a:avLst/>
            </a:prstGeom>
            <a:ln w="12700" cap="flat">
              <a:noFill/>
              <a:miter lim="400000"/>
            </a:ln>
            <a:effectLst/>
          </p:spPr>
        </p:pic>
        <p:pic>
          <p:nvPicPr>
            <p:cNvPr id="9" name="stockbook-line-blue-9.png" descr="stockbook-line-blue-9.png"/>
            <p:cNvPicPr>
              <a:picLocks/>
            </p:cNvPicPr>
            <p:nvPr/>
          </p:nvPicPr>
          <p:blipFill>
            <a:blip r:embed="rId40">
              <a:extLst/>
            </a:blip>
            <a:stretch>
              <a:fillRect/>
            </a:stretch>
          </p:blipFill>
          <p:spPr>
            <a:xfrm>
              <a:off x="11760200" y="8636000"/>
              <a:ext cx="254000" cy="254000"/>
            </a:xfrm>
            <a:prstGeom prst="rect">
              <a:avLst/>
            </a:prstGeom>
            <a:ln w="12700" cap="flat">
              <a:noFill/>
              <a:miter lim="400000"/>
            </a:ln>
            <a:effectLst/>
          </p:spPr>
        </p:pic>
      </p:grpSp>
      <p:sp>
        <p:nvSpPr>
          <p:cNvPr id="11" name="Texte niveau 1…"/>
          <p:cNvSpPr txBox="1">
            <a:spLocks noGrp="1"/>
          </p:cNvSpPr>
          <p:nvPr>
            <p:ph type="body" idx="1"/>
          </p:nvPr>
        </p:nvSpPr>
        <p:spPr>
          <a:xfrm>
            <a:off x="1041400" y="1511300"/>
            <a:ext cx="10922000" cy="673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Texte niveau 1</a:t>
            </a:r>
          </a:p>
          <a:p>
            <a:pPr lvl="1"/>
            <a:r>
              <a:t>Texte niveau 2</a:t>
            </a:r>
          </a:p>
          <a:p>
            <a:pPr lvl="2"/>
            <a:r>
              <a:t>Texte niveau 3</a:t>
            </a:r>
          </a:p>
          <a:p>
            <a:pPr lvl="3"/>
            <a:r>
              <a:t>Texte niveau 4</a:t>
            </a:r>
          </a:p>
          <a:p>
            <a:pPr lvl="4"/>
            <a:r>
              <a:t>Texte niveau 5</a:t>
            </a:r>
          </a:p>
        </p:txBody>
      </p:sp>
      <p:sp>
        <p:nvSpPr>
          <p:cNvPr id="12" name="Texte du titre"/>
          <p:cNvSpPr txBox="1">
            <a:spLocks noGrp="1"/>
          </p:cNvSpPr>
          <p:nvPr>
            <p:ph type="title"/>
          </p:nvPr>
        </p:nvSpPr>
        <p:spPr>
          <a:xfrm>
            <a:off x="1041400" y="533400"/>
            <a:ext cx="10922000" cy="2209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r>
              <a:t>Texte du titre</a:t>
            </a:r>
          </a:p>
        </p:txBody>
      </p:sp>
      <p:sp>
        <p:nvSpPr>
          <p:cNvPr id="13" name="Numéro de diapositive"/>
          <p:cNvSpPr txBox="1">
            <a:spLocks noGrp="1"/>
          </p:cNvSpPr>
          <p:nvPr>
            <p:ph type="sldNum" sz="quarter" idx="2"/>
          </p:nvPr>
        </p:nvSpPr>
        <p:spPr>
          <a:xfrm>
            <a:off x="6308884" y="9321800"/>
            <a:ext cx="374334" cy="419100"/>
          </a:xfrm>
          <a:prstGeom prst="rect">
            <a:avLst/>
          </a:prstGeom>
          <a:ln w="12700">
            <a:miter lim="400000"/>
          </a:ln>
        </p:spPr>
        <p:txBody>
          <a:bodyPr wrap="none" lIns="50800" tIns="50800" rIns="50800" bIns="50800">
            <a:spAutoFit/>
          </a:bodyPr>
          <a:lstStyle>
            <a:lvl1pPr algn="ctr" defTabSz="584200">
              <a:defRPr sz="2100">
                <a:solidFill>
                  <a:srgbClr val="754F33"/>
                </a:solidFill>
                <a:latin typeface="+mj-lt"/>
                <a:ea typeface="+mj-ea"/>
                <a:cs typeface="+mj-cs"/>
                <a:sym typeface="Hoefler Tex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Lst>
  <p:transition xmlns:p14="http://schemas.microsoft.com/office/powerpoint/2010/main" spd="med"/>
  <p:txStyles>
    <p:titleStyle>
      <a:lvl1pPr marL="0" marR="0" indent="0" algn="ctr" defTabSz="584200" rtl="0" latinLnBrk="0">
        <a:lnSpc>
          <a:spcPct val="100000"/>
        </a:lnSpc>
        <a:spcBef>
          <a:spcPts val="0"/>
        </a:spcBef>
        <a:spcAft>
          <a:spcPts val="0"/>
        </a:spcAft>
        <a:buClrTx/>
        <a:buSzTx/>
        <a:buFontTx/>
        <a:buNone/>
        <a:tabLst/>
        <a:defRPr sz="6800" b="0" i="0" u="none" strike="noStrike" cap="none" spc="0" baseline="0">
          <a:ln>
            <a:noFill/>
          </a:ln>
          <a:solidFill>
            <a:srgbClr val="754F33"/>
          </a:solidFill>
          <a:uFillTx/>
          <a:latin typeface="+mj-lt"/>
          <a:ea typeface="+mj-ea"/>
          <a:cs typeface="+mj-cs"/>
          <a:sym typeface="Hoefler Text"/>
        </a:defRPr>
      </a:lvl1pPr>
      <a:lvl2pPr marL="0" marR="0" indent="228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754F33"/>
          </a:solidFill>
          <a:uFillTx/>
          <a:latin typeface="+mj-lt"/>
          <a:ea typeface="+mj-ea"/>
          <a:cs typeface="+mj-cs"/>
          <a:sym typeface="Hoefler Text"/>
        </a:defRPr>
      </a:lvl2pPr>
      <a:lvl3pPr marL="0" marR="0" indent="457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754F33"/>
          </a:solidFill>
          <a:uFillTx/>
          <a:latin typeface="+mj-lt"/>
          <a:ea typeface="+mj-ea"/>
          <a:cs typeface="+mj-cs"/>
          <a:sym typeface="Hoefler Text"/>
        </a:defRPr>
      </a:lvl3pPr>
      <a:lvl4pPr marL="0" marR="0" indent="685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754F33"/>
          </a:solidFill>
          <a:uFillTx/>
          <a:latin typeface="+mj-lt"/>
          <a:ea typeface="+mj-ea"/>
          <a:cs typeface="+mj-cs"/>
          <a:sym typeface="Hoefler Text"/>
        </a:defRPr>
      </a:lvl4pPr>
      <a:lvl5pPr marL="0" marR="0" indent="9144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754F33"/>
          </a:solidFill>
          <a:uFillTx/>
          <a:latin typeface="+mj-lt"/>
          <a:ea typeface="+mj-ea"/>
          <a:cs typeface="+mj-cs"/>
          <a:sym typeface="Hoefler Text"/>
        </a:defRPr>
      </a:lvl5pPr>
      <a:lvl6pPr marL="0" marR="0" indent="11430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754F33"/>
          </a:solidFill>
          <a:uFillTx/>
          <a:latin typeface="+mj-lt"/>
          <a:ea typeface="+mj-ea"/>
          <a:cs typeface="+mj-cs"/>
          <a:sym typeface="Hoefler Text"/>
        </a:defRPr>
      </a:lvl6pPr>
      <a:lvl7pPr marL="0" marR="0" indent="13716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754F33"/>
          </a:solidFill>
          <a:uFillTx/>
          <a:latin typeface="+mj-lt"/>
          <a:ea typeface="+mj-ea"/>
          <a:cs typeface="+mj-cs"/>
          <a:sym typeface="Hoefler Text"/>
        </a:defRPr>
      </a:lvl7pPr>
      <a:lvl8pPr marL="0" marR="0" indent="16002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754F33"/>
          </a:solidFill>
          <a:uFillTx/>
          <a:latin typeface="+mj-lt"/>
          <a:ea typeface="+mj-ea"/>
          <a:cs typeface="+mj-cs"/>
          <a:sym typeface="Hoefler Text"/>
        </a:defRPr>
      </a:lvl8pPr>
      <a:lvl9pPr marL="0" marR="0" indent="1828800" algn="ctr" defTabSz="584200" rtl="0" latinLnBrk="0">
        <a:lnSpc>
          <a:spcPct val="100000"/>
        </a:lnSpc>
        <a:spcBef>
          <a:spcPts val="0"/>
        </a:spcBef>
        <a:spcAft>
          <a:spcPts val="0"/>
        </a:spcAft>
        <a:buClrTx/>
        <a:buSzTx/>
        <a:buFontTx/>
        <a:buNone/>
        <a:tabLst/>
        <a:defRPr sz="6800" b="0" i="0" u="none" strike="noStrike" cap="none" spc="0" baseline="0">
          <a:ln>
            <a:noFill/>
          </a:ln>
          <a:solidFill>
            <a:srgbClr val="754F33"/>
          </a:solidFill>
          <a:uFillTx/>
          <a:latin typeface="+mj-lt"/>
          <a:ea typeface="+mj-ea"/>
          <a:cs typeface="+mj-cs"/>
          <a:sym typeface="Hoefler Text"/>
        </a:defRPr>
      </a:lvl9pPr>
    </p:titleStyle>
    <p:bodyStyle>
      <a:lvl1pPr marL="457200" marR="0" indent="-457200" algn="l" defTabSz="584200" rtl="0" latinLnBrk="0">
        <a:lnSpc>
          <a:spcPct val="100000"/>
        </a:lnSpc>
        <a:spcBef>
          <a:spcPts val="5200"/>
        </a:spcBef>
        <a:spcAft>
          <a:spcPts val="0"/>
        </a:spcAft>
        <a:buClrTx/>
        <a:buSzPct val="80000"/>
        <a:buFont typeface="Zapf Dingbats"/>
        <a:buChar char="❖"/>
        <a:tabLst/>
        <a:defRPr sz="3200" b="0" i="0" u="none" strike="noStrike" cap="none" spc="0" baseline="0">
          <a:ln>
            <a:noFill/>
          </a:ln>
          <a:solidFill>
            <a:srgbClr val="58524B"/>
          </a:solidFill>
          <a:uFillTx/>
          <a:latin typeface="+mj-lt"/>
          <a:ea typeface="+mj-ea"/>
          <a:cs typeface="+mj-cs"/>
          <a:sym typeface="Hoefler Text"/>
        </a:defRPr>
      </a:lvl1pPr>
      <a:lvl2pPr marL="901700" marR="0" indent="-457200" algn="l" defTabSz="584200" rtl="0" latinLnBrk="0">
        <a:lnSpc>
          <a:spcPct val="100000"/>
        </a:lnSpc>
        <a:spcBef>
          <a:spcPts val="5200"/>
        </a:spcBef>
        <a:spcAft>
          <a:spcPts val="0"/>
        </a:spcAft>
        <a:buClrTx/>
        <a:buSzPct val="80000"/>
        <a:buFont typeface="Zapf Dingbats"/>
        <a:buChar char="❖"/>
        <a:tabLst/>
        <a:defRPr sz="3200" b="0" i="0" u="none" strike="noStrike" cap="none" spc="0" baseline="0">
          <a:ln>
            <a:noFill/>
          </a:ln>
          <a:solidFill>
            <a:srgbClr val="58524B"/>
          </a:solidFill>
          <a:uFillTx/>
          <a:latin typeface="+mj-lt"/>
          <a:ea typeface="+mj-ea"/>
          <a:cs typeface="+mj-cs"/>
          <a:sym typeface="Hoefler Text"/>
        </a:defRPr>
      </a:lvl2pPr>
      <a:lvl3pPr marL="1346200" marR="0" indent="-457200" algn="l" defTabSz="584200" rtl="0" latinLnBrk="0">
        <a:lnSpc>
          <a:spcPct val="100000"/>
        </a:lnSpc>
        <a:spcBef>
          <a:spcPts val="5200"/>
        </a:spcBef>
        <a:spcAft>
          <a:spcPts val="0"/>
        </a:spcAft>
        <a:buClrTx/>
        <a:buSzPct val="80000"/>
        <a:buFont typeface="Zapf Dingbats"/>
        <a:buChar char="❖"/>
        <a:tabLst/>
        <a:defRPr sz="3200" b="0" i="0" u="none" strike="noStrike" cap="none" spc="0" baseline="0">
          <a:ln>
            <a:noFill/>
          </a:ln>
          <a:solidFill>
            <a:srgbClr val="58524B"/>
          </a:solidFill>
          <a:uFillTx/>
          <a:latin typeface="+mj-lt"/>
          <a:ea typeface="+mj-ea"/>
          <a:cs typeface="+mj-cs"/>
          <a:sym typeface="Hoefler Text"/>
        </a:defRPr>
      </a:lvl3pPr>
      <a:lvl4pPr marL="1790700" marR="0" indent="-457200" algn="l" defTabSz="584200" rtl="0" latinLnBrk="0">
        <a:lnSpc>
          <a:spcPct val="100000"/>
        </a:lnSpc>
        <a:spcBef>
          <a:spcPts val="5200"/>
        </a:spcBef>
        <a:spcAft>
          <a:spcPts val="0"/>
        </a:spcAft>
        <a:buClrTx/>
        <a:buSzPct val="80000"/>
        <a:buFont typeface="Zapf Dingbats"/>
        <a:buChar char="❖"/>
        <a:tabLst/>
        <a:defRPr sz="3200" b="0" i="0" u="none" strike="noStrike" cap="none" spc="0" baseline="0">
          <a:ln>
            <a:noFill/>
          </a:ln>
          <a:solidFill>
            <a:srgbClr val="58524B"/>
          </a:solidFill>
          <a:uFillTx/>
          <a:latin typeface="+mj-lt"/>
          <a:ea typeface="+mj-ea"/>
          <a:cs typeface="+mj-cs"/>
          <a:sym typeface="Hoefler Text"/>
        </a:defRPr>
      </a:lvl4pPr>
      <a:lvl5pPr marL="2235200" marR="0" indent="-457200" algn="l" defTabSz="584200" rtl="0" latinLnBrk="0">
        <a:lnSpc>
          <a:spcPct val="100000"/>
        </a:lnSpc>
        <a:spcBef>
          <a:spcPts val="5200"/>
        </a:spcBef>
        <a:spcAft>
          <a:spcPts val="0"/>
        </a:spcAft>
        <a:buClrTx/>
        <a:buSzPct val="80000"/>
        <a:buFont typeface="Zapf Dingbats"/>
        <a:buChar char="❖"/>
        <a:tabLst/>
        <a:defRPr sz="3200" b="0" i="0" u="none" strike="noStrike" cap="none" spc="0" baseline="0">
          <a:ln>
            <a:noFill/>
          </a:ln>
          <a:solidFill>
            <a:srgbClr val="58524B"/>
          </a:solidFill>
          <a:uFillTx/>
          <a:latin typeface="+mj-lt"/>
          <a:ea typeface="+mj-ea"/>
          <a:cs typeface="+mj-cs"/>
          <a:sym typeface="Hoefler Text"/>
        </a:defRPr>
      </a:lvl5pPr>
      <a:lvl6pPr marL="2679700" marR="0" indent="-457200" algn="l" defTabSz="584200" rtl="0" latinLnBrk="0">
        <a:lnSpc>
          <a:spcPct val="100000"/>
        </a:lnSpc>
        <a:spcBef>
          <a:spcPts val="5200"/>
        </a:spcBef>
        <a:spcAft>
          <a:spcPts val="0"/>
        </a:spcAft>
        <a:buClrTx/>
        <a:buSzPct val="80000"/>
        <a:buFont typeface="Zapf Dingbats"/>
        <a:buChar char="❖"/>
        <a:tabLst/>
        <a:defRPr sz="3200" b="0" i="0" u="none" strike="noStrike" cap="none" spc="0" baseline="0">
          <a:ln>
            <a:noFill/>
          </a:ln>
          <a:solidFill>
            <a:srgbClr val="58524B"/>
          </a:solidFill>
          <a:uFillTx/>
          <a:latin typeface="+mj-lt"/>
          <a:ea typeface="+mj-ea"/>
          <a:cs typeface="+mj-cs"/>
          <a:sym typeface="Hoefler Text"/>
        </a:defRPr>
      </a:lvl6pPr>
      <a:lvl7pPr marL="3124200" marR="0" indent="-457200" algn="l" defTabSz="584200" rtl="0" latinLnBrk="0">
        <a:lnSpc>
          <a:spcPct val="100000"/>
        </a:lnSpc>
        <a:spcBef>
          <a:spcPts val="5200"/>
        </a:spcBef>
        <a:spcAft>
          <a:spcPts val="0"/>
        </a:spcAft>
        <a:buClrTx/>
        <a:buSzPct val="80000"/>
        <a:buFont typeface="Zapf Dingbats"/>
        <a:buChar char="❖"/>
        <a:tabLst/>
        <a:defRPr sz="3200" b="0" i="0" u="none" strike="noStrike" cap="none" spc="0" baseline="0">
          <a:ln>
            <a:noFill/>
          </a:ln>
          <a:solidFill>
            <a:srgbClr val="58524B"/>
          </a:solidFill>
          <a:uFillTx/>
          <a:latin typeface="+mj-lt"/>
          <a:ea typeface="+mj-ea"/>
          <a:cs typeface="+mj-cs"/>
          <a:sym typeface="Hoefler Text"/>
        </a:defRPr>
      </a:lvl7pPr>
      <a:lvl8pPr marL="3568700" marR="0" indent="-457200" algn="l" defTabSz="584200" rtl="0" latinLnBrk="0">
        <a:lnSpc>
          <a:spcPct val="100000"/>
        </a:lnSpc>
        <a:spcBef>
          <a:spcPts val="5200"/>
        </a:spcBef>
        <a:spcAft>
          <a:spcPts val="0"/>
        </a:spcAft>
        <a:buClrTx/>
        <a:buSzPct val="80000"/>
        <a:buFont typeface="Zapf Dingbats"/>
        <a:buChar char="❖"/>
        <a:tabLst/>
        <a:defRPr sz="3200" b="0" i="0" u="none" strike="noStrike" cap="none" spc="0" baseline="0">
          <a:ln>
            <a:noFill/>
          </a:ln>
          <a:solidFill>
            <a:srgbClr val="58524B"/>
          </a:solidFill>
          <a:uFillTx/>
          <a:latin typeface="+mj-lt"/>
          <a:ea typeface="+mj-ea"/>
          <a:cs typeface="+mj-cs"/>
          <a:sym typeface="Hoefler Text"/>
        </a:defRPr>
      </a:lvl8pPr>
      <a:lvl9pPr marL="4013200" marR="0" indent="-457200" algn="l" defTabSz="584200" rtl="0" latinLnBrk="0">
        <a:lnSpc>
          <a:spcPct val="100000"/>
        </a:lnSpc>
        <a:spcBef>
          <a:spcPts val="5200"/>
        </a:spcBef>
        <a:spcAft>
          <a:spcPts val="0"/>
        </a:spcAft>
        <a:buClrTx/>
        <a:buSzPct val="80000"/>
        <a:buFont typeface="Zapf Dingbats"/>
        <a:buChar char="❖"/>
        <a:tabLst/>
        <a:defRPr sz="3200" b="0" i="0" u="none" strike="noStrike" cap="none" spc="0" baseline="0">
          <a:ln>
            <a:noFill/>
          </a:ln>
          <a:solidFill>
            <a:srgbClr val="58524B"/>
          </a:solidFill>
          <a:uFillTx/>
          <a:latin typeface="+mj-lt"/>
          <a:ea typeface="+mj-ea"/>
          <a:cs typeface="+mj-cs"/>
          <a:sym typeface="Hoefler Text"/>
        </a:defRPr>
      </a:lvl9pPr>
    </p:bodyStyle>
    <p:otherStyle>
      <a:lvl1pPr marL="0" marR="0" indent="0" algn="ctr" defTabSz="58420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oefler Text"/>
        </a:defRPr>
      </a:lvl1pPr>
      <a:lvl2pPr marL="0" marR="0" indent="228600" algn="ctr" defTabSz="58420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oefler Text"/>
        </a:defRPr>
      </a:lvl2pPr>
      <a:lvl3pPr marL="0" marR="0" indent="457200" algn="ctr" defTabSz="58420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oefler Text"/>
        </a:defRPr>
      </a:lvl3pPr>
      <a:lvl4pPr marL="0" marR="0" indent="685800" algn="ctr" defTabSz="58420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oefler Text"/>
        </a:defRPr>
      </a:lvl4pPr>
      <a:lvl5pPr marL="0" marR="0" indent="914400" algn="ctr" defTabSz="58420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oefler Text"/>
        </a:defRPr>
      </a:lvl5pPr>
      <a:lvl6pPr marL="0" marR="0" indent="1143000" algn="ctr" defTabSz="58420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oefler Text"/>
        </a:defRPr>
      </a:lvl6pPr>
      <a:lvl7pPr marL="0" marR="0" indent="1371600" algn="ctr" defTabSz="58420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oefler Text"/>
        </a:defRPr>
      </a:lvl7pPr>
      <a:lvl8pPr marL="0" marR="0" indent="1600200" algn="ctr" defTabSz="58420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oefler Text"/>
        </a:defRPr>
      </a:lvl8pPr>
      <a:lvl9pPr marL="0" marR="0" indent="1828800" algn="ctr" defTabSz="584200" latinLnBrk="0">
        <a:lnSpc>
          <a:spcPct val="100000"/>
        </a:lnSpc>
        <a:spcBef>
          <a:spcPts val="0"/>
        </a:spcBef>
        <a:spcAft>
          <a:spcPts val="0"/>
        </a:spcAft>
        <a:buClrTx/>
        <a:buSzTx/>
        <a:buFontTx/>
        <a:buNone/>
        <a:tabLst/>
        <a:defRPr sz="2100" b="0" i="0" u="none" strike="noStrike" cap="none" spc="0" baseline="0">
          <a:ln>
            <a:noFill/>
          </a:ln>
          <a:solidFill>
            <a:schemeClr val="tx1"/>
          </a:solidFill>
          <a:uFillTx/>
          <a:latin typeface="+mn-lt"/>
          <a:ea typeface="+mn-ea"/>
          <a:cs typeface="+mn-cs"/>
          <a:sym typeface="Hoefler Tex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xml"/><Relationship Id="rId3" Type="http://schemas.openxmlformats.org/officeDocument/2006/relationships/image" Target="../media/image3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3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38.jpe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139.png"/></Relationships>
</file>

<file path=ppt/slides/_rels/slide104.xml.rels><?xml version="1.0" encoding="UTF-8" standalone="yes"?>
<Relationships xmlns="http://schemas.openxmlformats.org/package/2006/relationships"><Relationship Id="rId3" Type="http://schemas.openxmlformats.org/officeDocument/2006/relationships/image" Target="../media/image140.tif"/><Relationship Id="rId4" Type="http://schemas.openxmlformats.org/officeDocument/2006/relationships/image" Target="../media/image141.png"/><Relationship Id="rId1" Type="http://schemas.openxmlformats.org/officeDocument/2006/relationships/slideLayout" Target="../slideLayouts/slideLayout2.xml"/><Relationship Id="rId2" Type="http://schemas.openxmlformats.org/officeDocument/2006/relationships/notesSlide" Target="../notesSlides/notesSlide74.xml"/></Relationships>
</file>

<file path=ppt/slides/_rels/slide105.xml.rels><?xml version="1.0" encoding="UTF-8" standalone="yes"?>
<Relationships xmlns="http://schemas.openxmlformats.org/package/2006/relationships"><Relationship Id="rId3" Type="http://schemas.openxmlformats.org/officeDocument/2006/relationships/image" Target="../media/image142.png"/><Relationship Id="rId4" Type="http://schemas.openxmlformats.org/officeDocument/2006/relationships/image" Target="../media/image143.png"/><Relationship Id="rId1" Type="http://schemas.openxmlformats.org/officeDocument/2006/relationships/slideLayout" Target="../slideLayouts/slideLayout2.xml"/><Relationship Id="rId2" Type="http://schemas.openxmlformats.org/officeDocument/2006/relationships/notesSlide" Target="../notesSlides/notesSlide7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4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4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46.tif"/></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1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148.png"/></Relationships>
</file>

<file path=ppt/slides/_rels/slide111.xml.rels><?xml version="1.0" encoding="UTF-8" standalone="yes"?>
<Relationships xmlns="http://schemas.openxmlformats.org/package/2006/relationships"><Relationship Id="rId3" Type="http://schemas.openxmlformats.org/officeDocument/2006/relationships/image" Target="../media/image149.png"/><Relationship Id="rId4" Type="http://schemas.openxmlformats.org/officeDocument/2006/relationships/image" Target="../media/image150.png"/><Relationship Id="rId1" Type="http://schemas.openxmlformats.org/officeDocument/2006/relationships/slideLayout" Target="../slideLayouts/slideLayout2.xml"/><Relationship Id="rId2" Type="http://schemas.openxmlformats.org/officeDocument/2006/relationships/notesSlide" Target="../notesSlides/notesSlide81.xml"/></Relationships>
</file>

<file path=ppt/slides/_rels/slide112.xml.rels><?xml version="1.0" encoding="UTF-8" standalone="yes"?>
<Relationships xmlns="http://schemas.openxmlformats.org/package/2006/relationships"><Relationship Id="rId3" Type="http://schemas.openxmlformats.org/officeDocument/2006/relationships/image" Target="../media/image151.png"/><Relationship Id="rId4" Type="http://schemas.openxmlformats.org/officeDocument/2006/relationships/image" Target="../media/image152.png"/><Relationship Id="rId1" Type="http://schemas.openxmlformats.org/officeDocument/2006/relationships/slideLayout" Target="../slideLayouts/slideLayout2.xml"/><Relationship Id="rId2" Type="http://schemas.openxmlformats.org/officeDocument/2006/relationships/notesSlide" Target="../notesSlides/notesSlide8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3.png"/></Relationships>
</file>

<file path=ppt/slides/_rels/slide114.xml.rels><?xml version="1.0" encoding="UTF-8" standalone="yes"?>
<Relationships xmlns="http://schemas.openxmlformats.org/package/2006/relationships"><Relationship Id="rId3" Type="http://schemas.openxmlformats.org/officeDocument/2006/relationships/image" Target="../media/image154.png"/><Relationship Id="rId4" Type="http://schemas.openxmlformats.org/officeDocument/2006/relationships/image" Target="../media/image155.png"/><Relationship Id="rId5" Type="http://schemas.openxmlformats.org/officeDocument/2006/relationships/image" Target="../media/image156.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5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8.png"/></Relationships>
</file>

<file path=ppt/slides/_rels/slide117.xml.rels><?xml version="1.0" encoding="UTF-8" standalone="yes"?>
<Relationships xmlns="http://schemas.openxmlformats.org/package/2006/relationships"><Relationship Id="rId3" Type="http://schemas.openxmlformats.org/officeDocument/2006/relationships/image" Target="../media/image159.png"/><Relationship Id="rId4" Type="http://schemas.openxmlformats.org/officeDocument/2006/relationships/image" Target="../media/image160.png"/><Relationship Id="rId1" Type="http://schemas.openxmlformats.org/officeDocument/2006/relationships/slideLayout" Target="../slideLayouts/slideLayout2.xml"/><Relationship Id="rId2" Type="http://schemas.openxmlformats.org/officeDocument/2006/relationships/notesSlide" Target="../notesSlides/notesSlide85.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161.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1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3.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4.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5.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16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167.jpeg"/></Relationships>
</file>

<file path=ppt/slides/_rels/slide126.xml.rels><?xml version="1.0" encoding="UTF-8" standalone="yes"?>
<Relationships xmlns="http://schemas.openxmlformats.org/package/2006/relationships"><Relationship Id="rId3" Type="http://schemas.openxmlformats.org/officeDocument/2006/relationships/image" Target="../media/image168.png"/><Relationship Id="rId4" Type="http://schemas.openxmlformats.org/officeDocument/2006/relationships/image" Target="../media/image169.png"/><Relationship Id="rId1" Type="http://schemas.openxmlformats.org/officeDocument/2006/relationships/slideLayout" Target="../slideLayouts/slideLayout2.xml"/><Relationship Id="rId2" Type="http://schemas.openxmlformats.org/officeDocument/2006/relationships/notesSlide" Target="../notesSlides/notesSlide91.xml"/></Relationships>
</file>

<file path=ppt/slides/_rels/slide127.xml.rels><?xml version="1.0" encoding="UTF-8" standalone="yes"?>
<Relationships xmlns="http://schemas.openxmlformats.org/package/2006/relationships"><Relationship Id="rId3" Type="http://schemas.openxmlformats.org/officeDocument/2006/relationships/image" Target="../media/image170.png"/><Relationship Id="rId4" Type="http://schemas.openxmlformats.org/officeDocument/2006/relationships/hyperlink" Target="http://expositions.bnf.fr/arthur/v/41/index.htm" TargetMode="External"/><Relationship Id="rId1" Type="http://schemas.openxmlformats.org/officeDocument/2006/relationships/slideLayout" Target="../slideLayouts/slideLayout2.xml"/><Relationship Id="rId2" Type="http://schemas.openxmlformats.org/officeDocument/2006/relationships/notesSlide" Target="../notesSlides/notesSlide92.xml"/></Relationships>
</file>

<file path=ppt/slides/_rels/slide128.xml.rels><?xml version="1.0" encoding="UTF-8" standalone="yes"?>
<Relationships xmlns="http://schemas.openxmlformats.org/package/2006/relationships"><Relationship Id="rId3" Type="http://schemas.openxmlformats.org/officeDocument/2006/relationships/hyperlink" Target="http://www.youtube.com/watch?v=azBgDPWjwo8" TargetMode="External"/><Relationship Id="rId4" Type="http://schemas.openxmlformats.org/officeDocument/2006/relationships/hyperlink" Target="https://www.youtube.com/watch?v=X4DHHn327LM" TargetMode="External"/><Relationship Id="rId5" Type="http://schemas.openxmlformats.org/officeDocument/2006/relationships/hyperlink" Target="https://www.youtube.com/watch?v=isnJgCvjOos" TargetMode="External"/><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44.png"/></Relationships>
</file>

<file path=ppt/slides/_rels/slide130.xml.rels><?xml version="1.0" encoding="UTF-8" standalone="yes"?>
<Relationships xmlns="http://schemas.openxmlformats.org/package/2006/relationships"><Relationship Id="rId3" Type="http://schemas.openxmlformats.org/officeDocument/2006/relationships/image" Target="../media/image171.png"/><Relationship Id="rId4" Type="http://schemas.openxmlformats.org/officeDocument/2006/relationships/image" Target="../media/image172.png"/><Relationship Id="rId1" Type="http://schemas.openxmlformats.org/officeDocument/2006/relationships/slideLayout" Target="../slideLayouts/slideLayout2.xml"/><Relationship Id="rId2" Type="http://schemas.openxmlformats.org/officeDocument/2006/relationships/notesSlide" Target="../notesSlides/notesSlide9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3.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17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75.png"/></Relationships>
</file>

<file path=ppt/slides/_rels/slide14.xml.rels><?xml version="1.0" encoding="UTF-8" standalone="yes"?>
<Relationships xmlns="http://schemas.openxmlformats.org/package/2006/relationships"><Relationship Id="rId3" Type="http://schemas.openxmlformats.org/officeDocument/2006/relationships/image" Target="../media/image45.tif"/><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tif"/><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1.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4"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5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63.t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hyperlink" Target="http://fr.wikipedia.org/wiki/XIXe_si%C3%A8cle"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6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68.t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fr.wikipedia.org/wiki/Celte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9.tif"/><Relationship Id="rId4" Type="http://schemas.openxmlformats.org/officeDocument/2006/relationships/image" Target="../media/image70.tif"/><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1.ti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fr.wikipedia.org/wiki/Fichier:Roman_Republic_Empire_map.gif"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7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4.png"/></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4" Type="http://schemas.openxmlformats.org/officeDocument/2006/relationships/image" Target="../media/image85.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0.xml"/><Relationship Id="rId3" Type="http://schemas.openxmlformats.org/officeDocument/2006/relationships/image" Target="../media/image90.ti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34.tif"/><Relationship Id="rId4" Type="http://schemas.openxmlformats.org/officeDocument/2006/relationships/image" Target="../media/image35.tif"/><Relationship Id="rId1" Type="http://schemas.openxmlformats.org/officeDocument/2006/relationships/slideLayout" Target="../slideLayouts/slideLayout6.xml"/><Relationship Id="rId2" Type="http://schemas.openxmlformats.org/officeDocument/2006/relationships/image" Target="../media/image33.tif"/></Relationships>
</file>

<file path=ppt/slides/_rels/slide60.xml.rels><?xml version="1.0" encoding="UTF-8" standalone="yes"?>
<Relationships xmlns="http://schemas.openxmlformats.org/package/2006/relationships"><Relationship Id="rId3" Type="http://schemas.openxmlformats.org/officeDocument/2006/relationships/image" Target="../media/image94.tif"/><Relationship Id="rId4" Type="http://schemas.openxmlformats.org/officeDocument/2006/relationships/image" Target="../media/image95.tif"/><Relationship Id="rId5" Type="http://schemas.openxmlformats.org/officeDocument/2006/relationships/image" Target="../media/image96.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61.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00.png"/></Relationships>
</file>

<file path=ppt/slides/_rels/slide65.xml.rels><?xml version="1.0" encoding="UTF-8" standalone="yes"?>
<Relationships xmlns="http://schemas.openxmlformats.org/package/2006/relationships"><Relationship Id="rId3" Type="http://schemas.openxmlformats.org/officeDocument/2006/relationships/image" Target="../media/image101.png"/><Relationship Id="rId4" Type="http://schemas.openxmlformats.org/officeDocument/2006/relationships/image" Target="../media/image102.ti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66.xml.rels><?xml version="1.0" encoding="UTF-8" standalone="yes"?>
<Relationships xmlns="http://schemas.openxmlformats.org/package/2006/relationships"><Relationship Id="rId3" Type="http://schemas.openxmlformats.org/officeDocument/2006/relationships/image" Target="../media/image103.png"/><Relationship Id="rId4" Type="http://schemas.openxmlformats.org/officeDocument/2006/relationships/hyperlink" Target="http://www.artrenewal.org/asp/database/contents.asp" TargetMode="External"/><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67.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hyperlink" Target="https://www.youtube.com/watch?v=OFbwHWVy5WA" TargetMode="External"/><Relationship Id="rId5" Type="http://schemas.openxmlformats.org/officeDocument/2006/relationships/hyperlink" Target="https://www.youtube.com/watch?v=kgucKLb0fdk" TargetMode="External"/><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05.png"/></Relationships>
</file>

<file path=ppt/slides/_rels/slide6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hyperlink" Target="https://www.youtube.com/watch?v=Tf-0ktTzjTE&amp;feature=watch-vrec" TargetMode="External"/><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ti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0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0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0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10.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11.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112.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113.png"/></Relationships>
</file>

<file path=ppt/slides/_rels/slide78.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6.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tif"/><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12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2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12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23.png"/></Relationships>
</file>

<file path=ppt/slides/_rels/slide87.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127.png"/><Relationship Id="rId6" Type="http://schemas.openxmlformats.org/officeDocument/2006/relationships/image" Target="../media/image128.png"/><Relationship Id="rId1" Type="http://schemas.openxmlformats.org/officeDocument/2006/relationships/slideLayout" Target="../slideLayouts/slideLayout2.xml"/><Relationship Id="rId2" Type="http://schemas.openxmlformats.org/officeDocument/2006/relationships/image" Target="../media/image124.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13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0.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131.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32.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13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4.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hyperlink" Target="http://fr.wikipedia.org/wiki/En%C3%A9ide"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13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Le Moyen-Âge"/>
          <p:cNvSpPr txBox="1">
            <a:spLocks noGrp="1"/>
          </p:cNvSpPr>
          <p:nvPr>
            <p:ph type="title"/>
          </p:nvPr>
        </p:nvSpPr>
        <p:spPr>
          <a:xfrm>
            <a:off x="762000" y="-1447800"/>
            <a:ext cx="11074400" cy="2921000"/>
          </a:xfrm>
          <a:prstGeom prst="rect">
            <a:avLst/>
          </a:prstGeom>
        </p:spPr>
        <p:txBody>
          <a:bodyPr/>
          <a:lstStyle/>
          <a:p>
            <a:r>
              <a:t>Le Moyen-Âge</a:t>
            </a:r>
          </a:p>
        </p:txBody>
      </p:sp>
      <p:pic>
        <p:nvPicPr>
          <p:cNvPr id="370" name="Battle_of_crecy_froissart.png" descr="Battle_of_crecy_froissart.png"/>
          <p:cNvPicPr>
            <a:picLocks noChangeAspect="1"/>
          </p:cNvPicPr>
          <p:nvPr/>
        </p:nvPicPr>
        <p:blipFill>
          <a:blip r:embed="rId3">
            <a:extLst/>
          </a:blip>
          <a:stretch>
            <a:fillRect/>
          </a:stretch>
        </p:blipFill>
        <p:spPr>
          <a:xfrm>
            <a:off x="1892300" y="1574800"/>
            <a:ext cx="8813800" cy="7609037"/>
          </a:xfrm>
          <a:prstGeom prst="rect">
            <a:avLst/>
          </a:prstGeom>
          <a:ln w="12700">
            <a:miter lim="400000"/>
          </a:ln>
        </p:spPr>
      </p:pic>
    </p:spTree>
  </p:cSld>
  <p:clrMapOvr>
    <a:masterClrMapping/>
  </p:clrMapOvr>
  <p:transition xmlns:p14="http://schemas.microsoft.com/office/powerpoint/2010/mai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1er voyage de C. Colomb"/>
          <p:cNvSpPr txBox="1">
            <a:spLocks noGrp="1"/>
          </p:cNvSpPr>
          <p:nvPr>
            <p:ph type="title"/>
          </p:nvPr>
        </p:nvSpPr>
        <p:spPr>
          <a:xfrm>
            <a:off x="1041400" y="279400"/>
            <a:ext cx="10922000" cy="2209800"/>
          </a:xfrm>
          <a:prstGeom prst="rect">
            <a:avLst/>
          </a:prstGeom>
        </p:spPr>
        <p:txBody>
          <a:bodyPr/>
          <a:lstStyle/>
          <a:p>
            <a:r>
              <a:t>1er voyage de C. Colomb</a:t>
            </a:r>
          </a:p>
        </p:txBody>
      </p:sp>
      <p:pic>
        <p:nvPicPr>
          <p:cNvPr id="419" name="1313435-Le_premier_voyage_de_Christophe_Colomb_1492-1493.png" descr="1313435-Le_premier_voyage_de_Christophe_Colomb_1492-1493.png"/>
          <p:cNvPicPr>
            <a:picLocks noChangeAspect="1"/>
          </p:cNvPicPr>
          <p:nvPr/>
        </p:nvPicPr>
        <p:blipFill>
          <a:blip r:embed="rId3">
            <a:extLst/>
          </a:blip>
          <a:stretch>
            <a:fillRect/>
          </a:stretch>
        </p:blipFill>
        <p:spPr>
          <a:xfrm>
            <a:off x="963062" y="2407665"/>
            <a:ext cx="11076538" cy="6223001"/>
          </a:xfrm>
          <a:prstGeom prst="rect">
            <a:avLst/>
          </a:prstGeom>
          <a:ln w="12700">
            <a:miter lim="400000"/>
          </a:ln>
        </p:spPr>
      </p:pic>
    </p:spTree>
  </p:cSld>
  <p:clrMapOvr>
    <a:masterClrMapping/>
  </p:clrMapOvr>
  <p:transition xmlns:p14="http://schemas.microsoft.com/office/powerpoint/2010/mai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5" name="Peuples_gaulois.png" descr="Peuples_gaulois.png"/>
          <p:cNvPicPr>
            <a:picLocks noChangeAspect="1"/>
          </p:cNvPicPr>
          <p:nvPr/>
        </p:nvPicPr>
        <p:blipFill>
          <a:blip r:embed="rId3">
            <a:extLst/>
          </a:blip>
          <a:stretch>
            <a:fillRect/>
          </a:stretch>
        </p:blipFill>
        <p:spPr>
          <a:xfrm>
            <a:off x="105084" y="848315"/>
            <a:ext cx="7185317" cy="8082370"/>
          </a:xfrm>
          <a:prstGeom prst="rect">
            <a:avLst/>
          </a:prstGeom>
          <a:ln w="12700">
            <a:miter lim="400000"/>
          </a:ln>
        </p:spPr>
      </p:pic>
      <p:sp>
        <p:nvSpPr>
          <p:cNvPr id="916" name="Ovale"/>
          <p:cNvSpPr/>
          <p:nvPr/>
        </p:nvSpPr>
        <p:spPr>
          <a:xfrm>
            <a:off x="5740400" y="4508500"/>
            <a:ext cx="1866900" cy="1841500"/>
          </a:xfrm>
          <a:prstGeom prst="ellipse">
            <a:avLst/>
          </a:prstGeom>
          <a:ln w="63500">
            <a:solidFill>
              <a:srgbClr val="000000"/>
            </a:solidFill>
            <a:miter lim="400000"/>
          </a:ln>
        </p:spPr>
        <p:txBody>
          <a:bodyPr lIns="50800" tIns="50800" rIns="50800" bIns="50800" anchor="ctr"/>
          <a:lstStyle/>
          <a:p>
            <a:pPr algn="ctr" defTabSz="584200">
              <a:defRPr sz="3600">
                <a:solidFill>
                  <a:srgbClr val="FFFFFF"/>
                </a:solidFill>
                <a:effectLst>
                  <a:outerShdw blurRad="12700" dist="12700" dir="16200000" rotWithShape="0">
                    <a:srgbClr val="000000"/>
                  </a:outerShdw>
                </a:effectLst>
                <a:latin typeface="+mj-lt"/>
                <a:ea typeface="+mj-ea"/>
                <a:cs typeface="+mj-cs"/>
                <a:sym typeface="Hoefler Text"/>
              </a:defRPr>
            </a:pPr>
            <a:endParaRPr/>
          </a:p>
        </p:txBody>
      </p:sp>
      <p:sp>
        <p:nvSpPr>
          <p:cNvPr id="917" name="Les Helvètes (Helveti) sont un ensemble de peuples celtes de l'extrémité orientale de la Gaule originellement établis en Wurtemberg d'où ils ont émigré vers le plateau suisse lors de la mise en mouvement des Suèves vers le sud-ouest de la Germanie au début du Ier siècle av. J.-C.."/>
          <p:cNvSpPr txBox="1"/>
          <p:nvPr/>
        </p:nvSpPr>
        <p:spPr>
          <a:xfrm>
            <a:off x="7812786" y="2463800"/>
            <a:ext cx="4255384" cy="4826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lnSpc>
                <a:spcPts val="5000"/>
              </a:lnSpc>
              <a:spcBef>
                <a:spcPts val="600"/>
              </a:spcBef>
              <a:defRPr sz="2600"/>
            </a:pPr>
            <a:r>
              <a:t>Les </a:t>
            </a:r>
            <a:r>
              <a:rPr b="1"/>
              <a:t>Helvètes</a:t>
            </a:r>
            <a:r>
              <a:t> (</a:t>
            </a:r>
            <a:r>
              <a:rPr i="1"/>
              <a:t>Helveti</a:t>
            </a:r>
            <a:r>
              <a:t>) sont un ensemble de peuples celtes de l'extrémité orientale de la Gaule originellement établis en Wurtemberg d'où ils ont émigré vers le plateau suisse lors de la mise en mouvement des Suèves vers le sud-ouest de la Germanie au début du Ier siècle av. J.-C..</a:t>
            </a:r>
          </a:p>
        </p:txBody>
      </p:sp>
    </p:spTree>
  </p:cSld>
  <p:clrMapOvr>
    <a:masterClrMapping/>
  </p:clrMapOvr>
  <p:transition xmlns:p14="http://schemas.microsoft.com/office/powerpoint/2010/mai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La matière de Bretagne Tristan et Iseut"/>
          <p:cNvSpPr txBox="1">
            <a:spLocks noGrp="1"/>
          </p:cNvSpPr>
          <p:nvPr>
            <p:ph type="title"/>
          </p:nvPr>
        </p:nvSpPr>
        <p:spPr>
          <a:xfrm>
            <a:off x="1041400" y="749300"/>
            <a:ext cx="10922000" cy="2209800"/>
          </a:xfrm>
          <a:prstGeom prst="rect">
            <a:avLst/>
          </a:prstGeom>
        </p:spPr>
        <p:txBody>
          <a:bodyPr/>
          <a:lstStyle/>
          <a:p>
            <a:r>
              <a:t>La matière de Bretagne</a:t>
            </a:r>
          </a:p>
          <a:p>
            <a:pPr>
              <a:defRPr i="1"/>
            </a:pPr>
            <a:r>
              <a:t>Tristan et Iseut</a:t>
            </a:r>
          </a:p>
        </p:txBody>
      </p:sp>
      <p:sp>
        <p:nvSpPr>
          <p:cNvPr id="922" name="On donne le nom de « matière de Bretagne » à un ensemble de légendes et de chansons, diffusées à l'origine par des jongleurs gallois et armoricains, et qui alimentèrent, entre 1150 et 1250 environ, un certain nombre de romans appelés romans bretons.…"/>
          <p:cNvSpPr txBox="1">
            <a:spLocks noGrp="1"/>
          </p:cNvSpPr>
          <p:nvPr>
            <p:ph type="body" idx="1"/>
          </p:nvPr>
        </p:nvSpPr>
        <p:spPr>
          <a:prstGeom prst="rect">
            <a:avLst/>
          </a:prstGeom>
        </p:spPr>
        <p:txBody>
          <a:bodyPr/>
          <a:lstStyle/>
          <a:p>
            <a:pPr marL="0" indent="0" algn="just">
              <a:buSzTx/>
              <a:buNone/>
              <a:defRPr sz="2400"/>
            </a:pPr>
            <a:r>
              <a:rPr sz="3600">
                <a:solidFill>
                  <a:srgbClr val="000000"/>
                </a:solidFill>
                <a:latin typeface="Helvetica"/>
                <a:ea typeface="Helvetica"/>
                <a:cs typeface="Helvetica"/>
                <a:sym typeface="Helvetica"/>
              </a:rPr>
              <a:t>On donne le nom de « matière de Bretagne » à un ensemble de légendes et de chansons, diffusées à l'origine par des jongleurs gallois et armoricains, et qui alimentèrent, entre 1150 et 1250 environ, un certain nombre de romans appelés romans bretons.</a:t>
            </a:r>
          </a:p>
          <a:p>
            <a:pPr marL="0" indent="0" algn="just">
              <a:buSzTx/>
              <a:buNone/>
              <a:defRPr sz="2400"/>
            </a:pPr>
            <a:r>
              <a:rPr sz="3600">
                <a:solidFill>
                  <a:srgbClr val="000000"/>
                </a:solidFill>
                <a:latin typeface="Helvetica"/>
                <a:ea typeface="Helvetica"/>
                <a:cs typeface="Helvetica"/>
                <a:sym typeface="Helvetica"/>
              </a:rPr>
              <a:t>On les appelle «romans» car ils sont écrits en langue romane</a:t>
            </a:r>
            <a:endParaRPr>
              <a:solidFill>
                <a:srgbClr val="000000"/>
              </a:solidFill>
              <a:latin typeface="Helvetica"/>
              <a:ea typeface="Helvetica"/>
              <a:cs typeface="Helvetica"/>
              <a:sym typeface="Helvetica"/>
            </a:endParaRPr>
          </a:p>
        </p:txBody>
      </p:sp>
    </p:spTree>
  </p:cSld>
  <p:clrMapOvr>
    <a:masterClrMapping/>
  </p:clrMapOvr>
  <p:transition xmlns:p14="http://schemas.microsoft.com/office/powerpoint/2010/mai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 name="006.jpg" descr="006.jpg"/>
          <p:cNvPicPr>
            <a:picLocks noChangeAspect="1"/>
          </p:cNvPicPr>
          <p:nvPr/>
        </p:nvPicPr>
        <p:blipFill>
          <a:blip r:embed="rId3">
            <a:extLst/>
          </a:blip>
          <a:stretch>
            <a:fillRect/>
          </a:stretch>
        </p:blipFill>
        <p:spPr>
          <a:xfrm>
            <a:off x="-977900" y="-215900"/>
            <a:ext cx="9118600" cy="12813021"/>
          </a:xfrm>
          <a:prstGeom prst="rect">
            <a:avLst/>
          </a:prstGeom>
          <a:ln w="12700">
            <a:miter lim="400000"/>
          </a:ln>
        </p:spPr>
      </p:pic>
      <p:sp>
        <p:nvSpPr>
          <p:cNvPr id="927" name="la légende  arthurienne: les chevaliers de la table ronde"/>
          <p:cNvSpPr txBox="1">
            <a:spLocks noGrp="1"/>
          </p:cNvSpPr>
          <p:nvPr>
            <p:ph type="title"/>
          </p:nvPr>
        </p:nvSpPr>
        <p:spPr>
          <a:xfrm>
            <a:off x="8130659" y="603823"/>
            <a:ext cx="4806286" cy="7391401"/>
          </a:xfrm>
          <a:prstGeom prst="rect">
            <a:avLst/>
          </a:prstGeom>
        </p:spPr>
        <p:txBody>
          <a:bodyPr/>
          <a:lstStyle/>
          <a:p>
            <a:pPr algn="l">
              <a:defRPr sz="6300"/>
            </a:pPr>
            <a:r>
              <a:t>la légende </a:t>
            </a:r>
          </a:p>
          <a:p>
            <a:pPr algn="l">
              <a:defRPr sz="6300"/>
            </a:pPr>
            <a:r>
              <a:t>arthurienne:</a:t>
            </a:r>
          </a:p>
          <a:p>
            <a:pPr algn="l">
              <a:defRPr sz="3200"/>
            </a:pPr>
            <a:r>
              <a:t>les chevaliers de la table</a:t>
            </a:r>
          </a:p>
          <a:p>
            <a:pPr algn="l">
              <a:defRPr sz="3200"/>
            </a:pPr>
            <a:r>
              <a:t>ronde</a:t>
            </a:r>
          </a:p>
        </p:txBody>
      </p:sp>
    </p:spTree>
  </p:cSld>
  <p:clrMapOvr>
    <a:masterClrMapping/>
  </p:clrMapOvr>
  <p:transition xmlns:p14="http://schemas.microsoft.com/office/powerpoint/2010/mai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Excalibur épée du roi Arthur, roi légendaire des Bretons"/>
          <p:cNvSpPr txBox="1">
            <a:spLocks noGrp="1"/>
          </p:cNvSpPr>
          <p:nvPr>
            <p:ph type="title"/>
          </p:nvPr>
        </p:nvSpPr>
        <p:spPr>
          <a:xfrm>
            <a:off x="1041400" y="291687"/>
            <a:ext cx="10922000" cy="2209801"/>
          </a:xfrm>
          <a:prstGeom prst="rect">
            <a:avLst/>
          </a:prstGeom>
        </p:spPr>
        <p:txBody>
          <a:bodyPr/>
          <a:lstStyle/>
          <a:p>
            <a:r>
              <a:t>Excalibur</a:t>
            </a:r>
          </a:p>
          <a:p>
            <a:pPr>
              <a:defRPr sz="3600"/>
            </a:pPr>
            <a:r>
              <a:t>épée du roi Arthur, roi légendaire des Bretons</a:t>
            </a:r>
          </a:p>
        </p:txBody>
      </p:sp>
      <p:pic>
        <p:nvPicPr>
          <p:cNvPr id="932" name="Excalibur-king-arthur-17029845-1024-768.png" descr="Excalibur-king-arthur-17029845-1024-768.png"/>
          <p:cNvPicPr>
            <a:picLocks noChangeAspect="1"/>
          </p:cNvPicPr>
          <p:nvPr/>
        </p:nvPicPr>
        <p:blipFill>
          <a:blip r:embed="rId3">
            <a:extLst/>
          </a:blip>
          <a:stretch>
            <a:fillRect/>
          </a:stretch>
        </p:blipFill>
        <p:spPr>
          <a:xfrm>
            <a:off x="939800" y="2413733"/>
            <a:ext cx="11125200" cy="8343901"/>
          </a:xfrm>
          <a:prstGeom prst="rect">
            <a:avLst/>
          </a:prstGeom>
          <a:ln w="12700">
            <a:miter lim="400000"/>
          </a:ln>
        </p:spPr>
      </p:pic>
    </p:spTree>
  </p:cSld>
  <p:clrMapOvr>
    <a:masterClrMapping/>
  </p:clrMapOvr>
  <p:transition xmlns:p14="http://schemas.microsoft.com/office/powerpoint/2010/mai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Personnages"/>
          <p:cNvSpPr txBox="1">
            <a:spLocks noGrp="1"/>
          </p:cNvSpPr>
          <p:nvPr>
            <p:ph type="title"/>
          </p:nvPr>
        </p:nvSpPr>
        <p:spPr>
          <a:prstGeom prst="rect">
            <a:avLst/>
          </a:prstGeom>
        </p:spPr>
        <p:txBody>
          <a:bodyPr/>
          <a:lstStyle/>
          <a:p>
            <a:r>
              <a:t>Personnages</a:t>
            </a:r>
          </a:p>
        </p:txBody>
      </p:sp>
      <p:pic>
        <p:nvPicPr>
          <p:cNvPr id="937" name="Queen_Guinevere.tiff" descr="Queen_Guinevere.tiff"/>
          <p:cNvPicPr>
            <a:picLocks noChangeAspect="1"/>
          </p:cNvPicPr>
          <p:nvPr/>
        </p:nvPicPr>
        <p:blipFill>
          <a:blip r:embed="rId3">
            <a:extLst/>
          </a:blip>
          <a:stretch>
            <a:fillRect/>
          </a:stretch>
        </p:blipFill>
        <p:spPr>
          <a:xfrm>
            <a:off x="139700" y="2984500"/>
            <a:ext cx="3644900" cy="5080000"/>
          </a:xfrm>
          <a:prstGeom prst="rect">
            <a:avLst/>
          </a:prstGeom>
          <a:ln w="12700">
            <a:miter lim="400000"/>
          </a:ln>
        </p:spPr>
      </p:pic>
      <p:pic>
        <p:nvPicPr>
          <p:cNvPr id="938" name="Draper_LancelotandGuinevere.png" descr="Draper_LancelotandGuinevere.png"/>
          <p:cNvPicPr>
            <a:picLocks noChangeAspect="1"/>
          </p:cNvPicPr>
          <p:nvPr/>
        </p:nvPicPr>
        <p:blipFill>
          <a:blip r:embed="rId4">
            <a:extLst/>
          </a:blip>
          <a:stretch>
            <a:fillRect/>
          </a:stretch>
        </p:blipFill>
        <p:spPr>
          <a:xfrm>
            <a:off x="4007804" y="2946400"/>
            <a:ext cx="9136696" cy="5410201"/>
          </a:xfrm>
          <a:prstGeom prst="rect">
            <a:avLst/>
          </a:prstGeom>
          <a:ln w="12700">
            <a:miter lim="400000"/>
          </a:ln>
        </p:spPr>
      </p:pic>
      <p:sp>
        <p:nvSpPr>
          <p:cNvPr id="939" name="la reine Guenièvre"/>
          <p:cNvSpPr txBox="1"/>
          <p:nvPr/>
        </p:nvSpPr>
        <p:spPr>
          <a:xfrm>
            <a:off x="179935" y="8013700"/>
            <a:ext cx="3213101" cy="1270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la reine Guenièvre</a:t>
            </a:r>
          </a:p>
        </p:txBody>
      </p:sp>
      <p:sp>
        <p:nvSpPr>
          <p:cNvPr id="940" name="Lancelot et Guenièvre"/>
          <p:cNvSpPr txBox="1"/>
          <p:nvPr/>
        </p:nvSpPr>
        <p:spPr>
          <a:xfrm>
            <a:off x="6245929" y="8407400"/>
            <a:ext cx="465749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Lancelot et Guenièvre</a:t>
            </a:r>
          </a:p>
        </p:txBody>
      </p:sp>
    </p:spTree>
  </p:cSld>
  <p:clrMapOvr>
    <a:masterClrMapping/>
  </p:clrMapOvr>
  <p:transition xmlns:p14="http://schemas.microsoft.com/office/powerpoint/2010/mai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Merlin: père du roi Arthur"/>
          <p:cNvSpPr txBox="1">
            <a:spLocks noGrp="1"/>
          </p:cNvSpPr>
          <p:nvPr>
            <p:ph type="title"/>
          </p:nvPr>
        </p:nvSpPr>
        <p:spPr>
          <a:xfrm>
            <a:off x="1041400" y="76200"/>
            <a:ext cx="10922000" cy="2209800"/>
          </a:xfrm>
          <a:prstGeom prst="rect">
            <a:avLst/>
          </a:prstGeom>
        </p:spPr>
        <p:txBody>
          <a:bodyPr/>
          <a:lstStyle/>
          <a:p>
            <a:r>
              <a:t>Merlin: père du roi Arthur</a:t>
            </a:r>
          </a:p>
        </p:txBody>
      </p:sp>
      <p:pic>
        <p:nvPicPr>
          <p:cNvPr id="945" name="Idylls_of_the_King_1.png" descr="Idylls_of_the_King_1.png"/>
          <p:cNvPicPr>
            <a:picLocks noChangeAspect="1"/>
          </p:cNvPicPr>
          <p:nvPr/>
        </p:nvPicPr>
        <p:blipFill>
          <a:blip r:embed="rId3">
            <a:extLst/>
          </a:blip>
          <a:stretch>
            <a:fillRect/>
          </a:stretch>
        </p:blipFill>
        <p:spPr>
          <a:xfrm>
            <a:off x="215900" y="1841500"/>
            <a:ext cx="5765800" cy="7620000"/>
          </a:xfrm>
          <a:prstGeom prst="rect">
            <a:avLst/>
          </a:prstGeom>
          <a:ln w="12700">
            <a:miter lim="400000"/>
          </a:ln>
        </p:spPr>
      </p:pic>
      <p:pic>
        <p:nvPicPr>
          <p:cNvPr id="946" name="Merlin_%28illustration_from_middle_ages%29.png" descr="Merlin_%28illustration_from_middle_ages%29.png"/>
          <p:cNvPicPr>
            <a:picLocks noChangeAspect="1"/>
          </p:cNvPicPr>
          <p:nvPr/>
        </p:nvPicPr>
        <p:blipFill>
          <a:blip r:embed="rId4">
            <a:extLst/>
          </a:blip>
          <a:stretch>
            <a:fillRect/>
          </a:stretch>
        </p:blipFill>
        <p:spPr>
          <a:xfrm>
            <a:off x="6398683" y="2171700"/>
            <a:ext cx="6123518" cy="6680200"/>
          </a:xfrm>
          <a:prstGeom prst="rect">
            <a:avLst/>
          </a:prstGeom>
          <a:ln w="12700">
            <a:miter lim="400000"/>
          </a:ln>
        </p:spPr>
      </p:pic>
    </p:spTree>
  </p:cSld>
  <p:clrMapOvr>
    <a:masterClrMapping/>
  </p:clrMapOvr>
  <p:transition xmlns:p14="http://schemas.microsoft.com/office/powerpoint/2010/mai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 name="la fée Morgane"/>
          <p:cNvSpPr txBox="1">
            <a:spLocks noGrp="1"/>
          </p:cNvSpPr>
          <p:nvPr>
            <p:ph type="title"/>
          </p:nvPr>
        </p:nvSpPr>
        <p:spPr>
          <a:xfrm>
            <a:off x="1041400" y="127000"/>
            <a:ext cx="10922000" cy="2209800"/>
          </a:xfrm>
          <a:prstGeom prst="rect">
            <a:avLst/>
          </a:prstGeom>
        </p:spPr>
        <p:txBody>
          <a:bodyPr/>
          <a:lstStyle/>
          <a:p>
            <a:r>
              <a:t>la fée Morgane</a:t>
            </a:r>
          </a:p>
        </p:txBody>
      </p:sp>
      <p:pic>
        <p:nvPicPr>
          <p:cNvPr id="951" name="Morganlfay.png" descr="Morganlfay.png"/>
          <p:cNvPicPr>
            <a:picLocks noChangeAspect="1"/>
          </p:cNvPicPr>
          <p:nvPr/>
        </p:nvPicPr>
        <p:blipFill>
          <a:blip r:embed="rId3">
            <a:extLst/>
          </a:blip>
          <a:stretch>
            <a:fillRect/>
          </a:stretch>
        </p:blipFill>
        <p:spPr>
          <a:xfrm>
            <a:off x="3695700" y="1841500"/>
            <a:ext cx="5334000" cy="7620000"/>
          </a:xfrm>
          <a:prstGeom prst="rect">
            <a:avLst/>
          </a:prstGeom>
          <a:ln w="12700">
            <a:miter lim="400000"/>
          </a:ln>
        </p:spPr>
      </p:pic>
    </p:spTree>
  </p:cSld>
  <p:clrMapOvr>
    <a:masterClrMapping/>
  </p:clrMapOvr>
  <p:transition xmlns:p14="http://schemas.microsoft.com/office/powerpoint/2010/mai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 name="la fée Viviane ou  la Dame du Lac"/>
          <p:cNvSpPr txBox="1">
            <a:spLocks noGrp="1"/>
          </p:cNvSpPr>
          <p:nvPr>
            <p:ph type="title"/>
          </p:nvPr>
        </p:nvSpPr>
        <p:spPr>
          <a:prstGeom prst="rect">
            <a:avLst/>
          </a:prstGeom>
        </p:spPr>
        <p:txBody>
          <a:bodyPr/>
          <a:lstStyle/>
          <a:p>
            <a:r>
              <a:t>la fée Viviane ou </a:t>
            </a:r>
          </a:p>
          <a:p>
            <a:r>
              <a:t>la Dame du Lac</a:t>
            </a:r>
          </a:p>
        </p:txBody>
      </p:sp>
      <p:pic>
        <p:nvPicPr>
          <p:cNvPr id="956" name="La_Dame_du_Lac.png" descr="La_Dame_du_Lac.png"/>
          <p:cNvPicPr>
            <a:picLocks noChangeAspect="1"/>
          </p:cNvPicPr>
          <p:nvPr/>
        </p:nvPicPr>
        <p:blipFill>
          <a:blip r:embed="rId3">
            <a:extLst/>
          </a:blip>
          <a:stretch>
            <a:fillRect/>
          </a:stretch>
        </p:blipFill>
        <p:spPr>
          <a:xfrm>
            <a:off x="3035300" y="3111500"/>
            <a:ext cx="6921500" cy="5067300"/>
          </a:xfrm>
          <a:prstGeom prst="rect">
            <a:avLst/>
          </a:prstGeom>
          <a:ln w="12700">
            <a:miter lim="400000"/>
          </a:ln>
        </p:spPr>
      </p:pic>
      <p:sp>
        <p:nvSpPr>
          <p:cNvPr id="957" name="La Dame du Lac enlevant Lancelot à sa mère"/>
          <p:cNvSpPr txBox="1"/>
          <p:nvPr/>
        </p:nvSpPr>
        <p:spPr>
          <a:xfrm>
            <a:off x="3373015" y="8388350"/>
            <a:ext cx="6264921"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2400"/>
            </a:pPr>
            <a:r>
              <a:rPr dirty="0"/>
              <a:t>La Dame du Lac enlevant </a:t>
            </a:r>
            <a:r>
              <a:rPr dirty="0"/>
              <a:t>Lancelot</a:t>
            </a:r>
            <a:r>
              <a:rPr dirty="0"/>
              <a:t> à sa mère</a:t>
            </a:r>
          </a:p>
        </p:txBody>
      </p:sp>
    </p:spTree>
  </p:cSld>
  <p:clrMapOvr>
    <a:masterClrMapping/>
  </p:clrMapOvr>
  <p:transition xmlns:p14="http://schemas.microsoft.com/office/powerpoint/2010/mai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 name="Etang_de_comper.tiff" descr="Etang_de_comper.tiff"/>
          <p:cNvPicPr>
            <a:picLocks noChangeAspect="1"/>
          </p:cNvPicPr>
          <p:nvPr/>
        </p:nvPicPr>
        <p:blipFill>
          <a:blip r:embed="rId3">
            <a:extLst/>
          </a:blip>
          <a:stretch>
            <a:fillRect/>
          </a:stretch>
        </p:blipFill>
        <p:spPr>
          <a:xfrm>
            <a:off x="1422400" y="647700"/>
            <a:ext cx="10160000" cy="7620000"/>
          </a:xfrm>
          <a:prstGeom prst="rect">
            <a:avLst/>
          </a:prstGeom>
          <a:ln w="12700">
            <a:miter lim="400000"/>
          </a:ln>
        </p:spPr>
      </p:pic>
      <p:sp>
        <p:nvSpPr>
          <p:cNvPr id="962" name="Etang de Comper, région de Bretagne, France.…"/>
          <p:cNvSpPr txBox="1"/>
          <p:nvPr/>
        </p:nvSpPr>
        <p:spPr>
          <a:xfrm>
            <a:off x="1460500" y="8267700"/>
            <a:ext cx="10071100" cy="838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lnSpc>
                <a:spcPts val="4700"/>
              </a:lnSpc>
              <a:defRPr sz="2400"/>
            </a:pPr>
            <a:r>
              <a:rPr dirty="0"/>
              <a:t>Etang de Comper, région de Bretagne, France. </a:t>
            </a:r>
          </a:p>
          <a:p>
            <a:pPr algn="ctr">
              <a:lnSpc>
                <a:spcPts val="4700"/>
              </a:lnSpc>
              <a:defRPr sz="2400"/>
            </a:pPr>
            <a:r>
              <a:rPr dirty="0"/>
              <a:t>La légende veut que sous cet étang se cache le palais de la fée Viviane.</a:t>
            </a:r>
          </a:p>
        </p:txBody>
      </p:sp>
    </p:spTree>
  </p:cSld>
  <p:clrMapOvr>
    <a:masterClrMapping/>
  </p:clrMapOvr>
  <p:transition xmlns:p14="http://schemas.microsoft.com/office/powerpoint/2010/mai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 name="la-guerre-des-c3a9toiles.png" descr="la-guerre-des-c3a9toiles.png"/>
          <p:cNvPicPr>
            <a:picLocks noChangeAspect="1"/>
          </p:cNvPicPr>
          <p:nvPr/>
        </p:nvPicPr>
        <p:blipFill>
          <a:blip r:embed="rId3">
            <a:extLst/>
          </a:blip>
          <a:stretch>
            <a:fillRect/>
          </a:stretch>
        </p:blipFill>
        <p:spPr>
          <a:xfrm>
            <a:off x="387148" y="292100"/>
            <a:ext cx="6531780" cy="9156700"/>
          </a:xfrm>
          <a:prstGeom prst="rect">
            <a:avLst/>
          </a:prstGeom>
          <a:ln w="12700">
            <a:miter lim="400000"/>
          </a:ln>
        </p:spPr>
      </p:pic>
      <p:sp>
        <p:nvSpPr>
          <p:cNvPr id="2" name="Rectangle 1"/>
          <p:cNvSpPr/>
          <p:nvPr/>
        </p:nvSpPr>
        <p:spPr>
          <a:xfrm>
            <a:off x="7156833" y="699499"/>
            <a:ext cx="4991363" cy="8463856"/>
          </a:xfrm>
          <a:prstGeom prst="rect">
            <a:avLst/>
          </a:prstGeom>
        </p:spPr>
        <p:txBody>
          <a:bodyPr wrap="square">
            <a:spAutoFit/>
          </a:bodyPr>
          <a:lstStyle/>
          <a:p>
            <a:r>
              <a:rPr lang="fr-FR" sz="3200" dirty="0"/>
              <a:t>De l’aveu même de son réalisateur Georges Lucas, l’épopée de  « Star </a:t>
            </a:r>
            <a:r>
              <a:rPr lang="fr-FR" sz="3200" dirty="0" err="1"/>
              <a:t>War</a:t>
            </a:r>
            <a:r>
              <a:rPr lang="fr-FR" sz="3200" dirty="0"/>
              <a:t> » est la transposition en science-fiction des légendes de la Table Ronde</a:t>
            </a:r>
            <a:r>
              <a:rPr lang="fr-FR" sz="3200" dirty="0" smtClean="0"/>
              <a:t>.</a:t>
            </a:r>
          </a:p>
          <a:p>
            <a:endParaRPr lang="fr-FR" sz="3200" dirty="0"/>
          </a:p>
          <a:p>
            <a:r>
              <a:rPr lang="fr-FR" sz="3200" dirty="0"/>
              <a:t>Les épées sont les sabres laser</a:t>
            </a:r>
          </a:p>
          <a:p>
            <a:endParaRPr lang="fr-FR" sz="3200" dirty="0"/>
          </a:p>
          <a:p>
            <a:r>
              <a:rPr lang="fr-FR" sz="3200" dirty="0"/>
              <a:t>Les chevaliers de la Table Ronde sont les </a:t>
            </a:r>
            <a:r>
              <a:rPr lang="fr-FR" sz="3200" dirty="0" err="1"/>
              <a:t>Jedis</a:t>
            </a:r>
            <a:endParaRPr lang="fr-FR" sz="3200" dirty="0"/>
          </a:p>
          <a:p>
            <a:endParaRPr lang="fr-FR" sz="3200" dirty="0"/>
          </a:p>
          <a:p>
            <a:r>
              <a:rPr lang="fr-FR" sz="3200" dirty="0"/>
              <a:t>La lutte du bien contre le mal (la force, le côté obscur)</a:t>
            </a:r>
          </a:p>
        </p:txBody>
      </p:sp>
    </p:spTree>
  </p:cSld>
  <p:clrMapOvr>
    <a:masterClrMapping/>
  </p:clrMapOvr>
  <p:transition xmlns:p14="http://schemas.microsoft.com/office/powerpoint/2010/mai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frise_chrono_histoire_oggi.png" descr="frise_chrono_histoire_oggi.png"/>
          <p:cNvPicPr>
            <a:picLocks noChangeAspect="1"/>
          </p:cNvPicPr>
          <p:nvPr/>
        </p:nvPicPr>
        <p:blipFill>
          <a:blip r:embed="rId2">
            <a:extLst/>
          </a:blip>
          <a:stretch>
            <a:fillRect/>
          </a:stretch>
        </p:blipFill>
        <p:spPr>
          <a:xfrm>
            <a:off x="-114300" y="2146300"/>
            <a:ext cx="13238788" cy="5461000"/>
          </a:xfrm>
          <a:prstGeom prst="rect">
            <a:avLst/>
          </a:prstGeom>
          <a:ln w="12700">
            <a:miter lim="400000"/>
          </a:ln>
        </p:spPr>
      </p:pic>
      <p:sp>
        <p:nvSpPr>
          <p:cNvPr id="424" name="Pour rappel..."/>
          <p:cNvSpPr txBox="1"/>
          <p:nvPr/>
        </p:nvSpPr>
        <p:spPr>
          <a:xfrm>
            <a:off x="4009075" y="749300"/>
            <a:ext cx="4986733" cy="11430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6800">
                <a:solidFill>
                  <a:srgbClr val="754F33"/>
                </a:solidFill>
                <a:latin typeface="+mj-lt"/>
                <a:ea typeface="+mj-ea"/>
                <a:cs typeface="+mj-cs"/>
                <a:sym typeface="Hoefler Text"/>
              </a:defRPr>
            </a:lvl1pPr>
          </a:lstStyle>
          <a:p>
            <a:r>
              <a:t>Pour rappel...</a:t>
            </a:r>
          </a:p>
        </p:txBody>
      </p:sp>
    </p:spTree>
  </p:cSld>
  <p:clrMapOvr>
    <a:masterClrMapping/>
  </p:clrMapOvr>
  <p:transition xmlns:p14="http://schemas.microsoft.com/office/powerpoint/2010/mai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 name="Queen_Maeve.png" descr="Queen_Maeve.png"/>
          <p:cNvPicPr>
            <a:picLocks noChangeAspect="1"/>
          </p:cNvPicPr>
          <p:nvPr/>
        </p:nvPicPr>
        <p:blipFill>
          <a:blip r:embed="rId3">
            <a:extLst/>
          </a:blip>
          <a:stretch>
            <a:fillRect/>
          </a:stretch>
        </p:blipFill>
        <p:spPr>
          <a:xfrm>
            <a:off x="-1587500" y="-2123480"/>
            <a:ext cx="10363200" cy="15534680"/>
          </a:xfrm>
          <a:prstGeom prst="rect">
            <a:avLst/>
          </a:prstGeom>
          <a:ln w="12700">
            <a:miter lim="400000"/>
          </a:ln>
        </p:spPr>
      </p:pic>
      <p:sp>
        <p:nvSpPr>
          <p:cNvPr id="973" name="la femme  celte:  belle, solaire et druide, donc envoûtante, telle Iseut la blonde"/>
          <p:cNvSpPr txBox="1">
            <a:spLocks noGrp="1"/>
          </p:cNvSpPr>
          <p:nvPr>
            <p:ph type="title"/>
          </p:nvPr>
        </p:nvSpPr>
        <p:spPr>
          <a:xfrm>
            <a:off x="8874228" y="-473018"/>
            <a:ext cx="3458848" cy="7569201"/>
          </a:xfrm>
          <a:prstGeom prst="rect">
            <a:avLst/>
          </a:prstGeom>
        </p:spPr>
        <p:txBody>
          <a:bodyPr/>
          <a:lstStyle/>
          <a:p>
            <a:pPr algn="l">
              <a:defRPr sz="6400"/>
            </a:pPr>
            <a:r>
              <a:rPr dirty="0"/>
              <a:t>la femme </a:t>
            </a:r>
          </a:p>
          <a:p>
            <a:pPr algn="l"/>
            <a:r>
              <a:rPr sz="6400" dirty="0"/>
              <a:t>celte:</a:t>
            </a:r>
            <a:r>
              <a:rPr dirty="0"/>
              <a:t> </a:t>
            </a:r>
            <a:r>
              <a:rPr lang="fr-CH" sz="3600" dirty="0"/>
              <a:t/>
            </a:r>
            <a:br>
              <a:rPr lang="fr-CH" sz="3600" dirty="0"/>
            </a:br>
            <a:r>
              <a:rPr sz="3600" dirty="0" smtClean="0"/>
              <a:t>belle</a:t>
            </a:r>
            <a:r>
              <a:rPr sz="3600" dirty="0"/>
              <a:t>, solaire et druide, donc envoûtante, telle Iseut la blonde</a:t>
            </a:r>
          </a:p>
        </p:txBody>
      </p:sp>
    </p:spTree>
  </p:cSld>
  <p:clrMapOvr>
    <a:masterClrMapping/>
  </p:clrMapOvr>
  <p:transition xmlns:p14="http://schemas.microsoft.com/office/powerpoint/2010/mai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7" name="covers.png" descr="covers.png"/>
          <p:cNvPicPr>
            <a:picLocks noChangeAspect="1"/>
          </p:cNvPicPr>
          <p:nvPr/>
        </p:nvPicPr>
        <p:blipFill>
          <a:blip r:embed="rId3">
            <a:extLst/>
          </a:blip>
          <a:stretch>
            <a:fillRect/>
          </a:stretch>
        </p:blipFill>
        <p:spPr>
          <a:xfrm>
            <a:off x="901700" y="1524000"/>
            <a:ext cx="4573608" cy="7226300"/>
          </a:xfrm>
          <a:prstGeom prst="rect">
            <a:avLst/>
          </a:prstGeom>
          <a:ln w="12700">
            <a:miter lim="400000"/>
          </a:ln>
        </p:spPr>
      </p:pic>
      <p:pic>
        <p:nvPicPr>
          <p:cNvPr id="978" name="Image 1.png" descr="Image 1.png"/>
          <p:cNvPicPr>
            <a:picLocks noChangeAspect="1"/>
          </p:cNvPicPr>
          <p:nvPr/>
        </p:nvPicPr>
        <p:blipFill>
          <a:blip r:embed="rId4">
            <a:extLst/>
          </a:blip>
          <a:stretch>
            <a:fillRect/>
          </a:stretch>
        </p:blipFill>
        <p:spPr>
          <a:xfrm>
            <a:off x="6350000" y="520700"/>
            <a:ext cx="5819199" cy="9448800"/>
          </a:xfrm>
          <a:prstGeom prst="rect">
            <a:avLst/>
          </a:prstGeom>
          <a:ln w="12700">
            <a:miter lim="400000"/>
          </a:ln>
        </p:spPr>
      </p:pic>
    </p:spTree>
  </p:cSld>
  <p:clrMapOvr>
    <a:masterClrMapping/>
  </p:clrMapOvr>
  <p:transition xmlns:p14="http://schemas.microsoft.com/office/powerpoint/2010/mai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 name="Représentations…"/>
          <p:cNvSpPr txBox="1">
            <a:spLocks noGrp="1"/>
          </p:cNvSpPr>
          <p:nvPr>
            <p:ph type="title"/>
          </p:nvPr>
        </p:nvSpPr>
        <p:spPr>
          <a:xfrm>
            <a:off x="1041400" y="369812"/>
            <a:ext cx="10922000" cy="2209801"/>
          </a:xfrm>
          <a:prstGeom prst="rect">
            <a:avLst/>
          </a:prstGeom>
        </p:spPr>
        <p:txBody>
          <a:bodyPr/>
          <a:lstStyle/>
          <a:p>
            <a:r>
              <a:t>Représentations </a:t>
            </a:r>
          </a:p>
          <a:p>
            <a:r>
              <a:t>de la femme celte</a:t>
            </a:r>
          </a:p>
        </p:txBody>
      </p:sp>
      <p:pic>
        <p:nvPicPr>
          <p:cNvPr id="983" name="18381623.png" descr="18381623.png"/>
          <p:cNvPicPr>
            <a:picLocks noChangeAspect="1"/>
          </p:cNvPicPr>
          <p:nvPr/>
        </p:nvPicPr>
        <p:blipFill>
          <a:blip r:embed="rId3">
            <a:extLst/>
          </a:blip>
          <a:stretch>
            <a:fillRect/>
          </a:stretch>
        </p:blipFill>
        <p:spPr>
          <a:xfrm>
            <a:off x="532253" y="2762250"/>
            <a:ext cx="6350001" cy="4229100"/>
          </a:xfrm>
          <a:prstGeom prst="rect">
            <a:avLst/>
          </a:prstGeom>
          <a:ln w="12700">
            <a:miter lim="400000"/>
          </a:ln>
        </p:spPr>
      </p:pic>
      <p:pic>
        <p:nvPicPr>
          <p:cNvPr id="984" name="AUTUMNS_LULLABY2.png" descr="AUTUMNS_LULLABY2.png"/>
          <p:cNvPicPr>
            <a:picLocks noChangeAspect="1"/>
          </p:cNvPicPr>
          <p:nvPr/>
        </p:nvPicPr>
        <p:blipFill>
          <a:blip r:embed="rId4">
            <a:extLst/>
          </a:blip>
          <a:stretch>
            <a:fillRect/>
          </a:stretch>
        </p:blipFill>
        <p:spPr>
          <a:xfrm>
            <a:off x="6845300" y="3771900"/>
            <a:ext cx="5638800" cy="5384800"/>
          </a:xfrm>
          <a:prstGeom prst="rect">
            <a:avLst/>
          </a:prstGeom>
          <a:ln w="12700">
            <a:miter lim="400000"/>
          </a:ln>
        </p:spPr>
      </p:pic>
    </p:spTree>
  </p:cSld>
  <p:clrMapOvr>
    <a:masterClrMapping/>
  </p:clrMapOvr>
  <p:transition xmlns:p14="http://schemas.microsoft.com/office/powerpoint/2010/mai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 name="Le Graal"/>
          <p:cNvSpPr txBox="1">
            <a:spLocks noGrp="1"/>
          </p:cNvSpPr>
          <p:nvPr>
            <p:ph type="title"/>
          </p:nvPr>
        </p:nvSpPr>
        <p:spPr>
          <a:xfrm>
            <a:off x="1041400" y="419100"/>
            <a:ext cx="10922000" cy="2209800"/>
          </a:xfrm>
          <a:prstGeom prst="rect">
            <a:avLst/>
          </a:prstGeom>
        </p:spPr>
        <p:txBody>
          <a:bodyPr/>
          <a:lstStyle/>
          <a:p>
            <a:r>
              <a:t>Le Graal</a:t>
            </a:r>
          </a:p>
        </p:txBody>
      </p:sp>
      <p:pic>
        <p:nvPicPr>
          <p:cNvPr id="989" name="image-la_derniere_cene-leonard_de_vinci-en_verite_je_vous_le_dis-consecration-communion-repas-pascal-evangile-apparitions-jesus-christ-ressuscite-fresque-sacrement-eucharistie-douze_apotres-jerusalem-.png" descr="image-la_derniere_cene-leonard_de_vinci-en_verite_je_vous_le_dis-consecration-communion-repas-pascal-evangile-apparitions-jesus-christ-ressuscite-fresque-sacrement-eucharistie-douze_apotres-jerusalem-.png"/>
          <p:cNvPicPr>
            <a:picLocks noChangeAspect="1"/>
          </p:cNvPicPr>
          <p:nvPr/>
        </p:nvPicPr>
        <p:blipFill>
          <a:blip r:embed="rId2">
            <a:extLst/>
          </a:blip>
          <a:stretch>
            <a:fillRect/>
          </a:stretch>
        </p:blipFill>
        <p:spPr>
          <a:xfrm>
            <a:off x="644573" y="2298700"/>
            <a:ext cx="11712527" cy="6159500"/>
          </a:xfrm>
          <a:prstGeom prst="rect">
            <a:avLst/>
          </a:prstGeom>
          <a:ln w="12700">
            <a:miter lim="400000"/>
          </a:ln>
        </p:spPr>
      </p:pic>
    </p:spTree>
  </p:cSld>
  <p:clrMapOvr>
    <a:masterClrMapping/>
  </p:clrMapOvr>
  <p:transition xmlns:p14="http://schemas.microsoft.com/office/powerpoint/2010/mai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4" name="art_170.png" descr="art_170.png"/>
          <p:cNvPicPr>
            <a:picLocks noChangeAspect="1"/>
          </p:cNvPicPr>
          <p:nvPr/>
        </p:nvPicPr>
        <p:blipFill>
          <a:blip r:embed="rId3">
            <a:extLst/>
          </a:blip>
          <a:stretch>
            <a:fillRect/>
          </a:stretch>
        </p:blipFill>
        <p:spPr>
          <a:xfrm>
            <a:off x="1143000" y="6616700"/>
            <a:ext cx="3163684" cy="2159000"/>
          </a:xfrm>
          <a:prstGeom prst="rect">
            <a:avLst/>
          </a:prstGeom>
          <a:ln w="12700">
            <a:miter lim="400000"/>
          </a:ln>
        </p:spPr>
      </p:pic>
      <p:pic>
        <p:nvPicPr>
          <p:cNvPr id="995" name="Henry_drinks_from_the_grail_indy.png" descr="Henry_drinks_from_the_grail_indy.png"/>
          <p:cNvPicPr>
            <a:picLocks noChangeAspect="1"/>
          </p:cNvPicPr>
          <p:nvPr/>
        </p:nvPicPr>
        <p:blipFill>
          <a:blip r:embed="rId4">
            <a:extLst/>
          </a:blip>
          <a:stretch>
            <a:fillRect/>
          </a:stretch>
        </p:blipFill>
        <p:spPr>
          <a:xfrm>
            <a:off x="3886200" y="685800"/>
            <a:ext cx="5849258" cy="5118100"/>
          </a:xfrm>
          <a:prstGeom prst="rect">
            <a:avLst/>
          </a:prstGeom>
          <a:ln w="12700">
            <a:miter lim="400000"/>
          </a:ln>
        </p:spPr>
      </p:pic>
      <p:pic>
        <p:nvPicPr>
          <p:cNvPr id="996" name="image006.png" descr="image006.png"/>
          <p:cNvPicPr>
            <a:picLocks noChangeAspect="1"/>
          </p:cNvPicPr>
          <p:nvPr/>
        </p:nvPicPr>
        <p:blipFill>
          <a:blip r:embed="rId5">
            <a:extLst/>
          </a:blip>
          <a:stretch>
            <a:fillRect/>
          </a:stretch>
        </p:blipFill>
        <p:spPr>
          <a:xfrm>
            <a:off x="9266232" y="6375400"/>
            <a:ext cx="3255969" cy="2959100"/>
          </a:xfrm>
          <a:prstGeom prst="rect">
            <a:avLst/>
          </a:prstGeom>
          <a:ln w="12700">
            <a:miter lim="400000"/>
          </a:ln>
        </p:spPr>
      </p:pic>
      <p:sp>
        <p:nvSpPr>
          <p:cNvPr id="2" name="Rectangle 1"/>
          <p:cNvSpPr/>
          <p:nvPr/>
        </p:nvSpPr>
        <p:spPr>
          <a:xfrm>
            <a:off x="5245110" y="7186083"/>
            <a:ext cx="3196107" cy="584776"/>
          </a:xfrm>
          <a:prstGeom prst="rect">
            <a:avLst/>
          </a:prstGeom>
        </p:spPr>
        <p:txBody>
          <a:bodyPr wrap="none">
            <a:spAutoFit/>
          </a:bodyPr>
          <a:lstStyle/>
          <a:p>
            <a:r>
              <a:rPr lang="fr-FR" sz="3200" dirty="0"/>
              <a:t>Indiana Jones III</a:t>
            </a:r>
          </a:p>
        </p:txBody>
      </p:sp>
    </p:spTree>
  </p:cSld>
  <p:clrMapOvr>
    <a:masterClrMapping/>
  </p:clrMapOvr>
  <p:transition xmlns:p14="http://schemas.microsoft.com/office/powerpoint/2010/mai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0" name="0226000003321410-photo-kaamelott.png" descr="0226000003321410-photo-kaamelott.png"/>
          <p:cNvPicPr>
            <a:picLocks noChangeAspect="1"/>
          </p:cNvPicPr>
          <p:nvPr/>
        </p:nvPicPr>
        <p:blipFill>
          <a:blip r:embed="rId3">
            <a:extLst/>
          </a:blip>
          <a:stretch>
            <a:fillRect/>
          </a:stretch>
        </p:blipFill>
        <p:spPr>
          <a:xfrm>
            <a:off x="939800" y="2026269"/>
            <a:ext cx="11116130" cy="7073900"/>
          </a:xfrm>
          <a:prstGeom prst="rect">
            <a:avLst/>
          </a:prstGeom>
          <a:ln w="12700">
            <a:miter lim="400000"/>
          </a:ln>
        </p:spPr>
      </p:pic>
      <p:sp>
        <p:nvSpPr>
          <p:cNvPr id="2" name="ZoneTexte 1"/>
          <p:cNvSpPr txBox="1"/>
          <p:nvPr/>
        </p:nvSpPr>
        <p:spPr>
          <a:xfrm>
            <a:off x="3209351" y="1090412"/>
            <a:ext cx="6581329"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fr-FR" sz="3200" dirty="0" err="1"/>
              <a:t>Kaamelott</a:t>
            </a:r>
            <a:r>
              <a:rPr lang="fr-FR" sz="3200" dirty="0"/>
              <a:t>, 6 saisons, 458 épisodes</a:t>
            </a:r>
            <a:endParaRPr kumimoji="0" lang="fr-FR" sz="3200" b="0" i="0" u="none" strike="noStrike" cap="none" spc="0" normalizeH="0" baseline="0" dirty="0">
              <a:ln>
                <a:noFill/>
              </a:ln>
              <a:solidFill>
                <a:srgbClr val="000000"/>
              </a:solidFill>
              <a:effectLst/>
              <a:uFillTx/>
              <a:sym typeface="Helvetica"/>
            </a:endParaRPr>
          </a:p>
        </p:txBody>
      </p:sp>
    </p:spTree>
  </p:cSld>
  <p:clrMapOvr>
    <a:masterClrMapping/>
  </p:clrMapOvr>
  <p:transition xmlns:p14="http://schemas.microsoft.com/office/powerpoint/2010/mai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 name="Tristan et Iseult"/>
          <p:cNvSpPr txBox="1">
            <a:spLocks noGrp="1"/>
          </p:cNvSpPr>
          <p:nvPr>
            <p:ph type="title"/>
          </p:nvPr>
        </p:nvSpPr>
        <p:spPr>
          <a:xfrm>
            <a:off x="1041400" y="88900"/>
            <a:ext cx="10922000" cy="2209800"/>
          </a:xfrm>
          <a:prstGeom prst="rect">
            <a:avLst/>
          </a:prstGeom>
        </p:spPr>
        <p:txBody>
          <a:bodyPr/>
          <a:lstStyle/>
          <a:p>
            <a:r>
              <a:t>Tristan et Iseult</a:t>
            </a:r>
          </a:p>
        </p:txBody>
      </p:sp>
      <p:pic>
        <p:nvPicPr>
          <p:cNvPr id="1005" name="Tristan_and_Iseult_by_Saxon_Knight.png" descr="Tristan_and_Iseult_by_Saxon_Knight.png"/>
          <p:cNvPicPr>
            <a:picLocks noChangeAspect="1"/>
          </p:cNvPicPr>
          <p:nvPr/>
        </p:nvPicPr>
        <p:blipFill>
          <a:blip r:embed="rId2">
            <a:extLst/>
          </a:blip>
          <a:stretch>
            <a:fillRect/>
          </a:stretch>
        </p:blipFill>
        <p:spPr>
          <a:xfrm>
            <a:off x="2082800" y="1765300"/>
            <a:ext cx="8826500" cy="8890000"/>
          </a:xfrm>
          <a:prstGeom prst="rect">
            <a:avLst/>
          </a:prstGeom>
          <a:ln w="12700">
            <a:miter lim="400000"/>
          </a:ln>
        </p:spPr>
      </p:pic>
    </p:spTree>
  </p:cSld>
  <p:clrMapOvr>
    <a:masterClrMapping/>
  </p:clrMapOvr>
  <p:transition xmlns:p14="http://schemas.microsoft.com/office/powerpoint/2010/mai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 name="Lieux du récit"/>
          <p:cNvSpPr txBox="1">
            <a:spLocks noGrp="1"/>
          </p:cNvSpPr>
          <p:nvPr>
            <p:ph type="title"/>
          </p:nvPr>
        </p:nvSpPr>
        <p:spPr>
          <a:xfrm>
            <a:off x="1041400" y="76200"/>
            <a:ext cx="10922000" cy="2209800"/>
          </a:xfrm>
          <a:prstGeom prst="rect">
            <a:avLst/>
          </a:prstGeom>
        </p:spPr>
        <p:txBody>
          <a:bodyPr/>
          <a:lstStyle/>
          <a:p>
            <a:r>
              <a:t>Lieux du récit</a:t>
            </a:r>
          </a:p>
        </p:txBody>
      </p:sp>
      <p:pic>
        <p:nvPicPr>
          <p:cNvPr id="1008" name="Cornwall_in_England_%28%2Bceremonial_areas%29.png" descr="Cornwall_in_England_%28%2Bceremonial_areas%29.png"/>
          <p:cNvPicPr>
            <a:picLocks noChangeAspect="1"/>
          </p:cNvPicPr>
          <p:nvPr/>
        </p:nvPicPr>
        <p:blipFill>
          <a:blip r:embed="rId3">
            <a:extLst/>
          </a:blip>
          <a:stretch>
            <a:fillRect/>
          </a:stretch>
        </p:blipFill>
        <p:spPr>
          <a:xfrm>
            <a:off x="965200" y="2413000"/>
            <a:ext cx="4813300" cy="5846114"/>
          </a:xfrm>
          <a:prstGeom prst="rect">
            <a:avLst/>
          </a:prstGeom>
          <a:ln w="12700">
            <a:miter lim="400000"/>
          </a:ln>
        </p:spPr>
      </p:pic>
      <p:sp>
        <p:nvSpPr>
          <p:cNvPr id="1009" name="Cornouailles"/>
          <p:cNvSpPr txBox="1"/>
          <p:nvPr/>
        </p:nvSpPr>
        <p:spPr>
          <a:xfrm>
            <a:off x="2016426" y="8407400"/>
            <a:ext cx="2702485"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Cornouailles</a:t>
            </a:r>
          </a:p>
        </p:txBody>
      </p:sp>
      <p:pic>
        <p:nvPicPr>
          <p:cNvPr id="1010" name="02.%20Grande-Bretagne.png" descr="02.%20Grande-Bretagne.png"/>
          <p:cNvPicPr>
            <a:picLocks noChangeAspect="1"/>
          </p:cNvPicPr>
          <p:nvPr/>
        </p:nvPicPr>
        <p:blipFill>
          <a:blip r:embed="rId4">
            <a:extLst/>
          </a:blip>
          <a:stretch>
            <a:fillRect/>
          </a:stretch>
        </p:blipFill>
        <p:spPr>
          <a:xfrm>
            <a:off x="6703334" y="2222500"/>
            <a:ext cx="5183866" cy="6210300"/>
          </a:xfrm>
          <a:prstGeom prst="rect">
            <a:avLst/>
          </a:prstGeom>
          <a:ln w="12700">
            <a:miter lim="400000"/>
          </a:ln>
        </p:spPr>
      </p:pic>
      <p:sp>
        <p:nvSpPr>
          <p:cNvPr id="1011" name="Irlande"/>
          <p:cNvSpPr txBox="1"/>
          <p:nvPr/>
        </p:nvSpPr>
        <p:spPr>
          <a:xfrm>
            <a:off x="8508825" y="8407400"/>
            <a:ext cx="1579474"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Irlande</a:t>
            </a:r>
          </a:p>
        </p:txBody>
      </p:sp>
    </p:spTree>
  </p:cSld>
  <p:clrMapOvr>
    <a:masterClrMapping/>
  </p:clrMapOvr>
  <p:transition xmlns:p14="http://schemas.microsoft.com/office/powerpoint/2010/mai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Le Loonois (pays de Léon):…"/>
          <p:cNvSpPr txBox="1">
            <a:spLocks noGrp="1"/>
          </p:cNvSpPr>
          <p:nvPr>
            <p:ph type="title"/>
          </p:nvPr>
        </p:nvSpPr>
        <p:spPr>
          <a:prstGeom prst="rect">
            <a:avLst/>
          </a:prstGeom>
        </p:spPr>
        <p:txBody>
          <a:bodyPr/>
          <a:lstStyle/>
          <a:p>
            <a:r>
              <a:t>Le Loonois (pays de Léon): </a:t>
            </a:r>
          </a:p>
          <a:p>
            <a:r>
              <a:t>la Bretagne</a:t>
            </a:r>
          </a:p>
        </p:txBody>
      </p:sp>
      <p:pic>
        <p:nvPicPr>
          <p:cNvPr id="1016" name="Map-Bro-Leon.png" descr="Map-Bro-Leon.png"/>
          <p:cNvPicPr>
            <a:picLocks noChangeAspect="1"/>
          </p:cNvPicPr>
          <p:nvPr/>
        </p:nvPicPr>
        <p:blipFill>
          <a:blip r:embed="rId3">
            <a:extLst/>
          </a:blip>
          <a:stretch>
            <a:fillRect/>
          </a:stretch>
        </p:blipFill>
        <p:spPr>
          <a:xfrm>
            <a:off x="2803695" y="3194188"/>
            <a:ext cx="7397410" cy="5670046"/>
          </a:xfrm>
          <a:prstGeom prst="rect">
            <a:avLst/>
          </a:prstGeom>
          <a:ln w="12700">
            <a:miter lim="400000"/>
          </a:ln>
        </p:spPr>
      </p:pic>
    </p:spTree>
  </p:cSld>
  <p:clrMapOvr>
    <a:masterClrMapping/>
  </p:clrMapOvr>
  <p:transition xmlns:p14="http://schemas.microsoft.com/office/powerpoint/2010/mai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0" name="Image 1.png" descr="Image 1.png"/>
          <p:cNvPicPr>
            <a:picLocks noChangeAspect="1"/>
          </p:cNvPicPr>
          <p:nvPr/>
        </p:nvPicPr>
        <p:blipFill>
          <a:blip r:embed="rId3">
            <a:extLst/>
          </a:blip>
          <a:stretch>
            <a:fillRect/>
          </a:stretch>
        </p:blipFill>
        <p:spPr>
          <a:xfrm>
            <a:off x="-165100" y="596900"/>
            <a:ext cx="13083748" cy="8547100"/>
          </a:xfrm>
          <a:prstGeom prst="rect">
            <a:avLst/>
          </a:prstGeom>
          <a:ln w="12700">
            <a:miter lim="400000"/>
          </a:ln>
        </p:spPr>
      </p:pic>
    </p:spTree>
  </p:cSld>
  <p:clrMapOvr>
    <a:masterClrMapping/>
  </p:clrMapOvr>
  <p:transition xmlns:p14="http://schemas.microsoft.com/office/powerpoint/2010/mai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6" name="frise_12.png" descr="frise_12.png"/>
          <p:cNvPicPr>
            <a:picLocks noChangeAspect="1"/>
          </p:cNvPicPr>
          <p:nvPr/>
        </p:nvPicPr>
        <p:blipFill>
          <a:blip r:embed="rId2">
            <a:extLst/>
          </a:blip>
          <a:stretch>
            <a:fillRect/>
          </a:stretch>
        </p:blipFill>
        <p:spPr>
          <a:xfrm>
            <a:off x="1257300" y="3399316"/>
            <a:ext cx="10480026" cy="2933701"/>
          </a:xfrm>
          <a:prstGeom prst="rect">
            <a:avLst/>
          </a:prstGeom>
          <a:ln w="12700">
            <a:miter lim="400000"/>
          </a:ln>
        </p:spPr>
      </p:pic>
      <p:sp>
        <p:nvSpPr>
          <p:cNvPr id="427" name="Les dynasties: de grandes familles au pouvoir"/>
          <p:cNvSpPr txBox="1"/>
          <p:nvPr/>
        </p:nvSpPr>
        <p:spPr>
          <a:xfrm>
            <a:off x="406400" y="546100"/>
            <a:ext cx="12179300" cy="218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6800">
                <a:solidFill>
                  <a:srgbClr val="754F33"/>
                </a:solidFill>
                <a:latin typeface="+mj-lt"/>
                <a:ea typeface="+mj-ea"/>
                <a:cs typeface="+mj-cs"/>
                <a:sym typeface="Hoefler Text"/>
              </a:defRPr>
            </a:lvl1pPr>
          </a:lstStyle>
          <a:p>
            <a:r>
              <a:t>Les dynasties: de grandes familles au pouvoir</a:t>
            </a:r>
          </a:p>
        </p:txBody>
      </p:sp>
    </p:spTree>
  </p:cSld>
  <p:clrMapOvr>
    <a:masterClrMapping/>
  </p:clrMapOvr>
  <p:transition xmlns:p14="http://schemas.microsoft.com/office/powerpoint/2010/mai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Le chevalier à la charrette  Chrétien de Troyes Roman courtois"/>
          <p:cNvSpPr txBox="1">
            <a:spLocks noGrp="1"/>
          </p:cNvSpPr>
          <p:nvPr>
            <p:ph type="title"/>
          </p:nvPr>
        </p:nvSpPr>
        <p:spPr>
          <a:xfrm>
            <a:off x="1041400" y="3771900"/>
            <a:ext cx="10922000" cy="3302000"/>
          </a:xfrm>
          <a:prstGeom prst="rect">
            <a:avLst/>
          </a:prstGeom>
        </p:spPr>
        <p:txBody>
          <a:bodyPr/>
          <a:lstStyle/>
          <a:p>
            <a:pPr>
              <a:defRPr i="1"/>
            </a:pPr>
            <a:r>
              <a:t>Le chevalier à la charrette</a:t>
            </a:r>
          </a:p>
          <a:p>
            <a:pPr>
              <a:defRPr sz="4800" i="1"/>
            </a:pPr>
            <a:r>
              <a:t> </a:t>
            </a:r>
            <a:r>
              <a:rPr i="0"/>
              <a:t>Chrétien de Troyes</a:t>
            </a:r>
          </a:p>
          <a:p>
            <a:pPr>
              <a:defRPr sz="3600" i="1"/>
            </a:pPr>
            <a:r>
              <a:rPr i="0"/>
              <a:t>Roman courtois</a:t>
            </a:r>
          </a:p>
        </p:txBody>
      </p:sp>
    </p:spTree>
  </p:cSld>
  <p:clrMapOvr>
    <a:masterClrMapping/>
  </p:clrMapOvr>
  <p:transition xmlns:p14="http://schemas.microsoft.com/office/powerpoint/2010/mai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Titre"/>
          <p:cNvSpPr txBox="1">
            <a:spLocks noGrp="1"/>
          </p:cNvSpPr>
          <p:nvPr>
            <p:ph type="title"/>
          </p:nvPr>
        </p:nvSpPr>
        <p:spPr>
          <a:prstGeom prst="rect">
            <a:avLst/>
          </a:prstGeom>
        </p:spPr>
        <p:txBody>
          <a:bodyPr/>
          <a:lstStyle/>
          <a:p>
            <a:endParaRPr/>
          </a:p>
        </p:txBody>
      </p:sp>
      <p:sp>
        <p:nvSpPr>
          <p:cNvPr id="1029" name="Corps"/>
          <p:cNvSpPr txBox="1">
            <a:spLocks noGrp="1"/>
          </p:cNvSpPr>
          <p:nvPr>
            <p:ph type="body" idx="1"/>
          </p:nvPr>
        </p:nvSpPr>
        <p:spPr>
          <a:prstGeom prst="rect">
            <a:avLst/>
          </a:prstGeom>
        </p:spPr>
        <p:txBody>
          <a:bodyPr/>
          <a:lstStyle/>
          <a:p>
            <a:pPr marL="901700"/>
            <a:endParaRPr/>
          </a:p>
        </p:txBody>
      </p:sp>
      <p:pic>
        <p:nvPicPr>
          <p:cNvPr id="1030" name="Image 3.png" descr="Image 3.png"/>
          <p:cNvPicPr>
            <a:picLocks noChangeAspect="1"/>
          </p:cNvPicPr>
          <p:nvPr/>
        </p:nvPicPr>
        <p:blipFill>
          <a:blip r:embed="rId2">
            <a:extLst/>
          </a:blip>
          <a:stretch>
            <a:fillRect/>
          </a:stretch>
        </p:blipFill>
        <p:spPr>
          <a:xfrm>
            <a:off x="12700" y="381000"/>
            <a:ext cx="12982255" cy="8991600"/>
          </a:xfrm>
          <a:prstGeom prst="rect">
            <a:avLst/>
          </a:prstGeom>
          <a:ln w="12700">
            <a:miter lim="400000"/>
          </a:ln>
        </p:spPr>
      </p:pic>
    </p:spTree>
  </p:cSld>
  <p:clrMapOvr>
    <a:masterClrMapping/>
  </p:clrMapOvr>
  <p:transition xmlns:p14="http://schemas.microsoft.com/office/powerpoint/2010/mai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charrette 001.jpg" descr="charrette 001.jpg"/>
          <p:cNvPicPr>
            <a:picLocks noChangeAspect="1"/>
          </p:cNvPicPr>
          <p:nvPr/>
        </p:nvPicPr>
        <p:blipFill>
          <a:blip r:embed="rId2">
            <a:extLst/>
          </a:blip>
          <a:stretch>
            <a:fillRect/>
          </a:stretch>
        </p:blipFill>
        <p:spPr>
          <a:xfrm>
            <a:off x="4145972" y="-901700"/>
            <a:ext cx="10547928" cy="14503400"/>
          </a:xfrm>
          <a:prstGeom prst="rect">
            <a:avLst/>
          </a:prstGeom>
          <a:ln w="12700">
            <a:miter lim="400000"/>
          </a:ln>
        </p:spPr>
      </p:pic>
    </p:spTree>
  </p:cSld>
  <p:clrMapOvr>
    <a:masterClrMapping/>
  </p:clrMapOvr>
  <p:transition xmlns:p14="http://schemas.microsoft.com/office/powerpoint/2010/mai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Titre"/>
          <p:cNvSpPr txBox="1">
            <a:spLocks noGrp="1"/>
          </p:cNvSpPr>
          <p:nvPr>
            <p:ph type="title"/>
          </p:nvPr>
        </p:nvSpPr>
        <p:spPr>
          <a:prstGeom prst="rect">
            <a:avLst/>
          </a:prstGeom>
        </p:spPr>
        <p:txBody>
          <a:bodyPr/>
          <a:lstStyle/>
          <a:p>
            <a:endParaRPr/>
          </a:p>
        </p:txBody>
      </p:sp>
      <p:sp>
        <p:nvSpPr>
          <p:cNvPr id="1037" name="Corps"/>
          <p:cNvSpPr txBox="1">
            <a:spLocks noGrp="1"/>
          </p:cNvSpPr>
          <p:nvPr>
            <p:ph type="body" idx="1"/>
          </p:nvPr>
        </p:nvSpPr>
        <p:spPr>
          <a:prstGeom prst="rect">
            <a:avLst/>
          </a:prstGeom>
        </p:spPr>
        <p:txBody>
          <a:bodyPr/>
          <a:lstStyle/>
          <a:p>
            <a:pPr marL="901700"/>
            <a:endParaRPr/>
          </a:p>
        </p:txBody>
      </p:sp>
      <p:pic>
        <p:nvPicPr>
          <p:cNvPr id="1038" name="Image 4.png" descr="Image 4.png"/>
          <p:cNvPicPr>
            <a:picLocks noChangeAspect="1"/>
          </p:cNvPicPr>
          <p:nvPr/>
        </p:nvPicPr>
        <p:blipFill>
          <a:blip r:embed="rId2">
            <a:extLst/>
          </a:blip>
          <a:stretch>
            <a:fillRect/>
          </a:stretch>
        </p:blipFill>
        <p:spPr>
          <a:xfrm>
            <a:off x="241300" y="495300"/>
            <a:ext cx="12522200" cy="8750847"/>
          </a:xfrm>
          <a:prstGeom prst="rect">
            <a:avLst/>
          </a:prstGeom>
          <a:ln w="12700">
            <a:miter lim="400000"/>
          </a:ln>
        </p:spPr>
      </p:pic>
    </p:spTree>
  </p:cSld>
  <p:clrMapOvr>
    <a:masterClrMapping/>
  </p:clrMapOvr>
  <p:transition xmlns:p14="http://schemas.microsoft.com/office/powerpoint/2010/mai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Titre"/>
          <p:cNvSpPr txBox="1">
            <a:spLocks noGrp="1"/>
          </p:cNvSpPr>
          <p:nvPr>
            <p:ph type="title"/>
          </p:nvPr>
        </p:nvSpPr>
        <p:spPr>
          <a:prstGeom prst="rect">
            <a:avLst/>
          </a:prstGeom>
        </p:spPr>
        <p:txBody>
          <a:bodyPr/>
          <a:lstStyle/>
          <a:p>
            <a:endParaRPr/>
          </a:p>
        </p:txBody>
      </p:sp>
      <p:sp>
        <p:nvSpPr>
          <p:cNvPr id="1041" name="Corps"/>
          <p:cNvSpPr txBox="1">
            <a:spLocks noGrp="1"/>
          </p:cNvSpPr>
          <p:nvPr>
            <p:ph type="body" idx="1"/>
          </p:nvPr>
        </p:nvSpPr>
        <p:spPr>
          <a:prstGeom prst="rect">
            <a:avLst/>
          </a:prstGeom>
        </p:spPr>
        <p:txBody>
          <a:bodyPr/>
          <a:lstStyle/>
          <a:p>
            <a:pPr marL="901700"/>
            <a:endParaRPr/>
          </a:p>
        </p:txBody>
      </p:sp>
      <p:pic>
        <p:nvPicPr>
          <p:cNvPr id="1042" name="Image 5.png" descr="Image 5.png"/>
          <p:cNvPicPr>
            <a:picLocks noChangeAspect="1"/>
          </p:cNvPicPr>
          <p:nvPr/>
        </p:nvPicPr>
        <p:blipFill>
          <a:blip r:embed="rId3">
            <a:extLst/>
          </a:blip>
          <a:stretch>
            <a:fillRect/>
          </a:stretch>
        </p:blipFill>
        <p:spPr>
          <a:xfrm>
            <a:off x="1117600" y="1041400"/>
            <a:ext cx="10775009" cy="7658100"/>
          </a:xfrm>
          <a:prstGeom prst="rect">
            <a:avLst/>
          </a:prstGeom>
          <a:ln w="12700">
            <a:miter lim="400000"/>
          </a:ln>
        </p:spPr>
      </p:pic>
    </p:spTree>
  </p:cSld>
  <p:clrMapOvr>
    <a:masterClrMapping/>
  </p:clrMapOvr>
  <p:transition xmlns:p14="http://schemas.microsoft.com/office/powerpoint/2010/mai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 name="Titre"/>
          <p:cNvSpPr txBox="1">
            <a:spLocks noGrp="1"/>
          </p:cNvSpPr>
          <p:nvPr>
            <p:ph type="title"/>
          </p:nvPr>
        </p:nvSpPr>
        <p:spPr>
          <a:prstGeom prst="rect">
            <a:avLst/>
          </a:prstGeom>
        </p:spPr>
        <p:txBody>
          <a:bodyPr/>
          <a:lstStyle/>
          <a:p>
            <a:endParaRPr/>
          </a:p>
        </p:txBody>
      </p:sp>
      <p:sp>
        <p:nvSpPr>
          <p:cNvPr id="1047" name="Corps"/>
          <p:cNvSpPr txBox="1">
            <a:spLocks noGrp="1"/>
          </p:cNvSpPr>
          <p:nvPr>
            <p:ph type="body" idx="1"/>
          </p:nvPr>
        </p:nvSpPr>
        <p:spPr>
          <a:prstGeom prst="rect">
            <a:avLst/>
          </a:prstGeom>
        </p:spPr>
        <p:txBody>
          <a:bodyPr/>
          <a:lstStyle/>
          <a:p>
            <a:pPr marL="901700"/>
            <a:endParaRPr/>
          </a:p>
        </p:txBody>
      </p:sp>
      <p:pic>
        <p:nvPicPr>
          <p:cNvPr id="1048" name="pont de l'épée 001.jpg" descr="pont de l'épée 001.jpg"/>
          <p:cNvPicPr>
            <a:picLocks noChangeAspect="1"/>
          </p:cNvPicPr>
          <p:nvPr/>
        </p:nvPicPr>
        <p:blipFill>
          <a:blip r:embed="rId3">
            <a:extLst/>
          </a:blip>
          <a:stretch>
            <a:fillRect/>
          </a:stretch>
        </p:blipFill>
        <p:spPr>
          <a:xfrm>
            <a:off x="4343400" y="-3062288"/>
            <a:ext cx="10604500" cy="14581188"/>
          </a:xfrm>
          <a:prstGeom prst="rect">
            <a:avLst/>
          </a:prstGeom>
          <a:ln w="12700">
            <a:miter lim="400000"/>
          </a:ln>
        </p:spPr>
      </p:pic>
    </p:spTree>
  </p:cSld>
  <p:clrMapOvr>
    <a:masterClrMapping/>
  </p:clrMapOvr>
  <p:transition xmlns:p14="http://schemas.microsoft.com/office/powerpoint/2010/mai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Lancelot"/>
          <p:cNvSpPr txBox="1">
            <a:spLocks noGrp="1"/>
          </p:cNvSpPr>
          <p:nvPr>
            <p:ph type="title"/>
          </p:nvPr>
        </p:nvSpPr>
        <p:spPr>
          <a:xfrm>
            <a:off x="-2515334" y="228233"/>
            <a:ext cx="10922001" cy="2209801"/>
          </a:xfrm>
          <a:prstGeom prst="rect">
            <a:avLst/>
          </a:prstGeom>
        </p:spPr>
        <p:txBody>
          <a:bodyPr/>
          <a:lstStyle/>
          <a:p>
            <a:r>
              <a:t>Lancelot</a:t>
            </a:r>
          </a:p>
        </p:txBody>
      </p:sp>
      <p:pic>
        <p:nvPicPr>
          <p:cNvPr id="1053" name="lancelot.png" descr="lancelot.png"/>
          <p:cNvPicPr>
            <a:picLocks noChangeAspect="1"/>
          </p:cNvPicPr>
          <p:nvPr/>
        </p:nvPicPr>
        <p:blipFill>
          <a:blip r:embed="rId3">
            <a:extLst/>
          </a:blip>
          <a:stretch>
            <a:fillRect/>
          </a:stretch>
        </p:blipFill>
        <p:spPr>
          <a:xfrm>
            <a:off x="1174750" y="2011856"/>
            <a:ext cx="4762500" cy="5755288"/>
          </a:xfrm>
          <a:prstGeom prst="rect">
            <a:avLst/>
          </a:prstGeom>
          <a:ln w="12700">
            <a:miter lim="400000"/>
          </a:ln>
        </p:spPr>
      </p:pic>
      <p:sp>
        <p:nvSpPr>
          <p:cNvPr id="1054" name="&quot; Lancelot and Guinevere &quot; 18&quot; x 22&quot; Oil on Panel © 2004 Donato Giancola collection of Jacqueline LeFrak"/>
          <p:cNvSpPr txBox="1"/>
          <p:nvPr/>
        </p:nvSpPr>
        <p:spPr>
          <a:xfrm>
            <a:off x="1812409" y="7813205"/>
            <a:ext cx="3162834" cy="1270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spcBef>
                <a:spcPts val="1100"/>
              </a:spcBef>
              <a:defRPr sz="1900"/>
            </a:pPr>
            <a:r>
              <a:rPr>
                <a:latin typeface="Times"/>
                <a:ea typeface="Times"/>
                <a:cs typeface="Times"/>
                <a:sym typeface="Times"/>
              </a:rPr>
              <a:t>" Lancelot and Guinevere "</a:t>
            </a:r>
            <a:br>
              <a:rPr>
                <a:latin typeface="Times"/>
                <a:ea typeface="Times"/>
                <a:cs typeface="Times"/>
                <a:sym typeface="Times"/>
              </a:rPr>
            </a:br>
            <a:r>
              <a:rPr>
                <a:latin typeface="Times"/>
                <a:ea typeface="Times"/>
                <a:cs typeface="Times"/>
                <a:sym typeface="Times"/>
              </a:rPr>
              <a:t>18" x 22" Oil on Panel</a:t>
            </a:r>
            <a:br>
              <a:rPr>
                <a:latin typeface="Times"/>
                <a:ea typeface="Times"/>
                <a:cs typeface="Times"/>
                <a:sym typeface="Times"/>
              </a:rPr>
            </a:br>
            <a:r>
              <a:rPr b="1">
                <a:latin typeface="Times"/>
                <a:ea typeface="Times"/>
                <a:cs typeface="Times"/>
                <a:sym typeface="Times"/>
              </a:rPr>
              <a:t>© 2004 Donato Giancola</a:t>
            </a:r>
            <a:r>
              <a:rPr>
                <a:latin typeface="Times"/>
                <a:ea typeface="Times"/>
                <a:cs typeface="Times"/>
                <a:sym typeface="Times"/>
              </a:rPr>
              <a:t/>
            </a:r>
            <a:br>
              <a:rPr>
                <a:latin typeface="Times"/>
                <a:ea typeface="Times"/>
                <a:cs typeface="Times"/>
                <a:sym typeface="Times"/>
              </a:rPr>
            </a:br>
            <a:r>
              <a:rPr>
                <a:latin typeface="Times"/>
                <a:ea typeface="Times"/>
                <a:cs typeface="Times"/>
                <a:sym typeface="Times"/>
              </a:rPr>
              <a:t>collection of Jacqueline LeFrak</a:t>
            </a:r>
          </a:p>
        </p:txBody>
      </p:sp>
      <p:pic>
        <p:nvPicPr>
          <p:cNvPr id="1055" name="Sir_Galahad_%28Watts%29.png" descr="Sir_Galahad_%28Watts%29.png"/>
          <p:cNvPicPr>
            <a:picLocks noChangeAspect="1"/>
          </p:cNvPicPr>
          <p:nvPr/>
        </p:nvPicPr>
        <p:blipFill>
          <a:blip r:embed="rId4">
            <a:extLst/>
          </a:blip>
          <a:stretch>
            <a:fillRect/>
          </a:stretch>
        </p:blipFill>
        <p:spPr>
          <a:xfrm>
            <a:off x="7843639" y="1930400"/>
            <a:ext cx="3129162" cy="6375400"/>
          </a:xfrm>
          <a:prstGeom prst="rect">
            <a:avLst/>
          </a:prstGeom>
          <a:ln w="12700">
            <a:miter lim="400000"/>
          </a:ln>
        </p:spPr>
      </p:pic>
      <p:sp>
        <p:nvSpPr>
          <p:cNvPr id="1056" name="George Frederic Watts (1817–1904), Sir Galahad."/>
          <p:cNvSpPr txBox="1"/>
          <p:nvPr/>
        </p:nvSpPr>
        <p:spPr>
          <a:xfrm>
            <a:off x="7788950" y="8386997"/>
            <a:ext cx="3699705" cy="711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ts val="4300"/>
              </a:lnSpc>
              <a:defRPr sz="2000">
                <a:latin typeface="Times"/>
                <a:ea typeface="Times"/>
                <a:cs typeface="Times"/>
                <a:sym typeface="Times"/>
              </a:defRPr>
            </a:lvl1pPr>
          </a:lstStyle>
          <a:p>
            <a:r>
              <a:t>George Frederic Watts (1817–1904), Sir Galahad.</a:t>
            </a:r>
          </a:p>
        </p:txBody>
      </p:sp>
    </p:spTree>
  </p:cSld>
  <p:clrMapOvr>
    <a:masterClrMapping/>
  </p:clrMapOvr>
  <p:transition xmlns:p14="http://schemas.microsoft.com/office/powerpoint/2010/mai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Titre"/>
          <p:cNvSpPr txBox="1">
            <a:spLocks noGrp="1"/>
          </p:cNvSpPr>
          <p:nvPr>
            <p:ph type="title"/>
          </p:nvPr>
        </p:nvSpPr>
        <p:spPr>
          <a:prstGeom prst="rect">
            <a:avLst/>
          </a:prstGeom>
        </p:spPr>
        <p:txBody>
          <a:bodyPr/>
          <a:lstStyle/>
          <a:p>
            <a:endParaRPr/>
          </a:p>
        </p:txBody>
      </p:sp>
      <p:sp>
        <p:nvSpPr>
          <p:cNvPr id="1061" name="Corps"/>
          <p:cNvSpPr txBox="1">
            <a:spLocks noGrp="1"/>
          </p:cNvSpPr>
          <p:nvPr>
            <p:ph type="body" idx="1"/>
          </p:nvPr>
        </p:nvSpPr>
        <p:spPr>
          <a:prstGeom prst="rect">
            <a:avLst/>
          </a:prstGeom>
        </p:spPr>
        <p:txBody>
          <a:bodyPr/>
          <a:lstStyle/>
          <a:p>
            <a:pPr marL="901700"/>
            <a:endParaRPr/>
          </a:p>
        </p:txBody>
      </p:sp>
      <p:pic>
        <p:nvPicPr>
          <p:cNvPr id="1062" name="Image 6.png" descr="Image 6.png"/>
          <p:cNvPicPr>
            <a:picLocks noChangeAspect="1"/>
          </p:cNvPicPr>
          <p:nvPr/>
        </p:nvPicPr>
        <p:blipFill>
          <a:blip r:embed="rId3">
            <a:extLst/>
          </a:blip>
          <a:stretch>
            <a:fillRect/>
          </a:stretch>
        </p:blipFill>
        <p:spPr>
          <a:xfrm>
            <a:off x="355600" y="622300"/>
            <a:ext cx="12286471" cy="8496300"/>
          </a:xfrm>
          <a:prstGeom prst="rect">
            <a:avLst/>
          </a:prstGeom>
          <a:ln w="12700">
            <a:miter lim="400000"/>
          </a:ln>
        </p:spPr>
      </p:pic>
      <p:sp>
        <p:nvSpPr>
          <p:cNvPr id="1063" name="http://expositions.bnf.fr/arthur/v/41/index.htm"/>
          <p:cNvSpPr txBox="1"/>
          <p:nvPr/>
        </p:nvSpPr>
        <p:spPr>
          <a:xfrm>
            <a:off x="393024" y="50799"/>
            <a:ext cx="6861102"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2200">
                <a:latin typeface="Lucida Grande"/>
                <a:ea typeface="Lucida Grande"/>
                <a:cs typeface="Lucida Grande"/>
                <a:sym typeface="Lucida Grande"/>
              </a:defRPr>
            </a:pPr>
            <a:r>
              <a:rPr u="sng">
                <a:hlinkClick r:id="rId4"/>
              </a:rPr>
              <a:t>http://expositions.bnf.fr/arthur/v/41/index.htm</a:t>
            </a:r>
            <a:r>
              <a:t> </a:t>
            </a:r>
          </a:p>
        </p:txBody>
      </p:sp>
    </p:spTree>
  </p:cSld>
  <p:clrMapOvr>
    <a:masterClrMapping/>
  </p:clrMapOvr>
  <p:transition xmlns:p14="http://schemas.microsoft.com/office/powerpoint/2010/mai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Reportages"/>
          <p:cNvSpPr txBox="1">
            <a:spLocks noGrp="1"/>
          </p:cNvSpPr>
          <p:nvPr>
            <p:ph type="title"/>
          </p:nvPr>
        </p:nvSpPr>
        <p:spPr>
          <a:prstGeom prst="rect">
            <a:avLst/>
          </a:prstGeom>
        </p:spPr>
        <p:txBody>
          <a:bodyPr/>
          <a:lstStyle/>
          <a:p>
            <a:r>
              <a:t>Reportages</a:t>
            </a:r>
          </a:p>
        </p:txBody>
      </p:sp>
      <p:sp>
        <p:nvSpPr>
          <p:cNvPr id="1068" name="http://www.youtube.com/watch?v=azBgDPWjwo8…"/>
          <p:cNvSpPr txBox="1"/>
          <p:nvPr/>
        </p:nvSpPr>
        <p:spPr>
          <a:xfrm>
            <a:off x="1667042" y="3350261"/>
            <a:ext cx="9568124" cy="42267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r>
              <a:rPr lang="fr-FR" sz="3200" dirty="0"/>
              <a:t>Histoire rapide du Moyen-Âge:</a:t>
            </a:r>
          </a:p>
          <a:p>
            <a:r>
              <a:rPr lang="fr-FR" sz="3200" u="sng" dirty="0">
                <a:hlinkClick r:id="rId3"/>
              </a:rPr>
              <a:t>http://www.youtube.com/watch?v=azBgDPWjwo8</a:t>
            </a:r>
            <a:endParaRPr lang="fr-FR" sz="3200" dirty="0">
              <a:hlinkClick r:id="rId3"/>
            </a:endParaRPr>
          </a:p>
          <a:p>
            <a:endParaRPr lang="fr-FR" sz="3200" dirty="0"/>
          </a:p>
          <a:p>
            <a:r>
              <a:rPr lang="fr-FR" sz="3200" dirty="0"/>
              <a:t>Les templiers partent en croisade, </a:t>
            </a:r>
            <a:r>
              <a:rPr lang="fr-FR" sz="3200" i="1" dirty="0"/>
              <a:t>C’est pas sorcier</a:t>
            </a:r>
            <a:r>
              <a:rPr lang="fr-FR" sz="3200" dirty="0"/>
              <a:t>:</a:t>
            </a:r>
          </a:p>
          <a:p>
            <a:r>
              <a:rPr lang="fr-FR" sz="3200" u="sng" dirty="0">
                <a:hlinkClick r:id="rId4"/>
              </a:rPr>
              <a:t>https://www.youtube.com/watch?v=X4DHHn327LM</a:t>
            </a:r>
            <a:endParaRPr lang="fr-FR" sz="3200" dirty="0">
              <a:hlinkClick r:id="rId4"/>
            </a:endParaRPr>
          </a:p>
          <a:p>
            <a:endParaRPr lang="fr-FR" sz="3200" dirty="0"/>
          </a:p>
          <a:p>
            <a:pPr algn="ctr" defTabSz="584200">
              <a:defRPr sz="3800">
                <a:solidFill>
                  <a:srgbClr val="59534D"/>
                </a:solidFill>
                <a:latin typeface="+mj-lt"/>
                <a:ea typeface="+mj-ea"/>
                <a:cs typeface="+mj-cs"/>
                <a:sym typeface="Hoefler Text"/>
              </a:defRPr>
            </a:pPr>
            <a:endParaRPr u="sng" dirty="0">
              <a:hlinkClick r:id="rId4"/>
            </a:endParaRPr>
          </a:p>
          <a:p>
            <a:pPr algn="ctr" defTabSz="584200">
              <a:defRPr sz="3800">
                <a:solidFill>
                  <a:srgbClr val="59534D"/>
                </a:solidFill>
                <a:latin typeface="+mj-lt"/>
                <a:ea typeface="+mj-ea"/>
                <a:cs typeface="+mj-cs"/>
                <a:sym typeface="Hoefler Text"/>
              </a:defRPr>
            </a:pPr>
            <a:endParaRPr u="sng" dirty="0">
              <a:hlinkClick r:id="rId5"/>
            </a:endParaRPr>
          </a:p>
        </p:txBody>
      </p:sp>
    </p:spTree>
  </p:cSld>
  <p:clrMapOvr>
    <a:masterClrMapping/>
  </p:clrMapOvr>
  <p:transition xmlns:p14="http://schemas.microsoft.com/office/powerpoint/2010/mai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Quelques anecdotes"/>
          <p:cNvSpPr txBox="1">
            <a:spLocks noGrp="1"/>
          </p:cNvSpPr>
          <p:nvPr>
            <p:ph type="title"/>
          </p:nvPr>
        </p:nvSpPr>
        <p:spPr>
          <a:xfrm>
            <a:off x="1041400" y="3632200"/>
            <a:ext cx="10922000" cy="2209800"/>
          </a:xfrm>
          <a:prstGeom prst="rect">
            <a:avLst/>
          </a:prstGeom>
        </p:spPr>
        <p:txBody>
          <a:bodyPr/>
          <a:lstStyle/>
          <a:p>
            <a:r>
              <a:t>Quelques anecdotes</a:t>
            </a:r>
          </a:p>
        </p:txBody>
      </p:sp>
    </p:spTree>
  </p:cSld>
  <p:clrMapOvr>
    <a:masterClrMapping/>
  </p:clrMapOvr>
  <p:transition xmlns:p14="http://schemas.microsoft.com/office/powerpoint/2010/mai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 name="Forte présence du religieux"/>
          <p:cNvSpPr txBox="1">
            <a:spLocks noGrp="1"/>
          </p:cNvSpPr>
          <p:nvPr>
            <p:ph type="title"/>
          </p:nvPr>
        </p:nvSpPr>
        <p:spPr>
          <a:xfrm>
            <a:off x="1041400" y="-127000"/>
            <a:ext cx="10922000" cy="2209800"/>
          </a:xfrm>
          <a:prstGeom prst="rect">
            <a:avLst/>
          </a:prstGeom>
        </p:spPr>
        <p:txBody>
          <a:bodyPr/>
          <a:lstStyle/>
          <a:p>
            <a:r>
              <a:t>Forte présence du religieux</a:t>
            </a:r>
          </a:p>
        </p:txBody>
      </p:sp>
      <p:pic>
        <p:nvPicPr>
          <p:cNvPr id="430" name="Bosch-Jardin_des_delices-1504.png" descr="Bosch-Jardin_des_delices-1504.png"/>
          <p:cNvPicPr>
            <a:picLocks noChangeAspect="1"/>
          </p:cNvPicPr>
          <p:nvPr/>
        </p:nvPicPr>
        <p:blipFill>
          <a:blip r:embed="rId3">
            <a:extLst/>
          </a:blip>
          <a:stretch>
            <a:fillRect/>
          </a:stretch>
        </p:blipFill>
        <p:spPr>
          <a:xfrm>
            <a:off x="-12700" y="1778000"/>
            <a:ext cx="13016955" cy="7454900"/>
          </a:xfrm>
          <a:prstGeom prst="rect">
            <a:avLst/>
          </a:prstGeom>
          <a:ln w="12700">
            <a:miter lim="400000"/>
          </a:ln>
        </p:spPr>
      </p:pic>
      <p:sp>
        <p:nvSpPr>
          <p:cNvPr id="431" name="Jérôme Bosch,  Le jardin des délices, env. 1500, 220*386cm, Prado (Madrid)."/>
          <p:cNvSpPr txBox="1"/>
          <p:nvPr/>
        </p:nvSpPr>
        <p:spPr>
          <a:xfrm>
            <a:off x="29607" y="9284654"/>
            <a:ext cx="8840689" cy="393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ts val="4100"/>
              </a:lnSpc>
              <a:defRPr sz="1900"/>
            </a:pPr>
            <a:r>
              <a:rPr b="1">
                <a:uFill>
                  <a:solidFill>
                    <a:srgbClr val="537DC3"/>
                  </a:solidFill>
                </a:uFill>
              </a:rPr>
              <a:t>Jérôme Bosch,  </a:t>
            </a:r>
            <a:r>
              <a:rPr b="1" i="1">
                <a:uFill>
                  <a:solidFill>
                    <a:srgbClr val="537DC3"/>
                  </a:solidFill>
                </a:uFill>
              </a:rPr>
              <a:t>Le jardin des délices</a:t>
            </a:r>
            <a:r>
              <a:rPr b="1">
                <a:uFill>
                  <a:solidFill>
                    <a:srgbClr val="537DC3"/>
                  </a:solidFill>
                </a:uFill>
              </a:rPr>
              <a:t>, env. 1500, 220*386cm, Prado (Madrid).</a:t>
            </a:r>
          </a:p>
        </p:txBody>
      </p:sp>
    </p:spTree>
  </p:cSld>
  <p:clrMapOvr>
    <a:masterClrMapping/>
  </p:clrMapOvr>
  <p:transition xmlns:p14="http://schemas.microsoft.com/office/powerpoint/2010/mai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 name="Henri VIII d’Angleterre"/>
          <p:cNvSpPr txBox="1">
            <a:spLocks noGrp="1"/>
          </p:cNvSpPr>
          <p:nvPr>
            <p:ph type="title"/>
          </p:nvPr>
        </p:nvSpPr>
        <p:spPr>
          <a:xfrm>
            <a:off x="1041400" y="139700"/>
            <a:ext cx="10922000" cy="2209800"/>
          </a:xfrm>
          <a:prstGeom prst="rect">
            <a:avLst/>
          </a:prstGeom>
        </p:spPr>
        <p:txBody>
          <a:bodyPr/>
          <a:lstStyle/>
          <a:p>
            <a:r>
              <a:t>Henri VIII d’Angleterre</a:t>
            </a:r>
          </a:p>
        </p:txBody>
      </p:sp>
      <p:pic>
        <p:nvPicPr>
          <p:cNvPr id="1075" name="Barbebleue.png" descr="Barbebleue.png"/>
          <p:cNvPicPr>
            <a:picLocks noChangeAspect="1"/>
          </p:cNvPicPr>
          <p:nvPr/>
        </p:nvPicPr>
        <p:blipFill>
          <a:blip r:embed="rId3">
            <a:extLst/>
          </a:blip>
          <a:stretch>
            <a:fillRect/>
          </a:stretch>
        </p:blipFill>
        <p:spPr>
          <a:xfrm>
            <a:off x="6667500" y="1841500"/>
            <a:ext cx="6019800" cy="7620000"/>
          </a:xfrm>
          <a:prstGeom prst="rect">
            <a:avLst/>
          </a:prstGeom>
          <a:ln w="12700">
            <a:miter lim="400000"/>
          </a:ln>
        </p:spPr>
      </p:pic>
      <p:pic>
        <p:nvPicPr>
          <p:cNvPr id="1076" name="Hans_Holbein_d._J._074.png" descr="Hans_Holbein_d._J._074.png"/>
          <p:cNvPicPr>
            <a:picLocks noChangeAspect="1"/>
          </p:cNvPicPr>
          <p:nvPr/>
        </p:nvPicPr>
        <p:blipFill>
          <a:blip r:embed="rId4">
            <a:extLst/>
          </a:blip>
          <a:stretch>
            <a:fillRect/>
          </a:stretch>
        </p:blipFill>
        <p:spPr>
          <a:xfrm>
            <a:off x="254000" y="1841500"/>
            <a:ext cx="6223000" cy="7607300"/>
          </a:xfrm>
          <a:prstGeom prst="rect">
            <a:avLst/>
          </a:prstGeom>
          <a:ln w="12700">
            <a:miter lim="400000"/>
          </a:ln>
        </p:spPr>
      </p:pic>
    </p:spTree>
  </p:cSld>
  <p:clrMapOvr>
    <a:masterClrMapping/>
  </p:clrMapOvr>
  <p:transition xmlns:p14="http://schemas.microsoft.com/office/powerpoint/2010/mai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2" name="index.png" descr="index.png"/>
          <p:cNvPicPr>
            <a:picLocks noChangeAspect="1"/>
          </p:cNvPicPr>
          <p:nvPr/>
        </p:nvPicPr>
        <p:blipFill>
          <a:blip r:embed="rId2">
            <a:extLst/>
          </a:blip>
          <a:stretch>
            <a:fillRect/>
          </a:stretch>
        </p:blipFill>
        <p:spPr>
          <a:xfrm>
            <a:off x="2400300" y="1727200"/>
            <a:ext cx="8195184" cy="6819900"/>
          </a:xfrm>
          <a:prstGeom prst="rect">
            <a:avLst/>
          </a:prstGeom>
          <a:ln w="12700">
            <a:miter lim="400000"/>
          </a:ln>
        </p:spPr>
      </p:pic>
    </p:spTree>
  </p:cSld>
  <p:clrMapOvr>
    <a:masterClrMapping/>
  </p:clrMapOvr>
  <p:transition xmlns:p14="http://schemas.microsoft.com/office/powerpoint/2010/mai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4" name="La comtesse de Gruyères et Jehan l’Esclopé"/>
          <p:cNvSpPr txBox="1">
            <a:spLocks noGrp="1"/>
          </p:cNvSpPr>
          <p:nvPr>
            <p:ph type="title"/>
          </p:nvPr>
        </p:nvSpPr>
        <p:spPr>
          <a:prstGeom prst="rect">
            <a:avLst/>
          </a:prstGeom>
        </p:spPr>
        <p:txBody>
          <a:bodyPr/>
          <a:lstStyle/>
          <a:p>
            <a:r>
              <a:t>La comtesse de Gruyères et</a:t>
            </a:r>
          </a:p>
          <a:p>
            <a:r>
              <a:t>Jehan l’Esclopé</a:t>
            </a:r>
          </a:p>
        </p:txBody>
      </p:sp>
      <p:pic>
        <p:nvPicPr>
          <p:cNvPr id="1085" name="gruyere02.png" descr="gruyere02.png"/>
          <p:cNvPicPr>
            <a:picLocks noChangeAspect="1"/>
          </p:cNvPicPr>
          <p:nvPr/>
        </p:nvPicPr>
        <p:blipFill>
          <a:blip r:embed="rId3">
            <a:extLst/>
          </a:blip>
          <a:stretch>
            <a:fillRect/>
          </a:stretch>
        </p:blipFill>
        <p:spPr>
          <a:xfrm>
            <a:off x="1397000" y="3048000"/>
            <a:ext cx="10202067" cy="5880100"/>
          </a:xfrm>
          <a:prstGeom prst="rect">
            <a:avLst/>
          </a:prstGeom>
          <a:ln w="12700">
            <a:miter lim="400000"/>
          </a:ln>
        </p:spPr>
      </p:pic>
    </p:spTree>
  </p:cSld>
  <p:clrMapOvr>
    <a:masterClrMapping/>
  </p:clrMapOvr>
  <p:transition xmlns:p14="http://schemas.microsoft.com/office/powerpoint/2010/mai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 name="D’où provient le mot « copain »?"/>
          <p:cNvSpPr txBox="1">
            <a:spLocks noGrp="1"/>
          </p:cNvSpPr>
          <p:nvPr>
            <p:ph type="title"/>
          </p:nvPr>
        </p:nvSpPr>
        <p:spPr>
          <a:xfrm>
            <a:off x="1041400" y="3585067"/>
            <a:ext cx="10922000" cy="2209801"/>
          </a:xfrm>
          <a:prstGeom prst="rect">
            <a:avLst/>
          </a:prstGeom>
        </p:spPr>
        <p:txBody>
          <a:bodyPr/>
          <a:lstStyle/>
          <a:p>
            <a:r>
              <a:t>D’où provient le mot « copain »?</a:t>
            </a:r>
          </a:p>
        </p:txBody>
      </p:sp>
    </p:spTree>
  </p:cSld>
  <p:clrMapOvr>
    <a:masterClrMapping/>
  </p:clrMapOvr>
  <p:transition xmlns:p14="http://schemas.microsoft.com/office/powerpoint/2010/mai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Source principale</a:t>
            </a:r>
            <a:endParaRPr lang="fr-FR" dirty="0"/>
          </a:p>
        </p:txBody>
      </p:sp>
      <p:pic>
        <p:nvPicPr>
          <p:cNvPr id="3" name="Image 2"/>
          <p:cNvPicPr>
            <a:picLocks noChangeAspect="1"/>
          </p:cNvPicPr>
          <p:nvPr/>
        </p:nvPicPr>
        <p:blipFill>
          <a:blip r:embed="rId2"/>
          <a:stretch>
            <a:fillRect/>
          </a:stretch>
        </p:blipFill>
        <p:spPr>
          <a:xfrm>
            <a:off x="4127500" y="2561635"/>
            <a:ext cx="4749800" cy="6667500"/>
          </a:xfrm>
          <a:prstGeom prst="rect">
            <a:avLst/>
          </a:prstGeom>
        </p:spPr>
      </p:pic>
    </p:spTree>
    <p:extLst>
      <p:ext uri="{BB962C8B-B14F-4D97-AF65-F5344CB8AC3E}">
        <p14:creationId xmlns:p14="http://schemas.microsoft.com/office/powerpoint/2010/main" val="1186304252"/>
      </p:ext>
    </p:extLst>
  </p:cSld>
  <p:clrMapOvr>
    <a:masterClrMapping/>
  </p:clrMapOvr>
  <p:transition xmlns:p14="http://schemas.microsoft.com/office/powerpoint/2010/mai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5" name="p16n705tu71p0v1kjn2hbauqbjl1.tiff" descr="p16n705tu71p0v1kjn2hbauqbjl1.tiff"/>
          <p:cNvPicPr>
            <a:picLocks noChangeAspect="1"/>
          </p:cNvPicPr>
          <p:nvPr/>
        </p:nvPicPr>
        <p:blipFill>
          <a:blip r:embed="rId3">
            <a:extLst/>
          </a:blip>
          <a:stretch>
            <a:fillRect/>
          </a:stretch>
        </p:blipFill>
        <p:spPr>
          <a:xfrm>
            <a:off x="0" y="292100"/>
            <a:ext cx="13639800" cy="2685992"/>
          </a:xfrm>
          <a:prstGeom prst="rect">
            <a:avLst/>
          </a:prstGeom>
          <a:ln w="12700">
            <a:miter lim="400000"/>
          </a:ln>
        </p:spPr>
      </p:pic>
      <p:pic>
        <p:nvPicPr>
          <p:cNvPr id="436" name="index.php?eID=tx_cms_showpic&amp;file=uploads%2Fpics%2FAC_romainmotier.png" descr="index.php?eID=tx_cms_showpic&amp;file=uploads%2Fpics%2FAC_romainmotier.png"/>
          <p:cNvPicPr>
            <a:picLocks noChangeAspect="1"/>
          </p:cNvPicPr>
          <p:nvPr/>
        </p:nvPicPr>
        <p:blipFill>
          <a:blip r:embed="rId4">
            <a:extLst/>
          </a:blip>
          <a:stretch>
            <a:fillRect/>
          </a:stretch>
        </p:blipFill>
        <p:spPr>
          <a:xfrm>
            <a:off x="-76200" y="3035300"/>
            <a:ext cx="6174828" cy="4178300"/>
          </a:xfrm>
          <a:prstGeom prst="rect">
            <a:avLst/>
          </a:prstGeom>
          <a:ln w="12700">
            <a:miter lim="400000"/>
          </a:ln>
        </p:spPr>
      </p:pic>
      <p:pic>
        <p:nvPicPr>
          <p:cNvPr id="437" name="73e08bc33810a883_JPG_530x530_q85.png" descr="73e08bc33810a883_JPG_530x530_q85.png"/>
          <p:cNvPicPr>
            <a:picLocks noChangeAspect="1"/>
          </p:cNvPicPr>
          <p:nvPr/>
        </p:nvPicPr>
        <p:blipFill>
          <a:blip r:embed="rId5">
            <a:extLst/>
          </a:blip>
          <a:stretch>
            <a:fillRect/>
          </a:stretch>
        </p:blipFill>
        <p:spPr>
          <a:xfrm>
            <a:off x="6388100" y="4673600"/>
            <a:ext cx="6731000" cy="4864100"/>
          </a:xfrm>
          <a:prstGeom prst="rect">
            <a:avLst/>
          </a:prstGeom>
          <a:ln w="12700">
            <a:miter lim="400000"/>
          </a:ln>
        </p:spPr>
      </p:pic>
      <p:sp>
        <p:nvSpPr>
          <p:cNvPr id="438" name="église romane"/>
          <p:cNvSpPr txBox="1"/>
          <p:nvPr/>
        </p:nvSpPr>
        <p:spPr>
          <a:xfrm>
            <a:off x="545174" y="7188200"/>
            <a:ext cx="290179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église romane</a:t>
            </a:r>
          </a:p>
        </p:txBody>
      </p:sp>
      <p:sp>
        <p:nvSpPr>
          <p:cNvPr id="439" name="église gothique"/>
          <p:cNvSpPr txBox="1"/>
          <p:nvPr/>
        </p:nvSpPr>
        <p:spPr>
          <a:xfrm>
            <a:off x="9291696" y="4064000"/>
            <a:ext cx="3163368"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église gothique</a:t>
            </a:r>
          </a:p>
        </p:txBody>
      </p:sp>
    </p:spTree>
  </p:cSld>
  <p:clrMapOvr>
    <a:masterClrMapping/>
  </p:clrMapOvr>
  <p:transition xmlns:p14="http://schemas.microsoft.com/office/powerpoint/2010/mai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Eglises romanes"/>
          <p:cNvSpPr txBox="1">
            <a:spLocks noGrp="1"/>
          </p:cNvSpPr>
          <p:nvPr>
            <p:ph type="title"/>
          </p:nvPr>
        </p:nvSpPr>
        <p:spPr>
          <a:xfrm>
            <a:off x="-1776365" y="63500"/>
            <a:ext cx="10922001" cy="2209800"/>
          </a:xfrm>
          <a:prstGeom prst="rect">
            <a:avLst/>
          </a:prstGeom>
        </p:spPr>
        <p:txBody>
          <a:bodyPr/>
          <a:lstStyle/>
          <a:p>
            <a:r>
              <a:t>Eglises romanes</a:t>
            </a:r>
          </a:p>
        </p:txBody>
      </p:sp>
      <p:pic>
        <p:nvPicPr>
          <p:cNvPr id="444" name="16aa919a5d0a6702_JPG_530x530_q85.png" descr="16aa919a5d0a6702_JPG_530x530_q85.png"/>
          <p:cNvPicPr>
            <a:picLocks noChangeAspect="1"/>
          </p:cNvPicPr>
          <p:nvPr/>
        </p:nvPicPr>
        <p:blipFill>
          <a:blip r:embed="rId3">
            <a:extLst/>
          </a:blip>
          <a:stretch>
            <a:fillRect/>
          </a:stretch>
        </p:blipFill>
        <p:spPr>
          <a:xfrm>
            <a:off x="676860" y="1908979"/>
            <a:ext cx="5308601" cy="6731001"/>
          </a:xfrm>
          <a:prstGeom prst="rect">
            <a:avLst/>
          </a:prstGeom>
          <a:ln w="12700">
            <a:miter lim="400000"/>
          </a:ln>
        </p:spPr>
      </p:pic>
      <p:pic>
        <p:nvPicPr>
          <p:cNvPr id="445" name="533px-Köln_st.kunibert.jpg" descr="533px-Köln_st.kunibert.jpg"/>
          <p:cNvPicPr>
            <a:picLocks noChangeAspect="1"/>
          </p:cNvPicPr>
          <p:nvPr/>
        </p:nvPicPr>
        <p:blipFill>
          <a:blip r:embed="rId4">
            <a:extLst/>
          </a:blip>
          <a:stretch>
            <a:fillRect/>
          </a:stretch>
        </p:blipFill>
        <p:spPr>
          <a:xfrm>
            <a:off x="6400800" y="1889929"/>
            <a:ext cx="6013217" cy="6769101"/>
          </a:xfrm>
          <a:prstGeom prst="rect">
            <a:avLst/>
          </a:prstGeom>
          <a:ln w="12700">
            <a:miter lim="400000"/>
          </a:ln>
        </p:spPr>
      </p:pic>
      <p:sp>
        <p:nvSpPr>
          <p:cNvPr id="446" name="Saint-Sulpice"/>
          <p:cNvSpPr txBox="1"/>
          <p:nvPr/>
        </p:nvSpPr>
        <p:spPr>
          <a:xfrm>
            <a:off x="225557" y="8652951"/>
            <a:ext cx="3657601"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Saint-Sulpice</a:t>
            </a:r>
          </a:p>
        </p:txBody>
      </p:sp>
      <p:sp>
        <p:nvSpPr>
          <p:cNvPr id="447" name="St. Kunibert (Cologne)"/>
          <p:cNvSpPr txBox="1"/>
          <p:nvPr/>
        </p:nvSpPr>
        <p:spPr>
          <a:xfrm>
            <a:off x="6423373" y="8652951"/>
            <a:ext cx="4759808"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St. Kunibert (Cologne)</a:t>
            </a:r>
          </a:p>
        </p:txBody>
      </p:sp>
    </p:spTree>
  </p:cSld>
  <p:clrMapOvr>
    <a:masterClrMapping/>
  </p:clrMapOvr>
  <p:transition xmlns:p14="http://schemas.microsoft.com/office/powerpoint/2010/mai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 name="neuschwanstein_bild.png" descr="neuschwanstein_bild.png"/>
          <p:cNvPicPr>
            <a:picLocks noChangeAspect="1"/>
          </p:cNvPicPr>
          <p:nvPr/>
        </p:nvPicPr>
        <p:blipFill>
          <a:blip r:embed="rId3">
            <a:extLst/>
          </a:blip>
          <a:stretch>
            <a:fillRect/>
          </a:stretch>
        </p:blipFill>
        <p:spPr>
          <a:xfrm>
            <a:off x="0" y="457437"/>
            <a:ext cx="12519206" cy="8610601"/>
          </a:xfrm>
          <a:prstGeom prst="rect">
            <a:avLst/>
          </a:prstGeom>
          <a:ln w="12700">
            <a:miter lim="400000"/>
          </a:ln>
        </p:spPr>
      </p:pic>
      <p:sp>
        <p:nvSpPr>
          <p:cNvPr id="452" name="Neuschwanstein…"/>
          <p:cNvSpPr txBox="1">
            <a:spLocks noGrp="1"/>
          </p:cNvSpPr>
          <p:nvPr>
            <p:ph type="title"/>
          </p:nvPr>
        </p:nvSpPr>
        <p:spPr>
          <a:xfrm>
            <a:off x="4914191" y="-105716"/>
            <a:ext cx="10922001" cy="3195005"/>
          </a:xfrm>
          <a:prstGeom prst="rect">
            <a:avLst/>
          </a:prstGeom>
        </p:spPr>
        <p:txBody>
          <a:bodyPr/>
          <a:lstStyle/>
          <a:p>
            <a:pPr>
              <a:defRPr sz="4800"/>
            </a:pPr>
            <a:r>
              <a:t>Neuschwanstein</a:t>
            </a:r>
          </a:p>
          <a:p>
            <a:pPr>
              <a:defRPr sz="3200"/>
            </a:pPr>
            <a:r>
              <a:t>Allemagne (Bavière)</a:t>
            </a:r>
          </a:p>
          <a:p>
            <a:pPr>
              <a:defRPr sz="3200"/>
            </a:pPr>
            <a:r>
              <a:t>Style roman tardif</a:t>
            </a:r>
          </a:p>
          <a:p>
            <a:pPr>
              <a:defRPr sz="3200"/>
            </a:pPr>
            <a:r>
              <a:t>construit au 19e</a:t>
            </a:r>
          </a:p>
        </p:txBody>
      </p:sp>
    </p:spTree>
  </p:cSld>
  <p:clrMapOvr>
    <a:masterClrMapping/>
  </p:clrMapOvr>
  <p:transition xmlns:p14="http://schemas.microsoft.com/office/powerpoint/2010/mai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 name="Titre"/>
          <p:cNvSpPr txBox="1">
            <a:spLocks noGrp="1"/>
          </p:cNvSpPr>
          <p:nvPr>
            <p:ph type="title"/>
          </p:nvPr>
        </p:nvSpPr>
        <p:spPr>
          <a:prstGeom prst="rect">
            <a:avLst/>
          </a:prstGeom>
        </p:spPr>
        <p:txBody>
          <a:bodyPr/>
          <a:lstStyle/>
          <a:p>
            <a:endParaRPr/>
          </a:p>
        </p:txBody>
      </p:sp>
      <p:sp>
        <p:nvSpPr>
          <p:cNvPr id="457" name="Corps"/>
          <p:cNvSpPr txBox="1">
            <a:spLocks noGrp="1"/>
          </p:cNvSpPr>
          <p:nvPr>
            <p:ph type="body" idx="1"/>
          </p:nvPr>
        </p:nvSpPr>
        <p:spPr>
          <a:prstGeom prst="rect">
            <a:avLst/>
          </a:prstGeom>
        </p:spPr>
        <p:txBody>
          <a:bodyPr/>
          <a:lstStyle/>
          <a:p>
            <a:pPr marL="901700"/>
            <a:endParaRPr/>
          </a:p>
        </p:txBody>
      </p:sp>
      <p:pic>
        <p:nvPicPr>
          <p:cNvPr id="458" name="filename-walt-disney.tiff" descr="filename-walt-disney.tiff"/>
          <p:cNvPicPr>
            <a:picLocks noChangeAspect="1"/>
          </p:cNvPicPr>
          <p:nvPr/>
        </p:nvPicPr>
        <p:blipFill>
          <a:blip r:embed="rId2">
            <a:extLst/>
          </a:blip>
          <a:stretch>
            <a:fillRect/>
          </a:stretch>
        </p:blipFill>
        <p:spPr>
          <a:xfrm>
            <a:off x="1104900" y="698500"/>
            <a:ext cx="10782300" cy="8135736"/>
          </a:xfrm>
          <a:prstGeom prst="rect">
            <a:avLst/>
          </a:prstGeom>
          <a:ln w="12700">
            <a:miter lim="400000"/>
          </a:ln>
        </p:spPr>
      </p:pic>
    </p:spTree>
  </p:cSld>
  <p:clrMapOvr>
    <a:masterClrMapping/>
  </p:clrMapOvr>
  <p:transition xmlns:p14="http://schemas.microsoft.com/office/powerpoint/2010/mai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 name="Roman.1.png" descr="Roman.1.png"/>
          <p:cNvPicPr>
            <a:picLocks noChangeAspect="1"/>
          </p:cNvPicPr>
          <p:nvPr/>
        </p:nvPicPr>
        <p:blipFill>
          <a:blip r:embed="rId3">
            <a:extLst/>
          </a:blip>
          <a:stretch>
            <a:fillRect/>
          </a:stretch>
        </p:blipFill>
        <p:spPr>
          <a:xfrm>
            <a:off x="1066800" y="660400"/>
            <a:ext cx="11113229" cy="9588500"/>
          </a:xfrm>
          <a:prstGeom prst="rect">
            <a:avLst/>
          </a:prstGeom>
          <a:ln w="12700">
            <a:miter lim="400000"/>
          </a:ln>
        </p:spPr>
      </p:pic>
    </p:spTree>
  </p:cSld>
  <p:clrMapOvr>
    <a:masterClrMapping/>
  </p:clrMapOvr>
  <p:transition xmlns:p14="http://schemas.microsoft.com/office/powerpoint/2010/mai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 name="Eglises gothiques"/>
          <p:cNvSpPr txBox="1">
            <a:spLocks noGrp="1"/>
          </p:cNvSpPr>
          <p:nvPr>
            <p:ph type="title"/>
          </p:nvPr>
        </p:nvSpPr>
        <p:spPr>
          <a:xfrm>
            <a:off x="-1617152" y="72711"/>
            <a:ext cx="10922001" cy="2209801"/>
          </a:xfrm>
          <a:prstGeom prst="rect">
            <a:avLst/>
          </a:prstGeom>
        </p:spPr>
        <p:txBody>
          <a:bodyPr/>
          <a:lstStyle/>
          <a:p>
            <a:r>
              <a:t>Eglises gothiques</a:t>
            </a:r>
          </a:p>
        </p:txBody>
      </p:sp>
      <p:pic>
        <p:nvPicPr>
          <p:cNvPr id="465" name="Notre_Dame_dalla_Senna_crop.png" descr="Notre_Dame_dalla_Senna_crop.png"/>
          <p:cNvPicPr>
            <a:picLocks noChangeAspect="1"/>
          </p:cNvPicPr>
          <p:nvPr/>
        </p:nvPicPr>
        <p:blipFill>
          <a:blip r:embed="rId3">
            <a:extLst/>
          </a:blip>
          <a:stretch>
            <a:fillRect/>
          </a:stretch>
        </p:blipFill>
        <p:spPr>
          <a:xfrm>
            <a:off x="25400" y="3314700"/>
            <a:ext cx="8294966" cy="5930900"/>
          </a:xfrm>
          <a:prstGeom prst="rect">
            <a:avLst/>
          </a:prstGeom>
          <a:ln w="12700">
            <a:miter lim="400000"/>
          </a:ln>
        </p:spPr>
      </p:pic>
      <p:pic>
        <p:nvPicPr>
          <p:cNvPr id="466" name="NotreDameDeParis.tiff" descr="NotreDameDeParis.tiff"/>
          <p:cNvPicPr>
            <a:picLocks noChangeAspect="1"/>
          </p:cNvPicPr>
          <p:nvPr/>
        </p:nvPicPr>
        <p:blipFill>
          <a:blip r:embed="rId4">
            <a:extLst/>
          </a:blip>
          <a:stretch>
            <a:fillRect/>
          </a:stretch>
        </p:blipFill>
        <p:spPr>
          <a:xfrm>
            <a:off x="7747000" y="2804137"/>
            <a:ext cx="5232400" cy="6949463"/>
          </a:xfrm>
          <a:prstGeom prst="rect">
            <a:avLst/>
          </a:prstGeom>
          <a:ln w="12700">
            <a:miter lim="400000"/>
          </a:ln>
        </p:spPr>
      </p:pic>
    </p:spTree>
  </p:cSld>
  <p:clrMapOvr>
    <a:masterClrMapping/>
  </p:clrMapOvr>
  <p:transition xmlns:p14="http://schemas.microsoft.com/office/powerpoint/2010/mai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 name="Début: les invasions barbares"/>
          <p:cNvSpPr txBox="1">
            <a:spLocks noGrp="1"/>
          </p:cNvSpPr>
          <p:nvPr>
            <p:ph type="title"/>
          </p:nvPr>
        </p:nvSpPr>
        <p:spPr>
          <a:xfrm>
            <a:off x="482600" y="-177800"/>
            <a:ext cx="12039600" cy="2209800"/>
          </a:xfrm>
          <a:prstGeom prst="rect">
            <a:avLst/>
          </a:prstGeom>
        </p:spPr>
        <p:txBody>
          <a:bodyPr/>
          <a:lstStyle>
            <a:lvl1pPr>
              <a:defRPr sz="6400"/>
            </a:lvl1pPr>
          </a:lstStyle>
          <a:p>
            <a:r>
              <a:t>Début: les invasions barbares</a:t>
            </a:r>
          </a:p>
        </p:txBody>
      </p:sp>
      <p:sp>
        <p:nvSpPr>
          <p:cNvPr id="375" name="Corps"/>
          <p:cNvSpPr txBox="1">
            <a:spLocks noGrp="1"/>
          </p:cNvSpPr>
          <p:nvPr>
            <p:ph type="body" idx="1"/>
          </p:nvPr>
        </p:nvSpPr>
        <p:spPr>
          <a:prstGeom prst="rect">
            <a:avLst/>
          </a:prstGeom>
        </p:spPr>
        <p:txBody>
          <a:bodyPr/>
          <a:lstStyle/>
          <a:p>
            <a:pPr marL="901700"/>
            <a:endParaRPr/>
          </a:p>
        </p:txBody>
      </p:sp>
      <p:pic>
        <p:nvPicPr>
          <p:cNvPr id="376" name="romains-decadence-f.png" descr="romains-decadence-f.png"/>
          <p:cNvPicPr>
            <a:picLocks noChangeAspect="1"/>
          </p:cNvPicPr>
          <p:nvPr/>
        </p:nvPicPr>
        <p:blipFill>
          <a:blip r:embed="rId3">
            <a:extLst/>
          </a:blip>
          <a:stretch>
            <a:fillRect/>
          </a:stretch>
        </p:blipFill>
        <p:spPr>
          <a:xfrm>
            <a:off x="158286" y="1473200"/>
            <a:ext cx="12681414" cy="7632700"/>
          </a:xfrm>
          <a:prstGeom prst="rect">
            <a:avLst/>
          </a:prstGeom>
          <a:ln w="12700">
            <a:miter lim="400000"/>
          </a:ln>
        </p:spPr>
      </p:pic>
      <p:sp>
        <p:nvSpPr>
          <p:cNvPr id="377" name="Les Romains de la décadence, Thomas Couture, 1847. Huile sur toile, 442*772 cm, Musée d’Orsay"/>
          <p:cNvSpPr txBox="1"/>
          <p:nvPr/>
        </p:nvSpPr>
        <p:spPr>
          <a:xfrm>
            <a:off x="2147" y="9321800"/>
            <a:ext cx="10502901" cy="381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800" i="1"/>
            </a:pPr>
            <a:r>
              <a:rPr dirty="0"/>
              <a:t>Les Romains de la décadence</a:t>
            </a:r>
            <a:r>
              <a:rPr i="0" dirty="0"/>
              <a:t>, Thomas Couture, 1847. Huile sur toile, 442*772 cm, Musée d’Orsay</a:t>
            </a:r>
          </a:p>
        </p:txBody>
      </p:sp>
    </p:spTree>
  </p:cSld>
  <p:clrMapOvr>
    <a:masterClrMapping/>
  </p:clrMapOvr>
  <p:transition xmlns:p14="http://schemas.microsoft.com/office/powerpoint/2010/mai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0" name="Fribourg_cathedrale.png" descr="Fribourg_cathedrale.png"/>
          <p:cNvPicPr>
            <a:picLocks noChangeAspect="1"/>
          </p:cNvPicPr>
          <p:nvPr/>
        </p:nvPicPr>
        <p:blipFill>
          <a:blip r:embed="rId3">
            <a:extLst/>
          </a:blip>
          <a:stretch>
            <a:fillRect/>
          </a:stretch>
        </p:blipFill>
        <p:spPr>
          <a:xfrm>
            <a:off x="346660" y="421498"/>
            <a:ext cx="5067301" cy="7620001"/>
          </a:xfrm>
          <a:prstGeom prst="rect">
            <a:avLst/>
          </a:prstGeom>
          <a:ln w="12700">
            <a:miter lim="400000"/>
          </a:ln>
        </p:spPr>
      </p:pic>
      <p:pic>
        <p:nvPicPr>
          <p:cNvPr id="471" name="suisse-lausanne-cathedrale.png" descr="suisse-lausanne-cathedrale.png"/>
          <p:cNvPicPr>
            <a:picLocks noChangeAspect="1"/>
          </p:cNvPicPr>
          <p:nvPr/>
        </p:nvPicPr>
        <p:blipFill>
          <a:blip r:embed="rId4">
            <a:extLst/>
          </a:blip>
          <a:stretch>
            <a:fillRect/>
          </a:stretch>
        </p:blipFill>
        <p:spPr>
          <a:xfrm>
            <a:off x="5638800" y="3479800"/>
            <a:ext cx="7086600" cy="4724400"/>
          </a:xfrm>
          <a:prstGeom prst="rect">
            <a:avLst/>
          </a:prstGeom>
          <a:ln w="12700">
            <a:miter lim="400000"/>
          </a:ln>
        </p:spPr>
      </p:pic>
      <p:sp>
        <p:nvSpPr>
          <p:cNvPr id="472" name="Cathédrale de Fribourg"/>
          <p:cNvSpPr txBox="1"/>
          <p:nvPr/>
        </p:nvSpPr>
        <p:spPr>
          <a:xfrm>
            <a:off x="251410" y="8116281"/>
            <a:ext cx="5257801" cy="68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Cathédrale de Fribourg</a:t>
            </a:r>
          </a:p>
        </p:txBody>
      </p:sp>
      <p:sp>
        <p:nvSpPr>
          <p:cNvPr id="473" name="Cathédrale Notre-Dame…"/>
          <p:cNvSpPr txBox="1"/>
          <p:nvPr/>
        </p:nvSpPr>
        <p:spPr>
          <a:xfrm>
            <a:off x="5643453" y="1714143"/>
            <a:ext cx="5588433" cy="185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3800">
                <a:solidFill>
                  <a:srgbClr val="59534D"/>
                </a:solidFill>
                <a:latin typeface="+mj-lt"/>
                <a:ea typeface="+mj-ea"/>
                <a:cs typeface="+mj-cs"/>
                <a:sym typeface="Hoefler Text"/>
              </a:defRPr>
            </a:pPr>
            <a:r>
              <a:rPr dirty="0"/>
              <a:t>Cathédrale Notre-Dame </a:t>
            </a:r>
          </a:p>
          <a:p>
            <a:pPr defTabSz="584200">
              <a:defRPr sz="3800">
                <a:solidFill>
                  <a:srgbClr val="59534D"/>
                </a:solidFill>
                <a:latin typeface="+mj-lt"/>
                <a:ea typeface="+mj-ea"/>
                <a:cs typeface="+mj-cs"/>
                <a:sym typeface="Hoefler Text"/>
              </a:defRPr>
            </a:pPr>
            <a:r>
              <a:rPr dirty="0"/>
              <a:t>de Lausanne (v.1180 - 1250)</a:t>
            </a:r>
          </a:p>
        </p:txBody>
      </p:sp>
    </p:spTree>
  </p:cSld>
  <p:clrMapOvr>
    <a:masterClrMapping/>
  </p:clrMapOvr>
  <p:transition xmlns:p14="http://schemas.microsoft.com/office/powerpoint/2010/mai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7" name="Milan-1a-cathedral-int.png" descr="Milan-1a-cathedral-int.png"/>
          <p:cNvPicPr>
            <a:picLocks noChangeAspect="1"/>
          </p:cNvPicPr>
          <p:nvPr/>
        </p:nvPicPr>
        <p:blipFill>
          <a:blip r:embed="rId3">
            <a:extLst/>
          </a:blip>
          <a:stretch>
            <a:fillRect/>
          </a:stretch>
        </p:blipFill>
        <p:spPr>
          <a:xfrm>
            <a:off x="495300" y="266700"/>
            <a:ext cx="11976100" cy="8814291"/>
          </a:xfrm>
          <a:prstGeom prst="rect">
            <a:avLst/>
          </a:prstGeom>
          <a:ln w="12700">
            <a:miter lim="400000"/>
          </a:ln>
        </p:spPr>
      </p:pic>
      <p:sp>
        <p:nvSpPr>
          <p:cNvPr id="478" name="La cathédrale de la Nativité-de-la-Sainte-Vierge de Milan"/>
          <p:cNvSpPr txBox="1"/>
          <p:nvPr/>
        </p:nvSpPr>
        <p:spPr>
          <a:xfrm>
            <a:off x="1905000" y="9098338"/>
            <a:ext cx="9156700" cy="469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nSpc>
                <a:spcPts val="4700"/>
              </a:lnSpc>
              <a:spcBef>
                <a:spcPts val="600"/>
              </a:spcBef>
              <a:defRPr sz="2400" b="1"/>
            </a:lvl1pPr>
          </a:lstStyle>
          <a:p>
            <a:r>
              <a:rPr dirty="0"/>
              <a:t>La cathédrale de la Nativité-de-la-Sainte-Vierge de Milan</a:t>
            </a:r>
          </a:p>
        </p:txBody>
      </p:sp>
    </p:spTree>
  </p:cSld>
  <p:clrMapOvr>
    <a:masterClrMapping/>
  </p:clrMapOvr>
  <p:transition xmlns:p14="http://schemas.microsoft.com/office/powerpoint/2010/mai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 name="Image 6.png" descr="Image 6.png"/>
          <p:cNvPicPr>
            <a:picLocks noChangeAspect="1"/>
          </p:cNvPicPr>
          <p:nvPr/>
        </p:nvPicPr>
        <p:blipFill>
          <a:blip r:embed="rId3">
            <a:extLst/>
          </a:blip>
          <a:stretch>
            <a:fillRect/>
          </a:stretch>
        </p:blipFill>
        <p:spPr>
          <a:xfrm>
            <a:off x="346455" y="997631"/>
            <a:ext cx="12311890" cy="8750301"/>
          </a:xfrm>
          <a:prstGeom prst="rect">
            <a:avLst/>
          </a:prstGeom>
          <a:ln w="12700">
            <a:miter lim="400000"/>
          </a:ln>
        </p:spPr>
      </p:pic>
      <p:sp>
        <p:nvSpPr>
          <p:cNvPr id="488" name="Le portail d’entrée permet d’illustrer la Bible"/>
          <p:cNvSpPr txBox="1"/>
          <p:nvPr/>
        </p:nvSpPr>
        <p:spPr>
          <a:xfrm>
            <a:off x="611894" y="499496"/>
            <a:ext cx="6708931" cy="50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700"/>
            </a:lvl1pPr>
          </a:lstStyle>
          <a:p>
            <a:r>
              <a:t>Le portail d’entrée permet d’illustrer la Bible</a:t>
            </a:r>
          </a:p>
        </p:txBody>
      </p:sp>
    </p:spTree>
  </p:cSld>
  <p:clrMapOvr>
    <a:masterClrMapping/>
  </p:clrMapOvr>
  <p:transition xmlns:p14="http://schemas.microsoft.com/office/powerpoint/2010/mai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3" name="Image 4.png" descr="Image 4.png"/>
          <p:cNvPicPr>
            <a:picLocks noChangeAspect="1"/>
          </p:cNvPicPr>
          <p:nvPr/>
        </p:nvPicPr>
        <p:blipFill>
          <a:blip r:embed="rId3">
            <a:extLst/>
          </a:blip>
          <a:stretch>
            <a:fillRect/>
          </a:stretch>
        </p:blipFill>
        <p:spPr>
          <a:xfrm>
            <a:off x="2863850" y="-26055"/>
            <a:ext cx="7277100" cy="7658283"/>
          </a:xfrm>
          <a:prstGeom prst="rect">
            <a:avLst/>
          </a:prstGeom>
          <a:ln w="12700">
            <a:miter lim="400000"/>
          </a:ln>
        </p:spPr>
      </p:pic>
      <p:sp>
        <p:nvSpPr>
          <p:cNvPr id="494" name="Façade occidentale de la cathédrale Saint-Pierre à Poitiers.…"/>
          <p:cNvSpPr txBox="1"/>
          <p:nvPr/>
        </p:nvSpPr>
        <p:spPr>
          <a:xfrm>
            <a:off x="1266697" y="7712135"/>
            <a:ext cx="10471406" cy="224104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2300" b="1"/>
            </a:pPr>
            <a:r>
              <a:t>F</a:t>
            </a:r>
            <a:r>
              <a:rPr>
                <a:latin typeface="Verdana"/>
                <a:ea typeface="Verdana"/>
                <a:cs typeface="Verdana"/>
                <a:sym typeface="Verdana"/>
              </a:rPr>
              <a:t>açade occidentale de la cathédrale Saint-Pierre à Poitiers.</a:t>
            </a:r>
          </a:p>
          <a:p>
            <a:pPr algn="ctr">
              <a:defRPr sz="2300"/>
            </a:pPr>
            <a:r>
              <a:rPr b="1">
                <a:latin typeface="Verdana"/>
                <a:ea typeface="Verdana"/>
                <a:cs typeface="Verdana"/>
                <a:sym typeface="Verdana"/>
              </a:rPr>
              <a:t>Le Christ (nimbe cruciforme) assiste à la mort de sa mère. Anachronisme?</a:t>
            </a:r>
          </a:p>
          <a:p>
            <a:pPr algn="ctr">
              <a:defRPr sz="2300"/>
            </a:pPr>
            <a:r>
              <a:rPr b="1">
                <a:latin typeface="Verdana"/>
                <a:ea typeface="Verdana"/>
                <a:cs typeface="Verdana"/>
                <a:sym typeface="Verdana"/>
              </a:rPr>
              <a:t>Non, le Christ est présent partout et immortel</a:t>
            </a:r>
          </a:p>
          <a:p>
            <a:pPr algn="ctr">
              <a:defRPr sz="2300"/>
            </a:pPr>
            <a:endParaRPr>
              <a:latin typeface="Verdana"/>
              <a:ea typeface="Verdana"/>
              <a:cs typeface="Verdana"/>
              <a:sym typeface="Verdana"/>
            </a:endParaRPr>
          </a:p>
        </p:txBody>
      </p:sp>
    </p:spTree>
  </p:cSld>
  <p:clrMapOvr>
    <a:masterClrMapping/>
  </p:clrMapOvr>
  <p:transition xmlns:p14="http://schemas.microsoft.com/office/powerpoint/2010/mai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8" name="RTEmagicC_couleur_602.jpg.png" descr="RTEmagicC_couleur_602.jpg.png"/>
          <p:cNvPicPr>
            <a:picLocks noChangeAspect="1"/>
          </p:cNvPicPr>
          <p:nvPr/>
        </p:nvPicPr>
        <p:blipFill>
          <a:blip r:embed="rId3">
            <a:extLst/>
          </a:blip>
          <a:stretch>
            <a:fillRect/>
          </a:stretch>
        </p:blipFill>
        <p:spPr>
          <a:xfrm>
            <a:off x="15359" y="2009372"/>
            <a:ext cx="7837171" cy="7683501"/>
          </a:xfrm>
          <a:prstGeom prst="rect">
            <a:avLst/>
          </a:prstGeom>
          <a:ln w="12700">
            <a:miter lim="400000"/>
          </a:ln>
        </p:spPr>
      </p:pic>
      <p:pic>
        <p:nvPicPr>
          <p:cNvPr id="499" name="Image" descr="Image"/>
          <p:cNvPicPr>
            <a:picLocks noChangeAspect="1"/>
          </p:cNvPicPr>
          <p:nvPr/>
        </p:nvPicPr>
        <p:blipFill>
          <a:blip r:embed="rId4">
            <a:extLst/>
          </a:blip>
          <a:stretch>
            <a:fillRect/>
          </a:stretch>
        </p:blipFill>
        <p:spPr>
          <a:xfrm>
            <a:off x="7871320" y="2534143"/>
            <a:ext cx="5682191" cy="6633959"/>
          </a:xfrm>
          <a:prstGeom prst="rect">
            <a:avLst/>
          </a:prstGeom>
          <a:ln w="12700">
            <a:miter lim="400000"/>
          </a:ln>
        </p:spPr>
      </p:pic>
      <p:sp>
        <p:nvSpPr>
          <p:cNvPr id="500" name="Les vitraux de Chartres (80 km au sud-ouest de Paris):…"/>
          <p:cNvSpPr txBox="1"/>
          <p:nvPr/>
        </p:nvSpPr>
        <p:spPr>
          <a:xfrm>
            <a:off x="558739" y="870033"/>
            <a:ext cx="9754662" cy="11055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just">
              <a:spcBef>
                <a:spcPts val="1400"/>
              </a:spcBef>
              <a:defRPr sz="2900"/>
            </a:pPr>
            <a:r>
              <a:rPr b="1">
                <a:latin typeface="Arial"/>
                <a:ea typeface="Arial"/>
                <a:cs typeface="Arial"/>
                <a:sym typeface="Arial"/>
              </a:rPr>
              <a:t>Les vitraux de Chartres (80 km au sud-ouest de Paris):</a:t>
            </a:r>
          </a:p>
          <a:p>
            <a:pPr algn="just">
              <a:spcBef>
                <a:spcPts val="1400"/>
              </a:spcBef>
              <a:defRPr sz="2900"/>
            </a:pPr>
            <a:r>
              <a:rPr b="1">
                <a:latin typeface="Arial"/>
                <a:ea typeface="Arial"/>
                <a:cs typeface="Arial"/>
                <a:sym typeface="Arial"/>
              </a:rPr>
              <a:t>célèbres pour leur bleu transparent </a:t>
            </a:r>
          </a:p>
        </p:txBody>
      </p:sp>
    </p:spTree>
  </p:cSld>
  <p:clrMapOvr>
    <a:masterClrMapping/>
  </p:clrMapOvr>
  <p:transition xmlns:p14="http://schemas.microsoft.com/office/powerpoint/2010/mai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4" name="vitrail.png" descr="vitrail.png"/>
          <p:cNvPicPr>
            <a:picLocks noChangeAspect="1"/>
          </p:cNvPicPr>
          <p:nvPr/>
        </p:nvPicPr>
        <p:blipFill>
          <a:blip r:embed="rId3">
            <a:extLst/>
          </a:blip>
          <a:stretch>
            <a:fillRect/>
          </a:stretch>
        </p:blipFill>
        <p:spPr>
          <a:xfrm>
            <a:off x="2819400" y="228600"/>
            <a:ext cx="7353300" cy="9525000"/>
          </a:xfrm>
          <a:prstGeom prst="rect">
            <a:avLst/>
          </a:prstGeom>
          <a:ln w="12700">
            <a:miter lim="400000"/>
          </a:ln>
        </p:spPr>
      </p:pic>
      <p:sp>
        <p:nvSpPr>
          <p:cNvPr id="505" name="Notre-Dame de Paris, Mur Sud"/>
          <p:cNvSpPr txBox="1"/>
          <p:nvPr/>
        </p:nvSpPr>
        <p:spPr>
          <a:xfrm>
            <a:off x="10242029" y="7868365"/>
            <a:ext cx="2463385" cy="1435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3000">
                <a:latin typeface="Lucida Grande"/>
                <a:ea typeface="Lucida Grande"/>
                <a:cs typeface="Lucida Grande"/>
                <a:sym typeface="Lucida Grande"/>
              </a:defRPr>
            </a:lvl1pPr>
          </a:lstStyle>
          <a:p>
            <a:r>
              <a:t>Notre-Dame de Paris, Mur Sud</a:t>
            </a:r>
          </a:p>
        </p:txBody>
      </p:sp>
    </p:spTree>
  </p:cSld>
  <p:clrMapOvr>
    <a:masterClrMapping/>
  </p:clrMapOvr>
  <p:transition xmlns:p14="http://schemas.microsoft.com/office/powerpoint/2010/mai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9" name="Titre"/>
          <p:cNvSpPr txBox="1">
            <a:spLocks noGrp="1"/>
          </p:cNvSpPr>
          <p:nvPr>
            <p:ph type="title"/>
          </p:nvPr>
        </p:nvSpPr>
        <p:spPr>
          <a:prstGeom prst="rect">
            <a:avLst/>
          </a:prstGeom>
        </p:spPr>
        <p:txBody>
          <a:bodyPr/>
          <a:lstStyle/>
          <a:p>
            <a:endParaRPr/>
          </a:p>
        </p:txBody>
      </p:sp>
      <p:sp>
        <p:nvSpPr>
          <p:cNvPr id="510" name="Corps"/>
          <p:cNvSpPr txBox="1">
            <a:spLocks noGrp="1"/>
          </p:cNvSpPr>
          <p:nvPr>
            <p:ph type="body" idx="1"/>
          </p:nvPr>
        </p:nvSpPr>
        <p:spPr>
          <a:prstGeom prst="rect">
            <a:avLst/>
          </a:prstGeom>
        </p:spPr>
        <p:txBody>
          <a:bodyPr/>
          <a:lstStyle/>
          <a:p>
            <a:pPr marL="901700"/>
            <a:endParaRPr/>
          </a:p>
        </p:txBody>
      </p:sp>
      <p:pic>
        <p:nvPicPr>
          <p:cNvPr id="511" name="vitrail-notre-dame-paris.tiff" descr="vitrail-notre-dame-paris.tiff"/>
          <p:cNvPicPr>
            <a:picLocks noChangeAspect="1"/>
          </p:cNvPicPr>
          <p:nvPr/>
        </p:nvPicPr>
        <p:blipFill>
          <a:blip r:embed="rId3">
            <a:extLst/>
          </a:blip>
          <a:stretch>
            <a:fillRect/>
          </a:stretch>
        </p:blipFill>
        <p:spPr>
          <a:xfrm>
            <a:off x="296600" y="-292100"/>
            <a:ext cx="12411600" cy="10363201"/>
          </a:xfrm>
          <a:prstGeom prst="rect">
            <a:avLst/>
          </a:prstGeom>
          <a:ln w="12700">
            <a:miter lim="400000"/>
          </a:ln>
        </p:spPr>
      </p:pic>
      <p:sp>
        <p:nvSpPr>
          <p:cNvPr id="512" name="Notre-Dame de Paris, vitrail de la face"/>
          <p:cNvSpPr txBox="1"/>
          <p:nvPr/>
        </p:nvSpPr>
        <p:spPr>
          <a:xfrm>
            <a:off x="404626" y="53559"/>
            <a:ext cx="2918160" cy="2032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584200">
              <a:defRPr sz="3200">
                <a:solidFill>
                  <a:srgbClr val="FFFFFF"/>
                </a:solidFill>
                <a:latin typeface="Lucida Grande"/>
                <a:ea typeface="Lucida Grande"/>
                <a:cs typeface="Lucida Grande"/>
                <a:sym typeface="Lucida Grande"/>
              </a:defRPr>
            </a:lvl1pPr>
          </a:lstStyle>
          <a:p>
            <a:r>
              <a:t>Notre-Dame de Paris, vitrail de la face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Quelques termes"/>
          <p:cNvSpPr txBox="1">
            <a:spLocks noGrp="1"/>
          </p:cNvSpPr>
          <p:nvPr>
            <p:ph type="title"/>
          </p:nvPr>
        </p:nvSpPr>
        <p:spPr>
          <a:prstGeom prst="rect">
            <a:avLst/>
          </a:prstGeom>
        </p:spPr>
        <p:txBody>
          <a:bodyPr/>
          <a:lstStyle/>
          <a:p>
            <a:r>
              <a:t>Quelques termes</a:t>
            </a:r>
          </a:p>
        </p:txBody>
      </p:sp>
      <p:sp>
        <p:nvSpPr>
          <p:cNvPr id="517" name="Moyen-Âge / âge “moyen”"/>
          <p:cNvSpPr txBox="1">
            <a:spLocks noGrp="1"/>
          </p:cNvSpPr>
          <p:nvPr>
            <p:ph type="body" sz="quarter" idx="1"/>
          </p:nvPr>
        </p:nvSpPr>
        <p:spPr>
          <a:xfrm>
            <a:off x="609651" y="3352199"/>
            <a:ext cx="11290301" cy="1435101"/>
          </a:xfrm>
          <a:prstGeom prst="rect">
            <a:avLst/>
          </a:prstGeom>
        </p:spPr>
        <p:txBody>
          <a:bodyPr/>
          <a:lstStyle>
            <a:lvl1pPr marL="1016000" indent="-571500">
              <a:defRPr sz="4000"/>
            </a:lvl1pPr>
          </a:lstStyle>
          <a:p>
            <a:r>
              <a:t>Moyen-Âge / âge “moyen”</a:t>
            </a:r>
          </a:p>
        </p:txBody>
      </p:sp>
      <p:sp>
        <p:nvSpPr>
          <p:cNvPr id="518" name="médiéval"/>
          <p:cNvSpPr txBox="1"/>
          <p:nvPr/>
        </p:nvSpPr>
        <p:spPr>
          <a:xfrm>
            <a:off x="5704840" y="5003800"/>
            <a:ext cx="2473960"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584200">
              <a:spcBef>
                <a:spcPts val="3200"/>
              </a:spcBef>
              <a:buFont typeface="Zapf Dingbats"/>
              <a:defRPr sz="4000">
                <a:solidFill>
                  <a:srgbClr val="58524B"/>
                </a:solidFill>
                <a:latin typeface="+mj-lt"/>
                <a:ea typeface="+mj-ea"/>
                <a:cs typeface="+mj-cs"/>
                <a:sym typeface="Hoefler Text"/>
              </a:defRPr>
            </a:pPr>
            <a:r>
              <a:t>médiéval</a:t>
            </a:r>
          </a:p>
        </p:txBody>
      </p:sp>
      <p:sp>
        <p:nvSpPr>
          <p:cNvPr id="519" name="moyenâgeux ?   --&gt;"/>
          <p:cNvSpPr txBox="1"/>
          <p:nvPr/>
        </p:nvSpPr>
        <p:spPr>
          <a:xfrm>
            <a:off x="1054100" y="5003800"/>
            <a:ext cx="71247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lvl="1" indent="-457200" defTabSz="584200">
              <a:spcBef>
                <a:spcPts val="3200"/>
              </a:spcBef>
              <a:buSzPct val="80000"/>
              <a:buFont typeface="Zapf Dingbats"/>
              <a:buChar char="❖"/>
              <a:defRPr sz="4000">
                <a:solidFill>
                  <a:srgbClr val="58524B"/>
                </a:solidFill>
                <a:latin typeface="+mj-lt"/>
                <a:ea typeface="+mj-ea"/>
                <a:cs typeface="+mj-cs"/>
                <a:sym typeface="Hoefler Text"/>
              </a:defRPr>
            </a:pPr>
            <a:r>
              <a:t>moyenâgeux ?   --&gt;  </a:t>
            </a:r>
          </a:p>
        </p:txBody>
      </p:sp>
      <p:sp>
        <p:nvSpPr>
          <p:cNvPr id="520" name="spécialiste du Moyen-Âge ? --&gt;"/>
          <p:cNvSpPr txBox="1"/>
          <p:nvPr/>
        </p:nvSpPr>
        <p:spPr>
          <a:xfrm>
            <a:off x="1054100" y="6261100"/>
            <a:ext cx="7124700" cy="711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lvl="1" indent="-457200" defTabSz="584200">
              <a:spcBef>
                <a:spcPts val="3200"/>
              </a:spcBef>
              <a:buSzPct val="80000"/>
              <a:buFont typeface="Zapf Dingbats"/>
              <a:buChar char="❖"/>
              <a:defRPr sz="4000">
                <a:solidFill>
                  <a:srgbClr val="58524B"/>
                </a:solidFill>
                <a:latin typeface="+mj-lt"/>
                <a:ea typeface="+mj-ea"/>
                <a:cs typeface="+mj-cs"/>
                <a:sym typeface="Hoefler Text"/>
              </a:defRPr>
            </a:pPr>
            <a:r>
              <a:t>spécialiste du Moyen-Âge ? --&gt;</a:t>
            </a:r>
          </a:p>
        </p:txBody>
      </p:sp>
      <p:sp>
        <p:nvSpPr>
          <p:cNvPr id="521" name="médiéviste"/>
          <p:cNvSpPr txBox="1"/>
          <p:nvPr/>
        </p:nvSpPr>
        <p:spPr>
          <a:xfrm>
            <a:off x="8386600" y="6261100"/>
            <a:ext cx="2869693" cy="7112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1" indent="0" defTabSz="584200">
              <a:spcBef>
                <a:spcPts val="3200"/>
              </a:spcBef>
              <a:buFont typeface="Zapf Dingbats"/>
              <a:defRPr sz="4000">
                <a:solidFill>
                  <a:srgbClr val="58524B"/>
                </a:solidFill>
                <a:latin typeface="+mj-lt"/>
                <a:ea typeface="+mj-ea"/>
                <a:cs typeface="+mj-cs"/>
                <a:sym typeface="Hoefler Text"/>
              </a:defRPr>
            </a:pPr>
            <a:r>
              <a:rPr dirty="0"/>
              <a:t>médiéviste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5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5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5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5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5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 grpId="1" animBg="1" advAuto="0"/>
      <p:bldP spid="518" grpId="3" animBg="1" advAuto="0"/>
      <p:bldP spid="519" grpId="2" animBg="1" advAuto="0"/>
      <p:bldP spid="520" grpId="4" animBg="1" advAuto="0"/>
      <p:bldP spid="521" grpId="5" animBg="1" advAuto="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3" name="pertus4.jpg" descr="pertus4.jpg"/>
          <p:cNvPicPr>
            <a:picLocks noChangeAspect="1"/>
          </p:cNvPicPr>
          <p:nvPr/>
        </p:nvPicPr>
        <p:blipFill>
          <a:blip r:embed="rId3">
            <a:extLst/>
          </a:blip>
          <a:stretch>
            <a:fillRect/>
          </a:stretch>
        </p:blipFill>
        <p:spPr>
          <a:xfrm>
            <a:off x="1612900" y="1348525"/>
            <a:ext cx="9779001" cy="7790604"/>
          </a:xfrm>
          <a:prstGeom prst="rect">
            <a:avLst/>
          </a:prstGeom>
          <a:ln w="12700">
            <a:miter lim="400000"/>
          </a:ln>
        </p:spPr>
      </p:pic>
      <p:sp>
        <p:nvSpPr>
          <p:cNvPr id="524" name="Dix siècles obscures?"/>
          <p:cNvSpPr txBox="1"/>
          <p:nvPr/>
        </p:nvSpPr>
        <p:spPr>
          <a:xfrm>
            <a:off x="996950" y="284903"/>
            <a:ext cx="11010900"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6800">
                <a:solidFill>
                  <a:srgbClr val="754F33"/>
                </a:solidFill>
                <a:latin typeface="+mj-lt"/>
                <a:ea typeface="+mj-ea"/>
                <a:cs typeface="+mj-cs"/>
                <a:sym typeface="Hoefler Text"/>
              </a:defRPr>
            </a:lvl1pPr>
          </a:lstStyle>
          <a:p>
            <a:r>
              <a:t>Dix siècles obscures?</a:t>
            </a:r>
          </a:p>
        </p:txBody>
      </p:sp>
      <p:sp>
        <p:nvSpPr>
          <p:cNvPr id="525" name="Les hordes « barbares » de Crocus pillent le Languedoc. Gravure de Ferdinand Pertus, xixe siècle"/>
          <p:cNvSpPr txBox="1"/>
          <p:nvPr/>
        </p:nvSpPr>
        <p:spPr>
          <a:xfrm>
            <a:off x="1274247" y="9220121"/>
            <a:ext cx="10250389" cy="53347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ts val="3600"/>
              </a:lnSpc>
              <a:defRPr sz="1800"/>
            </a:pPr>
            <a:r>
              <a:rPr i="1" dirty="0">
                <a:solidFill>
                  <a:srgbClr val="0A1637"/>
                </a:solidFill>
              </a:rPr>
              <a:t>Les hordes « barbares » de Crocus pillent le Languedoc</a:t>
            </a:r>
            <a:r>
              <a:rPr dirty="0">
                <a:solidFill>
                  <a:srgbClr val="0A1637"/>
                </a:solidFill>
              </a:rPr>
              <a:t>. Gravure de </a:t>
            </a:r>
            <a:r>
              <a:rPr dirty="0" smtClean="0">
                <a:solidFill>
                  <a:srgbClr val="0A1637"/>
                </a:solidFill>
              </a:rPr>
              <a:t>Ferdinan</a:t>
            </a:r>
            <a:r>
              <a:rPr lang="fr-CH" dirty="0" smtClean="0">
                <a:solidFill>
                  <a:srgbClr val="0A1637"/>
                </a:solidFill>
              </a:rPr>
              <a:t>d</a:t>
            </a:r>
            <a:r>
              <a:rPr dirty="0" smtClean="0">
                <a:solidFill>
                  <a:srgbClr val="0A1637"/>
                </a:solidFill>
              </a:rPr>
              <a:t> Pertus</a:t>
            </a:r>
            <a:r>
              <a:rPr lang="fr-CH" dirty="0" smtClean="0">
                <a:solidFill>
                  <a:srgbClr val="0A1637"/>
                </a:solidFill>
              </a:rPr>
              <a:t>, XIXe siècle.</a:t>
            </a:r>
            <a:endParaRPr dirty="0">
              <a:solidFill>
                <a:srgbClr val="0A1637"/>
              </a:solidFill>
              <a:hlinkClick r:id="rId4"/>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Langue et littérature"/>
          <p:cNvSpPr txBox="1">
            <a:spLocks noGrp="1"/>
          </p:cNvSpPr>
          <p:nvPr>
            <p:ph type="title"/>
          </p:nvPr>
        </p:nvSpPr>
        <p:spPr>
          <a:xfrm>
            <a:off x="1041400" y="3530600"/>
            <a:ext cx="10922000" cy="2209800"/>
          </a:xfrm>
          <a:prstGeom prst="rect">
            <a:avLst/>
          </a:prstGeom>
        </p:spPr>
        <p:txBody>
          <a:bodyPr/>
          <a:lstStyle/>
          <a:p>
            <a:r>
              <a:t>Langue et littérature</a:t>
            </a:r>
          </a:p>
        </p:txBody>
      </p:sp>
    </p:spTree>
  </p:cSld>
  <p:clrMapOvr>
    <a:masterClrMapping/>
  </p:clrMapOvr>
  <p:transition xmlns:p14="http://schemas.microsoft.com/office/powerpoint/2010/mai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 name="invasions-barbares.png" descr="invasions-barbares.png"/>
          <p:cNvPicPr>
            <a:picLocks noChangeAspect="1"/>
          </p:cNvPicPr>
          <p:nvPr/>
        </p:nvPicPr>
        <p:blipFill>
          <a:blip r:embed="rId3">
            <a:extLst/>
          </a:blip>
          <a:stretch>
            <a:fillRect/>
          </a:stretch>
        </p:blipFill>
        <p:spPr>
          <a:xfrm>
            <a:off x="228600" y="355600"/>
            <a:ext cx="12534900" cy="9401175"/>
          </a:xfrm>
          <a:prstGeom prst="rect">
            <a:avLst/>
          </a:prstGeom>
          <a:ln w="12700">
            <a:miter lim="400000"/>
          </a:ln>
        </p:spPr>
      </p:pic>
    </p:spTree>
  </p:cSld>
  <p:clrMapOvr>
    <a:masterClrMapping/>
  </p:clrMapOvr>
  <p:transition xmlns:p14="http://schemas.microsoft.com/office/powerpoint/2010/mai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Titre"/>
          <p:cNvSpPr txBox="1">
            <a:spLocks noGrp="1"/>
          </p:cNvSpPr>
          <p:nvPr>
            <p:ph type="title"/>
          </p:nvPr>
        </p:nvSpPr>
        <p:spPr>
          <a:prstGeom prst="rect">
            <a:avLst/>
          </a:prstGeom>
        </p:spPr>
        <p:txBody>
          <a:bodyPr/>
          <a:lstStyle/>
          <a:p>
            <a:endParaRPr/>
          </a:p>
        </p:txBody>
      </p:sp>
      <p:sp>
        <p:nvSpPr>
          <p:cNvPr id="532" name="Corps"/>
          <p:cNvSpPr txBox="1">
            <a:spLocks noGrp="1"/>
          </p:cNvSpPr>
          <p:nvPr>
            <p:ph type="body" idx="1"/>
          </p:nvPr>
        </p:nvSpPr>
        <p:spPr>
          <a:prstGeom prst="rect">
            <a:avLst/>
          </a:prstGeom>
        </p:spPr>
        <p:txBody>
          <a:bodyPr/>
          <a:lstStyle/>
          <a:p>
            <a:pPr marL="901700"/>
            <a:endParaRPr/>
          </a:p>
        </p:txBody>
      </p:sp>
      <p:pic>
        <p:nvPicPr>
          <p:cNvPr id="533" name="Copie_de_occitan_Bec-7aa6f.png" descr="Copie_de_occitan_Bec-7aa6f.png"/>
          <p:cNvPicPr>
            <a:picLocks noChangeAspect="1"/>
          </p:cNvPicPr>
          <p:nvPr/>
        </p:nvPicPr>
        <p:blipFill>
          <a:blip r:embed="rId3">
            <a:extLst/>
          </a:blip>
          <a:stretch>
            <a:fillRect/>
          </a:stretch>
        </p:blipFill>
        <p:spPr>
          <a:xfrm>
            <a:off x="2260600" y="279400"/>
            <a:ext cx="8509000" cy="8985505"/>
          </a:xfrm>
          <a:prstGeom prst="rect">
            <a:avLst/>
          </a:prstGeom>
          <a:ln w="12700">
            <a:miter lim="400000"/>
          </a:ln>
        </p:spPr>
      </p:pic>
      <p:sp>
        <p:nvSpPr>
          <p:cNvPr id="534" name="trouvères…"/>
          <p:cNvSpPr txBox="1"/>
          <p:nvPr/>
        </p:nvSpPr>
        <p:spPr>
          <a:xfrm>
            <a:off x="2409369" y="558800"/>
            <a:ext cx="2321662" cy="1422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584200">
              <a:defRPr sz="3800">
                <a:solidFill>
                  <a:srgbClr val="59534D"/>
                </a:solidFill>
                <a:latin typeface="+mj-lt"/>
                <a:ea typeface="+mj-ea"/>
                <a:cs typeface="+mj-cs"/>
                <a:sym typeface="Hoefler Text"/>
              </a:defRPr>
            </a:pPr>
            <a:r>
              <a:t>trouvères</a:t>
            </a:r>
          </a:p>
          <a:p>
            <a:pPr defTabSz="584200">
              <a:defRPr sz="2400">
                <a:solidFill>
                  <a:srgbClr val="59534D"/>
                </a:solidFill>
                <a:latin typeface="+mj-lt"/>
                <a:ea typeface="+mj-ea"/>
                <a:cs typeface="+mj-cs"/>
                <a:sym typeface="Hoefler Text"/>
              </a:defRPr>
            </a:pPr>
            <a:r>
              <a:t>Marie de France</a:t>
            </a:r>
          </a:p>
          <a:p>
            <a:pPr defTabSz="584200">
              <a:defRPr sz="2400">
                <a:solidFill>
                  <a:srgbClr val="59534D"/>
                </a:solidFill>
                <a:latin typeface="+mj-lt"/>
                <a:ea typeface="+mj-ea"/>
                <a:cs typeface="+mj-cs"/>
                <a:sym typeface="Hoefler Text"/>
              </a:defRPr>
            </a:pPr>
            <a:r>
              <a:t>Adam de la Halle</a:t>
            </a:r>
          </a:p>
        </p:txBody>
      </p:sp>
      <p:sp>
        <p:nvSpPr>
          <p:cNvPr id="535" name="troubadours…"/>
          <p:cNvSpPr txBox="1"/>
          <p:nvPr/>
        </p:nvSpPr>
        <p:spPr>
          <a:xfrm>
            <a:off x="7703995" y="7986129"/>
            <a:ext cx="5778501" cy="167225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sz="3800">
                <a:solidFill>
                  <a:srgbClr val="59534D"/>
                </a:solidFill>
                <a:latin typeface="+mj-lt"/>
                <a:ea typeface="+mj-ea"/>
                <a:cs typeface="+mj-cs"/>
                <a:sym typeface="Hoefler Text"/>
              </a:defRPr>
            </a:pPr>
            <a:r>
              <a:rPr dirty="0"/>
              <a:t>troubadours</a:t>
            </a:r>
          </a:p>
          <a:p>
            <a:pPr defTabSz="584200">
              <a:defRPr sz="2400">
                <a:solidFill>
                  <a:srgbClr val="59534D"/>
                </a:solidFill>
                <a:latin typeface="+mj-lt"/>
                <a:ea typeface="+mj-ea"/>
                <a:cs typeface="+mj-cs"/>
                <a:sym typeface="Hoefler Text"/>
              </a:defRPr>
            </a:pPr>
            <a:r>
              <a:rPr dirty="0"/>
              <a:t>XII-XIIIe s.</a:t>
            </a:r>
          </a:p>
          <a:p>
            <a:pPr defTabSz="584200">
              <a:defRPr sz="3800">
                <a:solidFill>
                  <a:srgbClr val="59534D"/>
                </a:solidFill>
                <a:latin typeface="+mj-lt"/>
                <a:ea typeface="+mj-ea"/>
                <a:cs typeface="+mj-cs"/>
                <a:sym typeface="Hoefler Text"/>
              </a:defRPr>
            </a:pPr>
            <a:r>
              <a:rPr sz="2000" dirty="0"/>
              <a:t>Guillaume IX d'Aquitaine (ou de Poitiers) (1071-1127)</a:t>
            </a:r>
          </a:p>
        </p:txBody>
      </p:sp>
    </p:spTree>
  </p:cSld>
  <p:clrMapOvr>
    <a:masterClrMapping/>
  </p:clrMapOvr>
  <p:transition xmlns:p14="http://schemas.microsoft.com/office/powerpoint/2010/mai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9" name="conc_troubadours.png" descr="conc_troubadours.png"/>
          <p:cNvPicPr>
            <a:picLocks noChangeAspect="1"/>
          </p:cNvPicPr>
          <p:nvPr/>
        </p:nvPicPr>
        <p:blipFill>
          <a:blip r:embed="rId3">
            <a:extLst/>
          </a:blip>
          <a:stretch>
            <a:fillRect/>
          </a:stretch>
        </p:blipFill>
        <p:spPr>
          <a:xfrm>
            <a:off x="2857500" y="2501900"/>
            <a:ext cx="7289800" cy="6540723"/>
          </a:xfrm>
          <a:prstGeom prst="rect">
            <a:avLst/>
          </a:prstGeom>
          <a:ln w="12700">
            <a:miter lim="400000"/>
          </a:ln>
        </p:spPr>
      </p:pic>
      <p:sp>
        <p:nvSpPr>
          <p:cNvPr id="540" name="Troubadours et trouvères:…"/>
          <p:cNvSpPr txBox="1"/>
          <p:nvPr/>
        </p:nvSpPr>
        <p:spPr>
          <a:xfrm>
            <a:off x="533400" y="177800"/>
            <a:ext cx="11938000" cy="2184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6800">
                <a:solidFill>
                  <a:srgbClr val="754F33"/>
                </a:solidFill>
                <a:latin typeface="+mj-lt"/>
                <a:ea typeface="+mj-ea"/>
                <a:cs typeface="+mj-cs"/>
                <a:sym typeface="Hoefler Text"/>
              </a:defRPr>
            </a:pPr>
            <a:r>
              <a:t>Troubadours et trouvères: </a:t>
            </a:r>
          </a:p>
          <a:p>
            <a:pPr algn="ctr" defTabSz="584200">
              <a:defRPr sz="6800">
                <a:solidFill>
                  <a:srgbClr val="754F33"/>
                </a:solidFill>
                <a:latin typeface="+mj-lt"/>
                <a:ea typeface="+mj-ea"/>
                <a:cs typeface="+mj-cs"/>
                <a:sym typeface="Hoefler Text"/>
              </a:defRPr>
            </a:pPr>
            <a:r>
              <a:rPr sz="4500"/>
              <a:t>poètes et chanteurs célébrant l’amour courtois</a:t>
            </a:r>
          </a:p>
        </p:txBody>
      </p:sp>
      <p:sp>
        <p:nvSpPr>
          <p:cNvPr id="541" name="La réception des textes était essentiellement orale"/>
          <p:cNvSpPr txBox="1"/>
          <p:nvPr/>
        </p:nvSpPr>
        <p:spPr>
          <a:xfrm>
            <a:off x="196850" y="9017000"/>
            <a:ext cx="12611100" cy="685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La réception des textes était essentiellement orale</a:t>
            </a:r>
          </a:p>
        </p:txBody>
      </p:sp>
    </p:spTree>
  </p:cSld>
  <p:clrMapOvr>
    <a:masterClrMapping/>
  </p:clrMapOvr>
  <p:transition xmlns:p14="http://schemas.microsoft.com/office/powerpoint/2010/mai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Les langues romanes au M-Â:…"/>
          <p:cNvSpPr txBox="1">
            <a:spLocks noGrp="1"/>
          </p:cNvSpPr>
          <p:nvPr>
            <p:ph type="title"/>
          </p:nvPr>
        </p:nvSpPr>
        <p:spPr>
          <a:xfrm>
            <a:off x="1041400" y="24223"/>
            <a:ext cx="10922000" cy="2209801"/>
          </a:xfrm>
          <a:prstGeom prst="rect">
            <a:avLst/>
          </a:prstGeom>
        </p:spPr>
        <p:txBody>
          <a:bodyPr/>
          <a:lstStyle/>
          <a:p>
            <a:r>
              <a:rPr dirty="0"/>
              <a:t>Les langues romanes au M-Â:</a:t>
            </a:r>
          </a:p>
          <a:p>
            <a:pPr>
              <a:defRPr sz="2200">
                <a:solidFill>
                  <a:srgbClr val="000000"/>
                </a:solidFill>
                <a:latin typeface="Lucida Grande"/>
                <a:ea typeface="Lucida Grande"/>
                <a:cs typeface="Lucida Grande"/>
                <a:sym typeface="Lucida Grande"/>
              </a:defRPr>
            </a:pPr>
            <a:r>
              <a:rPr dirty="0"/>
              <a:t>émanation directe du latin parlé qui fut imposé par les Romains à tous les peuples qu'ils conquirent. </a:t>
            </a:r>
          </a:p>
        </p:txBody>
      </p:sp>
      <p:sp>
        <p:nvSpPr>
          <p:cNvPr id="546" name="Corps"/>
          <p:cNvSpPr txBox="1">
            <a:spLocks noGrp="1"/>
          </p:cNvSpPr>
          <p:nvPr>
            <p:ph type="body" idx="1"/>
          </p:nvPr>
        </p:nvSpPr>
        <p:spPr>
          <a:prstGeom prst="rect">
            <a:avLst/>
          </a:prstGeom>
        </p:spPr>
        <p:txBody>
          <a:bodyPr/>
          <a:lstStyle/>
          <a:p>
            <a:pPr marL="901700"/>
            <a:endParaRPr/>
          </a:p>
        </p:txBody>
      </p:sp>
      <p:pic>
        <p:nvPicPr>
          <p:cNvPr id="547" name="carte-langues-romanes-DOM.png" descr="carte-langues-romanes-DOM.png"/>
          <p:cNvPicPr>
            <a:picLocks noChangeAspect="1"/>
          </p:cNvPicPr>
          <p:nvPr/>
        </p:nvPicPr>
        <p:blipFill>
          <a:blip r:embed="rId3">
            <a:extLst/>
          </a:blip>
          <a:stretch>
            <a:fillRect/>
          </a:stretch>
        </p:blipFill>
        <p:spPr>
          <a:xfrm>
            <a:off x="155062" y="2234024"/>
            <a:ext cx="12694676" cy="7569201"/>
          </a:xfrm>
          <a:prstGeom prst="rect">
            <a:avLst/>
          </a:prstGeom>
          <a:ln w="12700">
            <a:miter lim="400000"/>
          </a:ln>
        </p:spPr>
      </p:pic>
    </p:spTree>
  </p:cSld>
  <p:clrMapOvr>
    <a:masterClrMapping/>
  </p:clrMapOvr>
  <p:transition xmlns:p14="http://schemas.microsoft.com/office/powerpoint/2010/mai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Du latin vulgaire (=populaire) naissent les langues romanes"/>
          <p:cNvSpPr txBox="1">
            <a:spLocks noGrp="1"/>
          </p:cNvSpPr>
          <p:nvPr>
            <p:ph type="title"/>
          </p:nvPr>
        </p:nvSpPr>
        <p:spPr>
          <a:prstGeom prst="rect">
            <a:avLst/>
          </a:prstGeom>
        </p:spPr>
        <p:txBody>
          <a:bodyPr/>
          <a:lstStyle/>
          <a:p>
            <a:r>
              <a:t>Du latin vulgaire (=populaire) naissent les langues romanes</a:t>
            </a:r>
          </a:p>
        </p:txBody>
      </p:sp>
      <p:sp>
        <p:nvSpPr>
          <p:cNvPr id="559" name="Corps"/>
          <p:cNvSpPr txBox="1">
            <a:spLocks noGrp="1"/>
          </p:cNvSpPr>
          <p:nvPr>
            <p:ph type="body" idx="1"/>
          </p:nvPr>
        </p:nvSpPr>
        <p:spPr>
          <a:prstGeom prst="rect">
            <a:avLst/>
          </a:prstGeom>
        </p:spPr>
        <p:txBody>
          <a:bodyPr/>
          <a:lstStyle/>
          <a:p>
            <a:pPr marL="901700"/>
            <a:endParaRPr/>
          </a:p>
        </p:txBody>
      </p:sp>
      <p:pic>
        <p:nvPicPr>
          <p:cNvPr id="560" name="LanguesRomanes.tiff" descr="LanguesRomanes.tiff"/>
          <p:cNvPicPr>
            <a:picLocks noChangeAspect="1"/>
          </p:cNvPicPr>
          <p:nvPr/>
        </p:nvPicPr>
        <p:blipFill>
          <a:blip r:embed="rId3">
            <a:extLst/>
          </a:blip>
          <a:stretch>
            <a:fillRect/>
          </a:stretch>
        </p:blipFill>
        <p:spPr>
          <a:xfrm>
            <a:off x="393700" y="2794000"/>
            <a:ext cx="12208265" cy="6819900"/>
          </a:xfrm>
          <a:prstGeom prst="rect">
            <a:avLst/>
          </a:prstGeom>
          <a:ln w="12700">
            <a:miter lim="400000"/>
          </a:ln>
        </p:spPr>
      </p:pic>
      <p:sp>
        <p:nvSpPr>
          <p:cNvPr id="561" name="-&gt; Source commune à toutes les langues romanes"/>
          <p:cNvSpPr txBox="1"/>
          <p:nvPr/>
        </p:nvSpPr>
        <p:spPr>
          <a:xfrm>
            <a:off x="6535217" y="9083579"/>
            <a:ext cx="6081192" cy="419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lvl1pPr>
          </a:lstStyle>
          <a:p>
            <a:r>
              <a:t>-&gt; Source commune à toutes les langues romanes</a:t>
            </a:r>
          </a:p>
        </p:txBody>
      </p:sp>
    </p:spTree>
  </p:cSld>
  <p:clrMapOvr>
    <a:masterClrMapping/>
  </p:clrMapOvr>
  <p:transition xmlns:p14="http://schemas.microsoft.com/office/powerpoint/2010/mai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 name="La « France » ?"/>
          <p:cNvSpPr txBox="1">
            <a:spLocks noGrp="1"/>
          </p:cNvSpPr>
          <p:nvPr>
            <p:ph type="title"/>
          </p:nvPr>
        </p:nvSpPr>
        <p:spPr>
          <a:xfrm>
            <a:off x="1334426" y="-157306"/>
            <a:ext cx="10922001" cy="2209801"/>
          </a:xfrm>
          <a:prstGeom prst="rect">
            <a:avLst/>
          </a:prstGeom>
        </p:spPr>
        <p:txBody>
          <a:bodyPr/>
          <a:lstStyle/>
          <a:p>
            <a:r>
              <a:t>La « France » ?</a:t>
            </a:r>
          </a:p>
        </p:txBody>
      </p:sp>
      <p:sp>
        <p:nvSpPr>
          <p:cNvPr id="566" name="Le territoire appelé « France » est occupé depuis le Paléolithique, puis par:…"/>
          <p:cNvSpPr txBox="1"/>
          <p:nvPr/>
        </p:nvSpPr>
        <p:spPr>
          <a:xfrm>
            <a:off x="1022197" y="1827818"/>
            <a:ext cx="11546459" cy="7772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700"/>
            </a:pPr>
            <a:r>
              <a:rPr dirty="0"/>
              <a:t>Le territoire appelé « France » est occupé depuis le Paléolithique, puis par:</a:t>
            </a:r>
          </a:p>
          <a:p>
            <a:pPr>
              <a:defRPr sz="2700"/>
            </a:pPr>
            <a:endParaRPr dirty="0"/>
          </a:p>
          <a:p>
            <a:pPr marL="314325" indent="-314325">
              <a:buSzPct val="80000"/>
              <a:buFont typeface="Zapf Dingbats"/>
              <a:buChar char="-"/>
              <a:defRPr sz="2700"/>
            </a:pPr>
            <a:r>
              <a:rPr dirty="0"/>
              <a:t>des vagues successives </a:t>
            </a:r>
            <a:r>
              <a:rPr dirty="0" smtClean="0"/>
              <a:t>de</a:t>
            </a:r>
            <a:r>
              <a:rPr lang="fr-CH" dirty="0" smtClean="0"/>
              <a:t> Celtes</a:t>
            </a:r>
            <a:endParaRPr dirty="0">
              <a:hlinkClick r:id="rId2"/>
            </a:endParaRPr>
          </a:p>
          <a:p>
            <a:pPr marL="314325" indent="-314325">
              <a:buSzPct val="80000"/>
              <a:buFont typeface="Zapf Dingbats"/>
              <a:buChar char="-"/>
              <a:defRPr sz="2700"/>
            </a:pPr>
            <a:r>
              <a:rPr dirty="0"/>
              <a:t>des </a:t>
            </a:r>
            <a:r>
              <a:rPr dirty="0"/>
              <a:t>peuples </a:t>
            </a:r>
            <a:r>
              <a:rPr dirty="0" smtClean="0"/>
              <a:t>germains</a:t>
            </a:r>
            <a:r>
              <a:rPr lang="fr-CH" dirty="0" smtClean="0"/>
              <a:t> </a:t>
            </a:r>
            <a:r>
              <a:rPr dirty="0" smtClean="0"/>
              <a:t>(</a:t>
            </a:r>
            <a:r>
              <a:rPr dirty="0"/>
              <a:t>Francs</a:t>
            </a:r>
            <a:r>
              <a:rPr dirty="0"/>
              <a:t>, </a:t>
            </a:r>
            <a:r>
              <a:rPr dirty="0"/>
              <a:t>Wisigoths</a:t>
            </a:r>
            <a:r>
              <a:rPr dirty="0"/>
              <a:t>, </a:t>
            </a:r>
            <a:r>
              <a:rPr dirty="0"/>
              <a:t>Alamans</a:t>
            </a:r>
            <a:r>
              <a:rPr dirty="0"/>
              <a:t>, </a:t>
            </a:r>
            <a:r>
              <a:rPr dirty="0"/>
              <a:t>Burgondes</a:t>
            </a:r>
            <a:r>
              <a:rPr dirty="0"/>
              <a:t>) au III</a:t>
            </a:r>
            <a:r>
              <a:rPr baseline="31999" dirty="0"/>
              <a:t>e</a:t>
            </a:r>
            <a:r>
              <a:rPr dirty="0"/>
              <a:t> siècle</a:t>
            </a:r>
          </a:p>
          <a:p>
            <a:pPr marL="314325" indent="-314325">
              <a:buSzPct val="80000"/>
              <a:buFont typeface="Zapf Dingbats"/>
              <a:buChar char="-"/>
              <a:defRPr sz="2700"/>
            </a:pPr>
            <a:r>
              <a:rPr dirty="0"/>
              <a:t>un peuple scandinave appelés </a:t>
            </a:r>
            <a:r>
              <a:rPr dirty="0"/>
              <a:t>Normands</a:t>
            </a:r>
            <a:r>
              <a:rPr dirty="0"/>
              <a:t> au IX</a:t>
            </a:r>
            <a:r>
              <a:rPr baseline="31999" dirty="0"/>
              <a:t>e</a:t>
            </a:r>
            <a:r>
              <a:rPr dirty="0"/>
              <a:t> siècle.</a:t>
            </a:r>
          </a:p>
          <a:p>
            <a:pPr marL="314325" indent="-314325">
              <a:buSzPct val="80000"/>
              <a:buFont typeface="Zapf Dingbats"/>
              <a:buChar char="-"/>
              <a:defRPr sz="2700"/>
            </a:pPr>
            <a:endParaRPr dirty="0"/>
          </a:p>
          <a:p>
            <a:pPr>
              <a:defRPr sz="2700"/>
            </a:pPr>
            <a:r>
              <a:rPr dirty="0"/>
              <a:t>Le nom de la </a:t>
            </a:r>
            <a:r>
              <a:rPr dirty="0"/>
              <a:t>France</a:t>
            </a:r>
            <a:r>
              <a:rPr dirty="0"/>
              <a:t> est issu d'un </a:t>
            </a:r>
            <a:r>
              <a:rPr dirty="0"/>
              <a:t>peuple germanique</a:t>
            </a:r>
            <a:r>
              <a:rPr dirty="0"/>
              <a:t>, les </a:t>
            </a:r>
            <a:r>
              <a:rPr dirty="0" smtClean="0"/>
              <a:t>Franc</a:t>
            </a:r>
            <a:r>
              <a:rPr lang="fr-CH" dirty="0" smtClean="0"/>
              <a:t>s</a:t>
            </a:r>
            <a:r>
              <a:rPr dirty="0" smtClean="0"/>
              <a:t>. </a:t>
            </a:r>
            <a:endParaRPr dirty="0"/>
          </a:p>
          <a:p>
            <a:pPr>
              <a:defRPr sz="2700"/>
            </a:pPr>
            <a:r>
              <a:rPr dirty="0"/>
              <a:t>Elle s’appelait « royaume de Francie »</a:t>
            </a:r>
          </a:p>
          <a:p>
            <a:pPr>
              <a:defRPr sz="2700"/>
            </a:pPr>
            <a:endParaRPr dirty="0"/>
          </a:p>
          <a:p>
            <a:pPr>
              <a:defRPr sz="2700"/>
            </a:pPr>
            <a:r>
              <a:rPr dirty="0"/>
              <a:t>Il existe 3 dynasties franques:</a:t>
            </a:r>
          </a:p>
          <a:p>
            <a:pPr>
              <a:defRPr sz="2700"/>
            </a:pPr>
            <a:endParaRPr dirty="0"/>
          </a:p>
          <a:p>
            <a:pPr>
              <a:defRPr sz="2700"/>
            </a:pPr>
            <a:r>
              <a:rPr dirty="0"/>
              <a:t>- les </a:t>
            </a:r>
            <a:r>
              <a:rPr b="1" dirty="0"/>
              <a:t>Mérovingiens</a:t>
            </a:r>
            <a:r>
              <a:rPr dirty="0"/>
              <a:t> (du V au VIII</a:t>
            </a:r>
            <a:r>
              <a:rPr baseline="31999" dirty="0"/>
              <a:t>e</a:t>
            </a:r>
            <a:r>
              <a:rPr dirty="0"/>
              <a:t> siècle. Roi </a:t>
            </a:r>
            <a:r>
              <a:rPr dirty="0"/>
              <a:t>Mérovée</a:t>
            </a:r>
            <a:r>
              <a:rPr dirty="0"/>
              <a:t>, ancêtre semi-mythique de </a:t>
            </a:r>
            <a:r>
              <a:rPr dirty="0"/>
              <a:t>Clovis</a:t>
            </a:r>
            <a:r>
              <a:rPr dirty="0"/>
              <a:t>.</a:t>
            </a:r>
          </a:p>
          <a:p>
            <a:pPr>
              <a:defRPr sz="2700"/>
            </a:pPr>
            <a:r>
              <a:rPr dirty="0"/>
              <a:t>- les </a:t>
            </a:r>
            <a:r>
              <a:rPr b="1" dirty="0"/>
              <a:t>Carolingiens</a:t>
            </a:r>
            <a:r>
              <a:rPr dirty="0"/>
              <a:t> (du VIII</a:t>
            </a:r>
            <a:r>
              <a:rPr baseline="31999" dirty="0"/>
              <a:t>e</a:t>
            </a:r>
            <a:r>
              <a:rPr dirty="0"/>
              <a:t> au X</a:t>
            </a:r>
            <a:r>
              <a:rPr baseline="31999" dirty="0"/>
              <a:t>e</a:t>
            </a:r>
            <a:r>
              <a:rPr dirty="0"/>
              <a:t> siècle. Charlemagne)</a:t>
            </a:r>
          </a:p>
          <a:p>
            <a:pPr>
              <a:defRPr sz="2700"/>
            </a:pPr>
            <a:r>
              <a:rPr dirty="0"/>
              <a:t>- les </a:t>
            </a:r>
            <a:r>
              <a:rPr b="1" dirty="0"/>
              <a:t>Capétiens</a:t>
            </a:r>
            <a:r>
              <a:rPr dirty="0"/>
              <a:t> (du X au XVIII</a:t>
            </a:r>
            <a:r>
              <a:rPr baseline="31999" dirty="0"/>
              <a:t>e</a:t>
            </a:r>
            <a:r>
              <a:rPr dirty="0"/>
              <a:t> siècle. Hugues Capet, puis Valois et Bourbons)</a:t>
            </a:r>
          </a:p>
          <a:p>
            <a:pPr>
              <a:defRPr sz="2500"/>
            </a:pPr>
            <a:endParaRPr dirty="0"/>
          </a:p>
        </p:txBody>
      </p:sp>
    </p:spTree>
  </p:cSld>
  <p:clrMapOvr>
    <a:masterClrMapping/>
  </p:clrMapOvr>
  <p:transition xmlns:p14="http://schemas.microsoft.com/office/powerpoint/2010/mai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La « France »?"/>
          <p:cNvSpPr txBox="1">
            <a:spLocks noGrp="1"/>
          </p:cNvSpPr>
          <p:nvPr>
            <p:ph type="title"/>
          </p:nvPr>
        </p:nvSpPr>
        <p:spPr>
          <a:xfrm>
            <a:off x="1041400" y="-183501"/>
            <a:ext cx="10922000" cy="2209801"/>
          </a:xfrm>
          <a:prstGeom prst="rect">
            <a:avLst/>
          </a:prstGeom>
        </p:spPr>
        <p:txBody>
          <a:bodyPr/>
          <a:lstStyle/>
          <a:p>
            <a:r>
              <a:t>La « France »?</a:t>
            </a:r>
          </a:p>
        </p:txBody>
      </p:sp>
      <p:sp>
        <p:nvSpPr>
          <p:cNvPr id="569" name="L'empire carolingien est finalement partagé en 843 entre ses petits fils par le traité de Verdun qui sépare la Francie occidentale de la Francie orientale, qui deviendra le royaume de Germanie. La troisième dynastie franque, des Capétiens s'impose définitivement en Francie occidentale à partir de 987."/>
          <p:cNvSpPr txBox="1"/>
          <p:nvPr/>
        </p:nvSpPr>
        <p:spPr>
          <a:xfrm>
            <a:off x="1041399" y="1561480"/>
            <a:ext cx="10922001" cy="232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900"/>
            </a:pPr>
            <a:r>
              <a:rPr dirty="0"/>
              <a:t>L'</a:t>
            </a:r>
            <a:r>
              <a:rPr dirty="0"/>
              <a:t>empire carolingien</a:t>
            </a:r>
            <a:r>
              <a:rPr dirty="0"/>
              <a:t> est finalement partagé en 843 entre ses petits fils par le </a:t>
            </a:r>
            <a:r>
              <a:rPr dirty="0"/>
              <a:t>traité de Verdun</a:t>
            </a:r>
            <a:r>
              <a:rPr dirty="0"/>
              <a:t> qui sépare la </a:t>
            </a:r>
            <a:r>
              <a:rPr dirty="0"/>
              <a:t>Francie occidentale</a:t>
            </a:r>
            <a:r>
              <a:rPr dirty="0"/>
              <a:t> de la </a:t>
            </a:r>
            <a:r>
              <a:rPr dirty="0"/>
              <a:t>Francie orientale</a:t>
            </a:r>
            <a:r>
              <a:rPr dirty="0"/>
              <a:t>, qui deviendra le royaume de Germanie. La troisième dynastie franque, des </a:t>
            </a:r>
            <a:r>
              <a:rPr dirty="0"/>
              <a:t>Capétiens</a:t>
            </a:r>
            <a:r>
              <a:rPr dirty="0"/>
              <a:t> s'impose définitivement en Francie occidentale à partir de 987.</a:t>
            </a:r>
          </a:p>
        </p:txBody>
      </p:sp>
      <p:pic>
        <p:nvPicPr>
          <p:cNvPr id="570" name="Image" descr="Image"/>
          <p:cNvPicPr>
            <a:picLocks noChangeAspect="1"/>
          </p:cNvPicPr>
          <p:nvPr/>
        </p:nvPicPr>
        <p:blipFill>
          <a:blip r:embed="rId3">
            <a:extLst/>
          </a:blip>
          <a:stretch>
            <a:fillRect/>
          </a:stretch>
        </p:blipFill>
        <p:spPr>
          <a:xfrm>
            <a:off x="313929" y="4109213"/>
            <a:ext cx="6350001" cy="4826001"/>
          </a:xfrm>
          <a:prstGeom prst="rect">
            <a:avLst/>
          </a:prstGeom>
          <a:ln w="12700">
            <a:miter lim="400000"/>
          </a:ln>
        </p:spPr>
      </p:pic>
      <p:sp>
        <p:nvSpPr>
          <p:cNvPr id="571" name="Francie occidentale"/>
          <p:cNvSpPr txBox="1"/>
          <p:nvPr/>
        </p:nvSpPr>
        <p:spPr>
          <a:xfrm>
            <a:off x="528172" y="8919188"/>
            <a:ext cx="2537086"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r>
              <a:t>Francie occidentale</a:t>
            </a:r>
          </a:p>
        </p:txBody>
      </p:sp>
      <p:pic>
        <p:nvPicPr>
          <p:cNvPr id="572" name="Image" descr="Image"/>
          <p:cNvPicPr>
            <a:picLocks noChangeAspect="1"/>
          </p:cNvPicPr>
          <p:nvPr/>
        </p:nvPicPr>
        <p:blipFill>
          <a:blip r:embed="rId4">
            <a:extLst/>
          </a:blip>
          <a:stretch>
            <a:fillRect/>
          </a:stretch>
        </p:blipFill>
        <p:spPr>
          <a:xfrm>
            <a:off x="7230305" y="4109213"/>
            <a:ext cx="6350001" cy="4826001"/>
          </a:xfrm>
          <a:prstGeom prst="rect">
            <a:avLst/>
          </a:prstGeom>
          <a:ln w="12700">
            <a:miter lim="400000"/>
          </a:ln>
        </p:spPr>
      </p:pic>
      <p:sp>
        <p:nvSpPr>
          <p:cNvPr id="573" name="Francie orientale"/>
          <p:cNvSpPr txBox="1"/>
          <p:nvPr/>
        </p:nvSpPr>
        <p:spPr>
          <a:xfrm>
            <a:off x="10361822" y="8919188"/>
            <a:ext cx="2195340" cy="431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a:lvl1pPr>
          </a:lstStyle>
          <a:p>
            <a:r>
              <a:t>Francie orientale</a:t>
            </a:r>
          </a:p>
        </p:txBody>
      </p:sp>
    </p:spTree>
  </p:cSld>
  <p:clrMapOvr>
    <a:masterClrMapping/>
  </p:clrMapOvr>
  <p:transition xmlns:p14="http://schemas.microsoft.com/office/powerpoint/2010/mai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7" name="Image" descr="Image"/>
          <p:cNvPicPr>
            <a:picLocks noChangeAspect="1"/>
          </p:cNvPicPr>
          <p:nvPr/>
        </p:nvPicPr>
        <p:blipFill>
          <a:blip r:embed="rId2">
            <a:extLst/>
          </a:blip>
          <a:stretch>
            <a:fillRect/>
          </a:stretch>
        </p:blipFill>
        <p:spPr>
          <a:xfrm>
            <a:off x="2160432" y="256325"/>
            <a:ext cx="8683936" cy="7663573"/>
          </a:xfrm>
          <a:prstGeom prst="rect">
            <a:avLst/>
          </a:prstGeom>
          <a:ln w="12700">
            <a:miter lim="400000"/>
          </a:ln>
        </p:spPr>
      </p:pic>
      <p:sp>
        <p:nvSpPr>
          <p:cNvPr id="578" name="les trois petits-fils de Charlemagne, se partagent ses territoires, l'empire carolingien,…"/>
          <p:cNvSpPr txBox="1"/>
          <p:nvPr/>
        </p:nvSpPr>
        <p:spPr>
          <a:xfrm>
            <a:off x="2054103" y="8023640"/>
            <a:ext cx="8896594"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2700">
                <a:latin typeface="Lucida Grande"/>
                <a:ea typeface="Lucida Grande"/>
                <a:cs typeface="Lucida Grande"/>
                <a:sym typeface="Lucida Grande"/>
              </a:defRPr>
            </a:pPr>
            <a:r>
              <a:t>les trois petits-fils de Charlemagne, se partagent ses territoires, l'empire carolingien, </a:t>
            </a:r>
          </a:p>
          <a:p>
            <a:pPr algn="ctr" defTabSz="584200">
              <a:defRPr sz="2700">
                <a:latin typeface="Lucida Grande"/>
                <a:ea typeface="Lucida Grande"/>
                <a:cs typeface="Lucida Grande"/>
                <a:sym typeface="Lucida Grande"/>
              </a:defRPr>
            </a:pPr>
            <a:r>
              <a:t>en trois royaumes.</a:t>
            </a:r>
          </a:p>
        </p:txBody>
      </p:sp>
    </p:spTree>
  </p:cSld>
  <p:clrMapOvr>
    <a:masterClrMapping/>
  </p:clrMapOvr>
  <p:transition xmlns:p14="http://schemas.microsoft.com/office/powerpoint/2010/mai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La « France »?"/>
          <p:cNvSpPr txBox="1">
            <a:spLocks noGrp="1"/>
          </p:cNvSpPr>
          <p:nvPr>
            <p:ph type="title"/>
          </p:nvPr>
        </p:nvSpPr>
        <p:spPr>
          <a:xfrm>
            <a:off x="1041400" y="303164"/>
            <a:ext cx="10922000" cy="2209801"/>
          </a:xfrm>
          <a:prstGeom prst="rect">
            <a:avLst/>
          </a:prstGeom>
        </p:spPr>
        <p:txBody>
          <a:bodyPr/>
          <a:lstStyle/>
          <a:p>
            <a:r>
              <a:t>La « France »?</a:t>
            </a:r>
          </a:p>
        </p:txBody>
      </p:sp>
      <p:sp>
        <p:nvSpPr>
          <p:cNvPr id="581" name="MAIS……"/>
          <p:cNvSpPr txBox="1"/>
          <p:nvPr/>
        </p:nvSpPr>
        <p:spPr>
          <a:xfrm>
            <a:off x="1041399" y="2565147"/>
            <a:ext cx="10922001" cy="6083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3100"/>
            </a:pPr>
            <a:r>
              <a:rPr dirty="0"/>
              <a:t>MAIS…</a:t>
            </a:r>
          </a:p>
          <a:p>
            <a:pPr algn="just">
              <a:defRPr sz="3100"/>
            </a:pPr>
            <a:endParaRPr dirty="0"/>
          </a:p>
          <a:p>
            <a:pPr algn="just">
              <a:defRPr sz="3100"/>
            </a:pPr>
            <a:r>
              <a:rPr dirty="0"/>
              <a:t>Le nom de France n'est employé </a:t>
            </a:r>
            <a:r>
              <a:rPr b="1" dirty="0"/>
              <a:t>de façon officielle</a:t>
            </a:r>
            <a:r>
              <a:rPr dirty="0"/>
              <a:t> qu'à partir de 1190 environ, quand la chancellerie du roi </a:t>
            </a:r>
            <a:r>
              <a:rPr dirty="0"/>
              <a:t>Philippe Auguste</a:t>
            </a:r>
            <a:r>
              <a:rPr dirty="0"/>
              <a:t> commence à employer le terme de </a:t>
            </a:r>
            <a:r>
              <a:rPr i="1" dirty="0"/>
              <a:t>rex Franciæ</a:t>
            </a:r>
            <a:r>
              <a:rPr dirty="0"/>
              <a:t> (roi de France) à la place de </a:t>
            </a:r>
            <a:r>
              <a:rPr i="1" dirty="0"/>
              <a:t>rex Francorum</a:t>
            </a:r>
            <a:r>
              <a:rPr dirty="0"/>
              <a:t> (roi des Francs) pour désigner le souverain. </a:t>
            </a:r>
          </a:p>
          <a:p>
            <a:pPr algn="just">
              <a:defRPr sz="3100"/>
            </a:pPr>
            <a:endParaRPr dirty="0"/>
          </a:p>
          <a:p>
            <a:pPr algn="just">
              <a:defRPr sz="3100"/>
            </a:pPr>
            <a:r>
              <a:rPr dirty="0"/>
              <a:t>Le mot était déjà couramment employé pour désigner un territoire plus ou moins bien défini, comme on le voit à la lecture de la</a:t>
            </a:r>
            <a:r>
              <a:rPr i="1" dirty="0"/>
              <a:t> Chanson de Roland</a:t>
            </a:r>
            <a:r>
              <a:rPr dirty="0"/>
              <a:t>, écrite un siècle plus tôt. </a:t>
            </a:r>
          </a:p>
          <a:p>
            <a:pPr algn="just">
              <a:defRPr sz="2700"/>
            </a:pPr>
            <a:endParaRPr dirty="0"/>
          </a:p>
        </p:txBody>
      </p:sp>
    </p:spTree>
  </p:cSld>
  <p:clrMapOvr>
    <a:masterClrMapping/>
  </p:clrMapOvr>
  <p:transition xmlns:p14="http://schemas.microsoft.com/office/powerpoint/2010/mai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Structure de la société"/>
          <p:cNvSpPr txBox="1">
            <a:spLocks noGrp="1"/>
          </p:cNvSpPr>
          <p:nvPr>
            <p:ph type="title"/>
          </p:nvPr>
        </p:nvSpPr>
        <p:spPr>
          <a:xfrm>
            <a:off x="1041400" y="3771900"/>
            <a:ext cx="10922000" cy="2209800"/>
          </a:xfrm>
          <a:prstGeom prst="rect">
            <a:avLst/>
          </a:prstGeom>
        </p:spPr>
        <p:txBody>
          <a:bodyPr/>
          <a:lstStyle/>
          <a:p>
            <a:r>
              <a:t>Structure de la société</a:t>
            </a:r>
          </a:p>
        </p:txBody>
      </p:sp>
    </p:spTree>
  </p:cSld>
  <p:clrMapOvr>
    <a:masterClrMapping/>
  </p:clrMapOvr>
  <p:transition xmlns:p14="http://schemas.microsoft.com/office/powerpoint/2010/mai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5" name="800px-Organisation_féodale.svg.png" descr="800px-Organisation_féodale.svg.png"/>
          <p:cNvPicPr>
            <a:picLocks noChangeAspect="1"/>
          </p:cNvPicPr>
          <p:nvPr/>
        </p:nvPicPr>
        <p:blipFill>
          <a:blip r:embed="rId3">
            <a:extLst/>
          </a:blip>
          <a:stretch>
            <a:fillRect/>
          </a:stretch>
        </p:blipFill>
        <p:spPr>
          <a:xfrm>
            <a:off x="195678" y="403620"/>
            <a:ext cx="13497584" cy="6985001"/>
          </a:xfrm>
          <a:prstGeom prst="rect">
            <a:avLst/>
          </a:prstGeom>
          <a:ln w="12700">
            <a:miter lim="400000"/>
          </a:ln>
        </p:spPr>
      </p:pic>
      <p:sp>
        <p:nvSpPr>
          <p:cNvPr id="586" name="La féodalité est un système politique, ayant notamment existé en Europe entre le Xe siècle et le XIIe siècle, dans lequel l'autorité centrale s'associe avec les seigneurs locaux et ceux-ci avec leur population, selon un système complet d'obligations et de services."/>
          <p:cNvSpPr txBox="1"/>
          <p:nvPr/>
        </p:nvSpPr>
        <p:spPr>
          <a:xfrm>
            <a:off x="758823" y="7257422"/>
            <a:ext cx="11238522" cy="1727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700">
                <a:solidFill>
                  <a:srgbClr val="232323"/>
                </a:solidFill>
              </a:defRPr>
            </a:pPr>
            <a:r>
              <a:rPr dirty="0"/>
              <a:t>La </a:t>
            </a:r>
            <a:r>
              <a:rPr b="1" dirty="0"/>
              <a:t>féo</a:t>
            </a:r>
            <a:r>
              <a:rPr b="1" dirty="0">
                <a:solidFill>
                  <a:srgbClr val="000000"/>
                </a:solidFill>
              </a:rPr>
              <a:t>dalité</a:t>
            </a:r>
            <a:r>
              <a:rPr dirty="0">
                <a:solidFill>
                  <a:srgbClr val="000000"/>
                </a:solidFill>
              </a:rPr>
              <a:t> est un système politique, ayant notamment existé en Europe entre le X</a:t>
            </a:r>
            <a:r>
              <a:rPr baseline="31999" dirty="0">
                <a:solidFill>
                  <a:srgbClr val="000000"/>
                </a:solidFill>
              </a:rPr>
              <a:t>e</a:t>
            </a:r>
            <a:r>
              <a:rPr dirty="0">
                <a:solidFill>
                  <a:srgbClr val="000000"/>
                </a:solidFill>
              </a:rPr>
              <a:t> siècle et le XII</a:t>
            </a:r>
            <a:r>
              <a:rPr baseline="31999" dirty="0">
                <a:solidFill>
                  <a:srgbClr val="000000"/>
                </a:solidFill>
              </a:rPr>
              <a:t>e</a:t>
            </a:r>
            <a:r>
              <a:rPr dirty="0">
                <a:solidFill>
                  <a:srgbClr val="000000"/>
                </a:solidFill>
              </a:rPr>
              <a:t> siècle, dans lequel l'autorité centrale s'associe avec les seigneurs locaux et ceux-ci avec leur population, selon un système complet d'obligations et de services.</a:t>
            </a:r>
          </a:p>
        </p:txBody>
      </p:sp>
    </p:spTree>
  </p:cSld>
  <p:clrMapOvr>
    <a:masterClrMapping/>
  </p:clrMapOvr>
  <p:transition xmlns:p14="http://schemas.microsoft.com/office/powerpoint/2010/mai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Evolution et effondrement de l’empire romain en images"/>
          <p:cNvSpPr txBox="1">
            <a:spLocks noGrp="1"/>
          </p:cNvSpPr>
          <p:nvPr>
            <p:ph type="title"/>
          </p:nvPr>
        </p:nvSpPr>
        <p:spPr>
          <a:prstGeom prst="rect">
            <a:avLst/>
          </a:prstGeom>
        </p:spPr>
        <p:txBody>
          <a:bodyPr/>
          <a:lstStyle/>
          <a:p>
            <a:r>
              <a:t>Evolution et effondrement de l’empire romain en images</a:t>
            </a:r>
          </a:p>
        </p:txBody>
      </p:sp>
      <p:sp>
        <p:nvSpPr>
          <p:cNvPr id="386" name="http://fr.wikipedia.org/wiki/Fichier:Roman_Republic_Empire_map.gif"/>
          <p:cNvSpPr txBox="1">
            <a:spLocks noGrp="1"/>
          </p:cNvSpPr>
          <p:nvPr>
            <p:ph type="body" idx="1"/>
          </p:nvPr>
        </p:nvSpPr>
        <p:spPr>
          <a:xfrm>
            <a:off x="1041400" y="2794000"/>
            <a:ext cx="10922000" cy="6350000"/>
          </a:xfrm>
          <a:prstGeom prst="rect">
            <a:avLst/>
          </a:prstGeom>
        </p:spPr>
        <p:txBody>
          <a:bodyPr/>
          <a:lstStyle/>
          <a:p>
            <a:pPr marL="0" indent="0">
              <a:buSzTx/>
              <a:buNone/>
              <a:defRPr sz="4800"/>
            </a:pPr>
            <a:r>
              <a:rPr u="sng" dirty="0">
                <a:hlinkClick r:id="rId3"/>
              </a:rPr>
              <a:t>http://fr.wikipedia.org/wiki/Fichier:Roman_Republic_Empire_map.gif</a:t>
            </a:r>
            <a:endParaRPr u="sng" dirty="0"/>
          </a:p>
          <a:p>
            <a:pPr marL="0" indent="0">
              <a:buSzTx/>
              <a:buNone/>
              <a:defRPr sz="4800"/>
            </a:pPr>
            <a:endParaRPr u="sng" dirty="0"/>
          </a:p>
        </p:txBody>
      </p:sp>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 name="le système féodal"/>
          <p:cNvSpPr txBox="1">
            <a:spLocks noGrp="1"/>
          </p:cNvSpPr>
          <p:nvPr>
            <p:ph type="title"/>
          </p:nvPr>
        </p:nvSpPr>
        <p:spPr>
          <a:xfrm>
            <a:off x="8216900" y="723900"/>
            <a:ext cx="10922000" cy="2209800"/>
          </a:xfrm>
          <a:prstGeom prst="rect">
            <a:avLst/>
          </a:prstGeom>
        </p:spPr>
        <p:txBody>
          <a:bodyPr/>
          <a:lstStyle/>
          <a:p>
            <a:pPr algn="l"/>
            <a:r>
              <a:t>le système</a:t>
            </a:r>
          </a:p>
          <a:p>
            <a:pPr algn="l"/>
            <a:r>
              <a:t>féodal</a:t>
            </a:r>
          </a:p>
        </p:txBody>
      </p:sp>
      <p:sp>
        <p:nvSpPr>
          <p:cNvPr id="591" name="Corps"/>
          <p:cNvSpPr txBox="1">
            <a:spLocks noGrp="1"/>
          </p:cNvSpPr>
          <p:nvPr>
            <p:ph type="body" idx="1"/>
          </p:nvPr>
        </p:nvSpPr>
        <p:spPr>
          <a:prstGeom prst="rect">
            <a:avLst/>
          </a:prstGeom>
        </p:spPr>
        <p:txBody>
          <a:bodyPr/>
          <a:lstStyle/>
          <a:p>
            <a:pPr marL="901700"/>
            <a:endParaRPr/>
          </a:p>
        </p:txBody>
      </p:sp>
      <p:pic>
        <p:nvPicPr>
          <p:cNvPr id="592" name="PyramideVassalique.png" descr="PyramideVassalique.png"/>
          <p:cNvPicPr>
            <a:picLocks noChangeAspect="1"/>
          </p:cNvPicPr>
          <p:nvPr/>
        </p:nvPicPr>
        <p:blipFill>
          <a:blip r:embed="rId3">
            <a:extLst/>
          </a:blip>
          <a:stretch>
            <a:fillRect/>
          </a:stretch>
        </p:blipFill>
        <p:spPr>
          <a:xfrm>
            <a:off x="215900" y="368300"/>
            <a:ext cx="7861300" cy="8830861"/>
          </a:xfrm>
          <a:prstGeom prst="rect">
            <a:avLst/>
          </a:prstGeom>
          <a:ln w="12700">
            <a:miter lim="400000"/>
          </a:ln>
        </p:spPr>
      </p:pic>
    </p:spTree>
  </p:cSld>
  <p:clrMapOvr>
    <a:masterClrMapping/>
  </p:clrMapOvr>
  <p:transition xmlns:p14="http://schemas.microsoft.com/office/powerpoint/2010/mai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 name="Vassalité: fidélité contre un fief"/>
          <p:cNvSpPr txBox="1">
            <a:spLocks noGrp="1"/>
          </p:cNvSpPr>
          <p:nvPr>
            <p:ph type="title"/>
          </p:nvPr>
        </p:nvSpPr>
        <p:spPr>
          <a:xfrm>
            <a:off x="533400" y="-125854"/>
            <a:ext cx="12331700" cy="2209801"/>
          </a:xfrm>
          <a:prstGeom prst="rect">
            <a:avLst/>
          </a:prstGeom>
        </p:spPr>
        <p:txBody>
          <a:bodyPr/>
          <a:lstStyle/>
          <a:p>
            <a:r>
              <a:t>Vassalité: fidélité contre un fief</a:t>
            </a:r>
          </a:p>
        </p:txBody>
      </p:sp>
      <p:pic>
        <p:nvPicPr>
          <p:cNvPr id="597" name="Vassal.png" descr="Vassal.png"/>
          <p:cNvPicPr>
            <a:picLocks noChangeAspect="1"/>
          </p:cNvPicPr>
          <p:nvPr/>
        </p:nvPicPr>
        <p:blipFill>
          <a:blip r:embed="rId3">
            <a:extLst/>
          </a:blip>
          <a:stretch>
            <a:fillRect/>
          </a:stretch>
        </p:blipFill>
        <p:spPr>
          <a:xfrm>
            <a:off x="2048088" y="1742223"/>
            <a:ext cx="8618965" cy="6499547"/>
          </a:xfrm>
          <a:prstGeom prst="rect">
            <a:avLst/>
          </a:prstGeom>
          <a:ln w="12700">
            <a:miter lim="400000"/>
          </a:ln>
        </p:spPr>
      </p:pic>
      <p:sp>
        <p:nvSpPr>
          <p:cNvPr id="2" name="Rectangle 1"/>
          <p:cNvSpPr/>
          <p:nvPr/>
        </p:nvSpPr>
        <p:spPr>
          <a:xfrm>
            <a:off x="3066868" y="8317766"/>
            <a:ext cx="6792075" cy="830997"/>
          </a:xfrm>
          <a:prstGeom prst="rect">
            <a:avLst/>
          </a:prstGeom>
        </p:spPr>
        <p:txBody>
          <a:bodyPr wrap="square">
            <a:spAutoFit/>
          </a:bodyPr>
          <a:lstStyle/>
          <a:p>
            <a:r>
              <a:rPr lang="fr-FR" sz="2400" dirty="0"/>
              <a:t>Le vassal avance devant son futur seigneur, la tête nue, en signe de respect, et s’agenouille</a:t>
            </a:r>
          </a:p>
        </p:txBody>
      </p:sp>
    </p:spTree>
  </p:cSld>
  <p:clrMapOvr>
    <a:masterClrMapping/>
  </p:clrMapOvr>
  <p:transition xmlns:p14="http://schemas.microsoft.com/office/powerpoint/2010/mai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 name="mod_article2731839_2.png" descr="mod_article2731839_2.png"/>
          <p:cNvPicPr>
            <a:picLocks noChangeAspect="1"/>
          </p:cNvPicPr>
          <p:nvPr/>
        </p:nvPicPr>
        <p:blipFill>
          <a:blip r:embed="rId2">
            <a:extLst/>
          </a:blip>
          <a:stretch>
            <a:fillRect/>
          </a:stretch>
        </p:blipFill>
        <p:spPr>
          <a:xfrm>
            <a:off x="1397000" y="2096008"/>
            <a:ext cx="10198100" cy="5568163"/>
          </a:xfrm>
          <a:prstGeom prst="rect">
            <a:avLst/>
          </a:prstGeom>
          <a:ln w="12700">
            <a:miter lim="400000"/>
          </a:ln>
        </p:spPr>
      </p:pic>
    </p:spTree>
  </p:cSld>
  <p:clrMapOvr>
    <a:masterClrMapping/>
  </p:clrMapOvr>
  <p:transition xmlns:p14="http://schemas.microsoft.com/office/powerpoint/2010/mai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 name="Le déclin de la féodalité"/>
          <p:cNvSpPr txBox="1">
            <a:spLocks noGrp="1"/>
          </p:cNvSpPr>
          <p:nvPr>
            <p:ph type="title"/>
          </p:nvPr>
        </p:nvSpPr>
        <p:spPr>
          <a:xfrm>
            <a:off x="1041400" y="10138"/>
            <a:ext cx="10922000" cy="2209801"/>
          </a:xfrm>
          <a:prstGeom prst="rect">
            <a:avLst/>
          </a:prstGeom>
        </p:spPr>
        <p:txBody>
          <a:bodyPr/>
          <a:lstStyle/>
          <a:p>
            <a:r>
              <a:t>Le déclin de la féodalité</a:t>
            </a:r>
          </a:p>
        </p:txBody>
      </p:sp>
      <p:sp>
        <p:nvSpPr>
          <p:cNvPr id="607" name="Une société tripartie est adaptée à une société agricole et décentralisée:…"/>
          <p:cNvSpPr txBox="1"/>
          <p:nvPr/>
        </p:nvSpPr>
        <p:spPr>
          <a:xfrm>
            <a:off x="693035" y="1936722"/>
            <a:ext cx="11618730" cy="701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700"/>
            </a:pPr>
            <a:r>
              <a:rPr dirty="0"/>
              <a:t>Une société tripartie est adaptée à une société agricole et décentralisée:</a:t>
            </a:r>
          </a:p>
          <a:p>
            <a:pPr algn="just">
              <a:defRPr sz="2700"/>
            </a:pPr>
            <a:endParaRPr dirty="0"/>
          </a:p>
          <a:p>
            <a:pPr algn="just">
              <a:defRPr sz="2700"/>
            </a:pPr>
            <a:r>
              <a:rPr dirty="0"/>
              <a:t>la noblesse protège les terres et rend la justice ; les religieux sont les guides spirituels de la communauté : ils s’occupent des œuvres sociales et contribuent à maintenir et développer la culture ; quant aux paysans, par leur travail, ils assurent la fonction productrice.</a:t>
            </a:r>
          </a:p>
          <a:p>
            <a:pPr algn="just">
              <a:defRPr sz="2700"/>
            </a:pPr>
            <a:endParaRPr dirty="0"/>
          </a:p>
          <a:p>
            <a:pPr algn="just">
              <a:defRPr sz="2700"/>
            </a:pPr>
            <a:r>
              <a:rPr dirty="0"/>
              <a:t>À partir de la fin du XIII</a:t>
            </a:r>
            <a:r>
              <a:rPr baseline="31999" dirty="0"/>
              <a:t>e</a:t>
            </a:r>
            <a:r>
              <a:rPr dirty="0"/>
              <a:t> siècle, l’équilibre entre </a:t>
            </a:r>
            <a:r>
              <a:rPr dirty="0"/>
              <a:t>les trois ordres</a:t>
            </a:r>
            <a:r>
              <a:rPr dirty="0"/>
              <a:t> se rompt. Le </a:t>
            </a:r>
            <a:r>
              <a:rPr b="1" dirty="0"/>
              <a:t>développement des villes</a:t>
            </a:r>
            <a:r>
              <a:rPr dirty="0"/>
              <a:t> nécessite la création d’un </a:t>
            </a:r>
            <a:r>
              <a:rPr b="1" dirty="0"/>
              <a:t>État centralisé</a:t>
            </a:r>
            <a:r>
              <a:rPr dirty="0"/>
              <a:t> rendant justice, unifiant la monnaie et devant protéger le pays contre les attaques éventuelles de royaumes capables de lever des armées importantes.</a:t>
            </a:r>
          </a:p>
          <a:p>
            <a:pPr algn="just">
              <a:defRPr sz="2700"/>
            </a:pPr>
            <a:endParaRPr dirty="0"/>
          </a:p>
          <a:p>
            <a:pPr algn="just">
              <a:defRPr sz="2700"/>
            </a:pPr>
            <a:r>
              <a:rPr dirty="0"/>
              <a:t>La classe de la </a:t>
            </a:r>
            <a:r>
              <a:rPr b="1" dirty="0"/>
              <a:t>bourgeoisie</a:t>
            </a:r>
            <a:r>
              <a:rPr dirty="0"/>
              <a:t> montante va mettre fin à la féodalité.</a:t>
            </a:r>
          </a:p>
          <a:p>
            <a:pPr algn="just">
              <a:defRPr sz="2700"/>
            </a:pPr>
            <a:endParaRPr dirty="0"/>
          </a:p>
          <a:p>
            <a:pPr algn="just">
              <a:defRPr sz="2700"/>
            </a:pPr>
            <a:r>
              <a:rPr dirty="0"/>
              <a:t>La féodalité évolue vers le </a:t>
            </a:r>
            <a:r>
              <a:rPr b="1" dirty="0"/>
              <a:t>régime seigneurial qui arrange ceux qui sont au pouvoir.</a:t>
            </a:r>
          </a:p>
        </p:txBody>
      </p:sp>
    </p:spTree>
  </p:cSld>
  <p:clrMapOvr>
    <a:masterClrMapping/>
  </p:clrMapOvr>
  <p:transition xmlns:p14="http://schemas.microsoft.com/office/powerpoint/2010/mai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 name="1. les Oratores:  ceux qui prient"/>
          <p:cNvSpPr txBox="1">
            <a:spLocks noGrp="1"/>
          </p:cNvSpPr>
          <p:nvPr>
            <p:ph type="title"/>
          </p:nvPr>
        </p:nvSpPr>
        <p:spPr>
          <a:xfrm>
            <a:off x="3479800" y="330200"/>
            <a:ext cx="10922000" cy="2209800"/>
          </a:xfrm>
          <a:prstGeom prst="rect">
            <a:avLst/>
          </a:prstGeom>
        </p:spPr>
        <p:txBody>
          <a:bodyPr/>
          <a:lstStyle/>
          <a:p>
            <a:pPr algn="l"/>
            <a:r>
              <a:t>1. les Oratores: </a:t>
            </a:r>
          </a:p>
          <a:p>
            <a:pPr algn="l">
              <a:defRPr sz="4800"/>
            </a:pPr>
            <a:r>
              <a:t>ceux qui prient</a:t>
            </a:r>
          </a:p>
        </p:txBody>
      </p:sp>
      <p:pic>
        <p:nvPicPr>
          <p:cNvPr id="610" name="oratores+bellatores+laboratores.png" descr="oratores+bellatores+laboratores.png"/>
          <p:cNvPicPr>
            <a:picLocks noChangeAspect="1"/>
          </p:cNvPicPr>
          <p:nvPr/>
        </p:nvPicPr>
        <p:blipFill>
          <a:blip r:embed="rId3">
            <a:extLst/>
          </a:blip>
          <a:stretch>
            <a:fillRect/>
          </a:stretch>
        </p:blipFill>
        <p:spPr>
          <a:xfrm>
            <a:off x="-38100" y="-12700"/>
            <a:ext cx="2921000" cy="2895600"/>
          </a:xfrm>
          <a:prstGeom prst="rect">
            <a:avLst/>
          </a:prstGeom>
          <a:ln w="12700">
            <a:miter lim="400000"/>
          </a:ln>
        </p:spPr>
      </p:pic>
      <p:pic>
        <p:nvPicPr>
          <p:cNvPr id="611" name="Differenze-sociali-3-cibo-dei-monaci.png" descr="Differenze-sociali-3-cibo-dei-monaci.png"/>
          <p:cNvPicPr>
            <a:picLocks noChangeAspect="1"/>
          </p:cNvPicPr>
          <p:nvPr/>
        </p:nvPicPr>
        <p:blipFill>
          <a:blip r:embed="rId4">
            <a:extLst/>
          </a:blip>
          <a:stretch>
            <a:fillRect/>
          </a:stretch>
        </p:blipFill>
        <p:spPr>
          <a:xfrm>
            <a:off x="3530599" y="2620136"/>
            <a:ext cx="8153401" cy="6346064"/>
          </a:xfrm>
          <a:prstGeom prst="rect">
            <a:avLst/>
          </a:prstGeom>
          <a:ln w="12700">
            <a:miter lim="400000"/>
          </a:ln>
        </p:spPr>
      </p:pic>
    </p:spTree>
  </p:cSld>
  <p:clrMapOvr>
    <a:masterClrMapping/>
  </p:clrMapOvr>
  <p:transition xmlns:p14="http://schemas.microsoft.com/office/powerpoint/2010/mai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 name="La Vulgate version latine de la bible (Ve siècle)"/>
          <p:cNvSpPr txBox="1">
            <a:spLocks noGrp="1"/>
          </p:cNvSpPr>
          <p:nvPr>
            <p:ph type="title"/>
          </p:nvPr>
        </p:nvSpPr>
        <p:spPr>
          <a:xfrm>
            <a:off x="1041400" y="208378"/>
            <a:ext cx="10922000" cy="2209801"/>
          </a:xfrm>
          <a:prstGeom prst="rect">
            <a:avLst/>
          </a:prstGeom>
        </p:spPr>
        <p:txBody>
          <a:bodyPr/>
          <a:lstStyle/>
          <a:p>
            <a:r>
              <a:t>La </a:t>
            </a:r>
            <a:r>
              <a:rPr i="1"/>
              <a:t>Vulgate</a:t>
            </a:r>
          </a:p>
          <a:p>
            <a:pPr>
              <a:defRPr sz="4200"/>
            </a:pPr>
            <a:r>
              <a:t>version latine de la bible (Ve siècle)</a:t>
            </a:r>
          </a:p>
        </p:txBody>
      </p:sp>
      <p:sp>
        <p:nvSpPr>
          <p:cNvPr id="616" name="Corps"/>
          <p:cNvSpPr txBox="1">
            <a:spLocks noGrp="1"/>
          </p:cNvSpPr>
          <p:nvPr>
            <p:ph type="body" idx="1"/>
          </p:nvPr>
        </p:nvSpPr>
        <p:spPr>
          <a:prstGeom prst="rect">
            <a:avLst/>
          </a:prstGeom>
        </p:spPr>
        <p:txBody>
          <a:bodyPr/>
          <a:lstStyle/>
          <a:p>
            <a:pPr marL="901700"/>
            <a:endParaRPr/>
          </a:p>
        </p:txBody>
      </p:sp>
      <p:pic>
        <p:nvPicPr>
          <p:cNvPr id="617" name="Gutenberg_Bible%2C_Lenox_Copy%2C_New_York_Public_Library%2C_2009._Pic_01.png" descr="Gutenberg_Bible%2C_Lenox_Copy%2C_New_York_Public_Library%2C_2009._Pic_01.png"/>
          <p:cNvPicPr>
            <a:picLocks noChangeAspect="1"/>
          </p:cNvPicPr>
          <p:nvPr/>
        </p:nvPicPr>
        <p:blipFill>
          <a:blip r:embed="rId3">
            <a:extLst/>
          </a:blip>
          <a:stretch>
            <a:fillRect/>
          </a:stretch>
        </p:blipFill>
        <p:spPr>
          <a:xfrm>
            <a:off x="1422400" y="2159000"/>
            <a:ext cx="10160000" cy="6350000"/>
          </a:xfrm>
          <a:prstGeom prst="rect">
            <a:avLst/>
          </a:prstGeom>
          <a:ln w="12700">
            <a:miter lim="400000"/>
          </a:ln>
        </p:spPr>
      </p:pic>
      <p:sp>
        <p:nvSpPr>
          <p:cNvPr id="618" name="En 1456, la Vulgate sera le premier livre imprimé par Gutenberg"/>
          <p:cNvSpPr txBox="1"/>
          <p:nvPr/>
        </p:nvSpPr>
        <p:spPr>
          <a:xfrm>
            <a:off x="2648" y="8632729"/>
            <a:ext cx="12999503"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300">
                <a:solidFill>
                  <a:srgbClr val="59534D"/>
                </a:solidFill>
                <a:latin typeface="+mj-lt"/>
                <a:ea typeface="+mj-ea"/>
                <a:cs typeface="+mj-cs"/>
                <a:sym typeface="Hoefler Text"/>
              </a:defRPr>
            </a:lvl1pPr>
          </a:lstStyle>
          <a:p>
            <a:r>
              <a:t>En 1456, la Vulgate sera le premier livre imprimé par Gutenberg</a:t>
            </a:r>
          </a:p>
        </p:txBody>
      </p:sp>
    </p:spTree>
  </p:cSld>
  <p:clrMapOvr>
    <a:masterClrMapping/>
  </p:clrMapOvr>
  <p:transition xmlns:p14="http://schemas.microsoft.com/office/powerpoint/2010/mai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Titre"/>
          <p:cNvSpPr txBox="1">
            <a:spLocks noGrp="1"/>
          </p:cNvSpPr>
          <p:nvPr>
            <p:ph type="title"/>
          </p:nvPr>
        </p:nvSpPr>
        <p:spPr>
          <a:prstGeom prst="rect">
            <a:avLst/>
          </a:prstGeom>
        </p:spPr>
        <p:txBody>
          <a:bodyPr/>
          <a:lstStyle/>
          <a:p>
            <a:endParaRPr/>
          </a:p>
        </p:txBody>
      </p:sp>
      <p:sp>
        <p:nvSpPr>
          <p:cNvPr id="623" name="Corps"/>
          <p:cNvSpPr txBox="1">
            <a:spLocks noGrp="1"/>
          </p:cNvSpPr>
          <p:nvPr>
            <p:ph type="body" idx="1"/>
          </p:nvPr>
        </p:nvSpPr>
        <p:spPr>
          <a:prstGeom prst="rect">
            <a:avLst/>
          </a:prstGeom>
        </p:spPr>
        <p:txBody>
          <a:bodyPr/>
          <a:lstStyle/>
          <a:p>
            <a:pPr marL="901700"/>
            <a:endParaRPr/>
          </a:p>
        </p:txBody>
      </p:sp>
      <p:pic>
        <p:nvPicPr>
          <p:cNvPr id="624" name="Image 5.png" descr="Image 5.png"/>
          <p:cNvPicPr>
            <a:picLocks noChangeAspect="1"/>
          </p:cNvPicPr>
          <p:nvPr/>
        </p:nvPicPr>
        <p:blipFill>
          <a:blip r:embed="rId2">
            <a:extLst/>
          </a:blip>
          <a:stretch>
            <a:fillRect/>
          </a:stretch>
        </p:blipFill>
        <p:spPr>
          <a:xfrm>
            <a:off x="1358900" y="457200"/>
            <a:ext cx="10288214" cy="8826500"/>
          </a:xfrm>
          <a:prstGeom prst="rect">
            <a:avLst/>
          </a:prstGeom>
          <a:ln w="12700">
            <a:miter lim="400000"/>
          </a:ln>
        </p:spPr>
      </p:pic>
    </p:spTree>
  </p:cSld>
  <p:clrMapOvr>
    <a:masterClrMapping/>
  </p:clrMapOvr>
  <p:transition xmlns:p14="http://schemas.microsoft.com/office/powerpoint/2010/mai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 name="Titre"/>
          <p:cNvSpPr txBox="1">
            <a:spLocks noGrp="1"/>
          </p:cNvSpPr>
          <p:nvPr>
            <p:ph type="title"/>
          </p:nvPr>
        </p:nvSpPr>
        <p:spPr>
          <a:prstGeom prst="rect">
            <a:avLst/>
          </a:prstGeom>
        </p:spPr>
        <p:txBody>
          <a:bodyPr/>
          <a:lstStyle/>
          <a:p>
            <a:endParaRPr/>
          </a:p>
        </p:txBody>
      </p:sp>
      <p:pic>
        <p:nvPicPr>
          <p:cNvPr id="627" name="Image 6.png" descr="Image 6.png"/>
          <p:cNvPicPr>
            <a:picLocks noChangeAspect="1"/>
          </p:cNvPicPr>
          <p:nvPr/>
        </p:nvPicPr>
        <p:blipFill>
          <a:blip r:embed="rId2">
            <a:extLst/>
          </a:blip>
          <a:stretch>
            <a:fillRect/>
          </a:stretch>
        </p:blipFill>
        <p:spPr>
          <a:xfrm>
            <a:off x="419100" y="1092200"/>
            <a:ext cx="12160460" cy="7556500"/>
          </a:xfrm>
          <a:prstGeom prst="rect">
            <a:avLst/>
          </a:prstGeom>
          <a:ln w="12700">
            <a:miter lim="400000"/>
          </a:ln>
        </p:spPr>
      </p:pic>
    </p:spTree>
  </p:cSld>
  <p:clrMapOvr>
    <a:masterClrMapping/>
  </p:clrMapOvr>
  <p:transition xmlns:p14="http://schemas.microsoft.com/office/powerpoint/2010/mai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 name="organisation-de-l-eglise-schema.png" descr="organisation-de-l-eglise-schema.png"/>
          <p:cNvPicPr>
            <a:picLocks noChangeAspect="1"/>
          </p:cNvPicPr>
          <p:nvPr/>
        </p:nvPicPr>
        <p:blipFill>
          <a:blip r:embed="rId3">
            <a:extLst/>
          </a:blip>
          <a:stretch>
            <a:fillRect/>
          </a:stretch>
        </p:blipFill>
        <p:spPr>
          <a:xfrm>
            <a:off x="3086100" y="1497821"/>
            <a:ext cx="6486451" cy="7061200"/>
          </a:xfrm>
          <a:prstGeom prst="rect">
            <a:avLst/>
          </a:prstGeom>
          <a:ln w="12700">
            <a:miter lim="400000"/>
          </a:ln>
        </p:spPr>
      </p:pic>
      <p:sp>
        <p:nvSpPr>
          <p:cNvPr id="630" name="dans les monastères"/>
          <p:cNvSpPr txBox="1"/>
          <p:nvPr/>
        </p:nvSpPr>
        <p:spPr>
          <a:xfrm>
            <a:off x="8081099" y="8534400"/>
            <a:ext cx="4136772"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dans les monastères</a:t>
            </a:r>
          </a:p>
        </p:txBody>
      </p:sp>
      <p:sp>
        <p:nvSpPr>
          <p:cNvPr id="631" name="Ligne"/>
          <p:cNvSpPr/>
          <p:nvPr/>
        </p:nvSpPr>
        <p:spPr>
          <a:xfrm>
            <a:off x="9613900" y="6985000"/>
            <a:ext cx="1037167" cy="1447800"/>
          </a:xfrm>
          <a:prstGeom prst="line">
            <a:avLst/>
          </a:prstGeom>
          <a:ln w="50800">
            <a:solidFill>
              <a:srgbClr val="000000"/>
            </a:solidFill>
            <a:miter lim="400000"/>
            <a:headEnd type="triangle"/>
          </a:ln>
        </p:spPr>
        <p:txBody>
          <a:bodyPr lIns="0" tIns="0" rIns="0" bIns="0"/>
          <a:lstStyle/>
          <a:p>
            <a:endParaRPr/>
          </a:p>
        </p:txBody>
      </p:sp>
      <p:sp>
        <p:nvSpPr>
          <p:cNvPr id="632" name="Ligne"/>
          <p:cNvSpPr/>
          <p:nvPr/>
        </p:nvSpPr>
        <p:spPr>
          <a:xfrm flipH="1">
            <a:off x="2654300" y="7133166"/>
            <a:ext cx="999067" cy="1371601"/>
          </a:xfrm>
          <a:prstGeom prst="line">
            <a:avLst/>
          </a:prstGeom>
          <a:ln w="50800">
            <a:solidFill>
              <a:srgbClr val="000000"/>
            </a:solidFill>
            <a:miter lim="400000"/>
            <a:headEnd type="triangle"/>
          </a:ln>
        </p:spPr>
        <p:txBody>
          <a:bodyPr lIns="0" tIns="0" rIns="0" bIns="0"/>
          <a:lstStyle/>
          <a:p>
            <a:endParaRPr/>
          </a:p>
        </p:txBody>
      </p:sp>
      <p:sp>
        <p:nvSpPr>
          <p:cNvPr id="633" name="dans les paroisses"/>
          <p:cNvSpPr txBox="1"/>
          <p:nvPr/>
        </p:nvSpPr>
        <p:spPr>
          <a:xfrm>
            <a:off x="654490" y="8534400"/>
            <a:ext cx="3648381" cy="6858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dans les paroisses</a:t>
            </a:r>
          </a:p>
        </p:txBody>
      </p:sp>
      <p:sp>
        <p:nvSpPr>
          <p:cNvPr id="634" name="Structure du clergé"/>
          <p:cNvSpPr txBox="1"/>
          <p:nvPr/>
        </p:nvSpPr>
        <p:spPr>
          <a:xfrm>
            <a:off x="2019300" y="354820"/>
            <a:ext cx="8966200" cy="11430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6800">
                <a:solidFill>
                  <a:srgbClr val="754F33"/>
                </a:solidFill>
                <a:latin typeface="+mj-lt"/>
                <a:ea typeface="+mj-ea"/>
                <a:cs typeface="+mj-cs"/>
                <a:sym typeface="Hoefler Text"/>
              </a:defRPr>
            </a:lvl1pPr>
          </a:lstStyle>
          <a:p>
            <a:r>
              <a:t>Structure du clergé</a:t>
            </a:r>
          </a:p>
        </p:txBody>
      </p:sp>
    </p:spTree>
  </p:cSld>
  <p:clrMapOvr>
    <a:masterClrMapping/>
  </p:clrMapOvr>
  <p:transition xmlns:p14="http://schemas.microsoft.com/office/powerpoint/2010/mai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Titre"/>
          <p:cNvSpPr txBox="1">
            <a:spLocks noGrp="1"/>
          </p:cNvSpPr>
          <p:nvPr>
            <p:ph type="title"/>
          </p:nvPr>
        </p:nvSpPr>
        <p:spPr>
          <a:prstGeom prst="rect">
            <a:avLst/>
          </a:prstGeom>
        </p:spPr>
        <p:txBody>
          <a:bodyPr/>
          <a:lstStyle/>
          <a:p>
            <a:endParaRPr/>
          </a:p>
        </p:txBody>
      </p:sp>
      <p:sp>
        <p:nvSpPr>
          <p:cNvPr id="639" name="Corps"/>
          <p:cNvSpPr txBox="1">
            <a:spLocks noGrp="1"/>
          </p:cNvSpPr>
          <p:nvPr>
            <p:ph type="body" idx="1"/>
          </p:nvPr>
        </p:nvSpPr>
        <p:spPr>
          <a:prstGeom prst="rect">
            <a:avLst/>
          </a:prstGeom>
        </p:spPr>
        <p:txBody>
          <a:bodyPr/>
          <a:lstStyle/>
          <a:p>
            <a:pPr marL="901700"/>
            <a:endParaRPr/>
          </a:p>
        </p:txBody>
      </p:sp>
      <p:pic>
        <p:nvPicPr>
          <p:cNvPr id="640" name="abbaye-cistercienne.png" descr="abbaye-cistercienne.png"/>
          <p:cNvPicPr>
            <a:picLocks noChangeAspect="1"/>
          </p:cNvPicPr>
          <p:nvPr/>
        </p:nvPicPr>
        <p:blipFill>
          <a:blip r:embed="rId3">
            <a:extLst/>
          </a:blip>
          <a:stretch>
            <a:fillRect/>
          </a:stretch>
        </p:blipFill>
        <p:spPr>
          <a:xfrm>
            <a:off x="977900" y="660400"/>
            <a:ext cx="11053058" cy="8432800"/>
          </a:xfrm>
          <a:prstGeom prst="rect">
            <a:avLst/>
          </a:prstGeom>
          <a:ln w="12700">
            <a:miter lim="400000"/>
          </a:ln>
        </p:spPr>
      </p:pic>
    </p:spTree>
  </p:cSld>
  <p:clrMapOvr>
    <a:masterClrMapping/>
  </p:clrMapOvr>
  <p:transition xmlns:p14="http://schemas.microsoft.com/office/powerpoint/2010/mai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Causes de l’effondrement de la civilisation antique romaine"/>
          <p:cNvSpPr txBox="1">
            <a:spLocks noGrp="1"/>
          </p:cNvSpPr>
          <p:nvPr>
            <p:ph type="title"/>
          </p:nvPr>
        </p:nvSpPr>
        <p:spPr>
          <a:xfrm>
            <a:off x="1041400" y="251707"/>
            <a:ext cx="10922000" cy="2209801"/>
          </a:xfrm>
          <a:prstGeom prst="rect">
            <a:avLst/>
          </a:prstGeom>
        </p:spPr>
        <p:txBody>
          <a:bodyPr/>
          <a:lstStyle>
            <a:lvl1pPr>
              <a:defRPr sz="6100"/>
            </a:lvl1pPr>
          </a:lstStyle>
          <a:p>
            <a:r>
              <a:t>Causes de l’effondrement de la civilisation antique romaine</a:t>
            </a:r>
          </a:p>
        </p:txBody>
      </p:sp>
      <p:sp>
        <p:nvSpPr>
          <p:cNvPr id="391" name="Empire trop vaste et surpeuplé donc difficile à gérer…"/>
          <p:cNvSpPr txBox="1"/>
          <p:nvPr/>
        </p:nvSpPr>
        <p:spPr>
          <a:xfrm>
            <a:off x="134594" y="2383406"/>
            <a:ext cx="12199461" cy="701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1016000" indent="-571500" algn="just" defTabSz="584200">
              <a:spcBef>
                <a:spcPts val="3200"/>
              </a:spcBef>
              <a:buSzPct val="80000"/>
              <a:buFont typeface="Zapf Dingbats"/>
              <a:buChar char="❖"/>
              <a:defRPr sz="4000">
                <a:solidFill>
                  <a:srgbClr val="58524B"/>
                </a:solidFill>
                <a:latin typeface="+mj-lt"/>
                <a:ea typeface="+mj-ea"/>
                <a:cs typeface="+mj-cs"/>
                <a:sym typeface="Hoefler Text"/>
              </a:defRPr>
            </a:pPr>
            <a:r>
              <a:t>Empire trop vaste et surpeuplé donc difficile à gérer</a:t>
            </a:r>
          </a:p>
          <a:p>
            <a:pPr marL="1016000" indent="-571500" algn="just" defTabSz="584200">
              <a:spcBef>
                <a:spcPts val="3200"/>
              </a:spcBef>
              <a:buSzPct val="80000"/>
              <a:buFont typeface="Zapf Dingbats"/>
              <a:buChar char="❖"/>
              <a:defRPr sz="4000">
                <a:solidFill>
                  <a:srgbClr val="58524B"/>
                </a:solidFill>
                <a:latin typeface="+mj-lt"/>
                <a:ea typeface="+mj-ea"/>
                <a:cs typeface="+mj-cs"/>
                <a:sym typeface="Hoefler Text"/>
              </a:defRPr>
            </a:pPr>
            <a:r>
              <a:t>Invasion des Huns (Attila) provoquant de nouvelles invasions barbares massives des peuples germaniques</a:t>
            </a:r>
          </a:p>
          <a:p>
            <a:pPr marL="1016000" indent="-571500" algn="just" defTabSz="584200">
              <a:spcBef>
                <a:spcPts val="3200"/>
              </a:spcBef>
              <a:buSzPct val="80000"/>
              <a:buFont typeface="Zapf Dingbats"/>
              <a:buChar char="❖"/>
              <a:defRPr sz="4000">
                <a:solidFill>
                  <a:srgbClr val="58524B"/>
                </a:solidFill>
                <a:latin typeface="+mj-lt"/>
                <a:ea typeface="+mj-ea"/>
                <a:cs typeface="+mj-cs"/>
                <a:sym typeface="Hoefler Text"/>
              </a:defRPr>
            </a:pPr>
            <a:r>
              <a:t>Odoacre, comme de nombreux germains, enrôlé dans l’armée romaine et s’estimant moins bien traité que les barbares vaincus, se rebelle et tue Romulus Augustule en 476. Il devient roi du peuple qui dépend du gouvernement italien</a:t>
            </a:r>
          </a:p>
        </p:txBody>
      </p:sp>
    </p:spTree>
  </p:cSld>
  <p:clrMapOvr>
    <a:masterClrMapping/>
  </p:clrMapOvr>
  <p:transition xmlns:p14="http://schemas.microsoft.com/office/powerpoint/2010/mai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 name="Journée d’un moine bénédictin"/>
          <p:cNvSpPr txBox="1">
            <a:spLocks noGrp="1"/>
          </p:cNvSpPr>
          <p:nvPr>
            <p:ph type="title"/>
          </p:nvPr>
        </p:nvSpPr>
        <p:spPr>
          <a:prstGeom prst="rect">
            <a:avLst/>
          </a:prstGeom>
        </p:spPr>
        <p:txBody>
          <a:bodyPr/>
          <a:lstStyle/>
          <a:p>
            <a:r>
              <a:t>Journée d’un moine bénédictin</a:t>
            </a:r>
          </a:p>
        </p:txBody>
      </p:sp>
      <p:sp>
        <p:nvSpPr>
          <p:cNvPr id="645" name="Corps"/>
          <p:cNvSpPr txBox="1">
            <a:spLocks noGrp="1"/>
          </p:cNvSpPr>
          <p:nvPr>
            <p:ph type="body" idx="1"/>
          </p:nvPr>
        </p:nvSpPr>
        <p:spPr>
          <a:prstGeom prst="rect">
            <a:avLst/>
          </a:prstGeom>
        </p:spPr>
        <p:txBody>
          <a:bodyPr/>
          <a:lstStyle/>
          <a:p>
            <a:pPr marL="901700"/>
            <a:endParaRPr/>
          </a:p>
        </p:txBody>
      </p:sp>
      <p:pic>
        <p:nvPicPr>
          <p:cNvPr id="646" name="journee-d-un-moine.png" descr="journee-d-un-moine.png"/>
          <p:cNvPicPr>
            <a:picLocks noChangeAspect="1"/>
          </p:cNvPicPr>
          <p:nvPr/>
        </p:nvPicPr>
        <p:blipFill>
          <a:blip r:embed="rId2">
            <a:extLst/>
          </a:blip>
          <a:stretch>
            <a:fillRect/>
          </a:stretch>
        </p:blipFill>
        <p:spPr>
          <a:xfrm>
            <a:off x="139700" y="2794000"/>
            <a:ext cx="12707501" cy="5397500"/>
          </a:xfrm>
          <a:prstGeom prst="rect">
            <a:avLst/>
          </a:prstGeom>
          <a:ln w="12700">
            <a:miter lim="400000"/>
          </a:ln>
        </p:spPr>
      </p:pic>
    </p:spTree>
  </p:cSld>
  <p:clrMapOvr>
    <a:masterClrMapping/>
  </p:clrMapOvr>
  <p:transition xmlns:p14="http://schemas.microsoft.com/office/powerpoint/2010/mai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Lien fort entre pouvoir et religion chrétienne"/>
          <p:cNvSpPr txBox="1">
            <a:spLocks noGrp="1"/>
          </p:cNvSpPr>
          <p:nvPr>
            <p:ph type="title"/>
          </p:nvPr>
        </p:nvSpPr>
        <p:spPr>
          <a:xfrm>
            <a:off x="1041400" y="355600"/>
            <a:ext cx="10922000" cy="2209800"/>
          </a:xfrm>
          <a:prstGeom prst="rect">
            <a:avLst/>
          </a:prstGeom>
        </p:spPr>
        <p:txBody>
          <a:bodyPr/>
          <a:lstStyle/>
          <a:p>
            <a:r>
              <a:t>Lien fort entre pouvoir et religion chrétienne</a:t>
            </a:r>
          </a:p>
        </p:txBody>
      </p:sp>
      <p:pic>
        <p:nvPicPr>
          <p:cNvPr id="649" name="Mazarine_1595_derval_2_recadree.png" descr="Mazarine_1595_derval_2_recadree.png"/>
          <p:cNvPicPr>
            <a:picLocks noChangeAspect="1"/>
          </p:cNvPicPr>
          <p:nvPr/>
        </p:nvPicPr>
        <p:blipFill>
          <a:blip r:embed="rId3">
            <a:extLst/>
          </a:blip>
          <a:stretch>
            <a:fillRect/>
          </a:stretch>
        </p:blipFill>
        <p:spPr>
          <a:xfrm>
            <a:off x="476593" y="2646597"/>
            <a:ext cx="6915857" cy="6769101"/>
          </a:xfrm>
          <a:prstGeom prst="rect">
            <a:avLst/>
          </a:prstGeom>
          <a:ln w="12700">
            <a:miter lim="400000"/>
          </a:ln>
        </p:spPr>
      </p:pic>
      <p:sp>
        <p:nvSpPr>
          <p:cNvPr id="650" name="L’empereur romain Constantin 1er (272-337) fait du christianisme une religion d’état en 313.…"/>
          <p:cNvSpPr txBox="1"/>
          <p:nvPr/>
        </p:nvSpPr>
        <p:spPr>
          <a:xfrm>
            <a:off x="7496488" y="2957747"/>
            <a:ext cx="4891632" cy="614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defRPr sz="2800"/>
            </a:pPr>
            <a:r>
              <a:t>L’empereur romain Constantin 1er (272-337) fait du christianisme une religion d’état en 313.</a:t>
            </a:r>
          </a:p>
          <a:p>
            <a:pPr algn="just">
              <a:defRPr sz="2800"/>
            </a:pPr>
            <a:endParaRPr/>
          </a:p>
          <a:p>
            <a:pPr algn="just">
              <a:defRPr sz="2800"/>
            </a:pPr>
            <a:r>
              <a:t>Il se convertit au christianisme par le baptême au moment de mourir.</a:t>
            </a:r>
          </a:p>
          <a:p>
            <a:pPr algn="just">
              <a:defRPr sz="2800"/>
            </a:pPr>
            <a:endParaRPr/>
          </a:p>
          <a:p>
            <a:pPr algn="just">
              <a:defRPr sz="2800"/>
            </a:pPr>
            <a:endParaRPr/>
          </a:p>
          <a:p>
            <a:pPr algn="just">
              <a:defRPr sz="2800"/>
            </a:pPr>
            <a:r>
              <a:t>Sur l’image: le serment du roi se fait sur la Bible, devant témoins.</a:t>
            </a:r>
          </a:p>
        </p:txBody>
      </p:sp>
    </p:spTree>
  </p:cSld>
  <p:clrMapOvr>
    <a:masterClrMapping/>
  </p:clrMapOvr>
  <p:transition xmlns:p14="http://schemas.microsoft.com/office/powerpoint/2010/mai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 name="2. les Bellatores:  ceux qui font la guerre"/>
          <p:cNvSpPr txBox="1">
            <a:spLocks noGrp="1"/>
          </p:cNvSpPr>
          <p:nvPr>
            <p:ph type="title"/>
          </p:nvPr>
        </p:nvSpPr>
        <p:spPr>
          <a:xfrm>
            <a:off x="3810000" y="144697"/>
            <a:ext cx="10922000" cy="2209801"/>
          </a:xfrm>
          <a:prstGeom prst="rect">
            <a:avLst/>
          </a:prstGeom>
        </p:spPr>
        <p:txBody>
          <a:bodyPr/>
          <a:lstStyle/>
          <a:p>
            <a:pPr algn="l">
              <a:defRPr sz="6400"/>
            </a:pPr>
            <a:r>
              <a:t>2. les Bellatores: </a:t>
            </a:r>
          </a:p>
          <a:p>
            <a:pPr algn="l"/>
            <a:r>
              <a:rPr sz="4800"/>
              <a:t>ceux qui font la guerre</a:t>
            </a:r>
          </a:p>
        </p:txBody>
      </p:sp>
      <p:pic>
        <p:nvPicPr>
          <p:cNvPr id="655" name="oratores+bellatores+laboratores.png" descr="oratores+bellatores+laboratores.png"/>
          <p:cNvPicPr>
            <a:picLocks noChangeAspect="1"/>
          </p:cNvPicPr>
          <p:nvPr/>
        </p:nvPicPr>
        <p:blipFill>
          <a:blip r:embed="rId3">
            <a:extLst/>
          </a:blip>
          <a:stretch>
            <a:fillRect/>
          </a:stretch>
        </p:blipFill>
        <p:spPr>
          <a:xfrm>
            <a:off x="-38100" y="-12700"/>
            <a:ext cx="2921000" cy="2895600"/>
          </a:xfrm>
          <a:prstGeom prst="rect">
            <a:avLst/>
          </a:prstGeom>
          <a:ln w="12700">
            <a:miter lim="400000"/>
          </a:ln>
        </p:spPr>
      </p:pic>
      <p:pic>
        <p:nvPicPr>
          <p:cNvPr id="656" name="AdoubementLancelot.png" descr="AdoubementLancelot.png"/>
          <p:cNvPicPr>
            <a:picLocks noChangeAspect="1"/>
          </p:cNvPicPr>
          <p:nvPr/>
        </p:nvPicPr>
        <p:blipFill>
          <a:blip r:embed="rId4">
            <a:extLst/>
          </a:blip>
          <a:stretch>
            <a:fillRect/>
          </a:stretch>
        </p:blipFill>
        <p:spPr>
          <a:xfrm>
            <a:off x="3810000" y="1981200"/>
            <a:ext cx="6973339" cy="7302500"/>
          </a:xfrm>
          <a:prstGeom prst="rect">
            <a:avLst/>
          </a:prstGeom>
          <a:ln w="12700">
            <a:miter lim="400000"/>
          </a:ln>
        </p:spPr>
      </p:pic>
      <p:sp>
        <p:nvSpPr>
          <p:cNvPr id="657" name="Adoubement de Lancelot, enluminure du XVe s."/>
          <p:cNvSpPr txBox="1"/>
          <p:nvPr/>
        </p:nvSpPr>
        <p:spPr>
          <a:xfrm>
            <a:off x="3867015" y="9277350"/>
            <a:ext cx="6570465" cy="4699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lvl1pPr>
          </a:lstStyle>
          <a:p>
            <a:r>
              <a:t>Adoubement de Lancelot, enluminure du XVe s.</a:t>
            </a:r>
          </a:p>
        </p:txBody>
      </p:sp>
    </p:spTree>
  </p:cSld>
  <p:clrMapOvr>
    <a:masterClrMapping/>
  </p:clrMapOvr>
  <p:transition xmlns:p14="http://schemas.microsoft.com/office/powerpoint/2010/mai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L’éthique chevaleresque…"/>
          <p:cNvSpPr txBox="1">
            <a:spLocks noGrp="1"/>
          </p:cNvSpPr>
          <p:nvPr>
            <p:ph type="title"/>
          </p:nvPr>
        </p:nvSpPr>
        <p:spPr>
          <a:prstGeom prst="rect">
            <a:avLst/>
          </a:prstGeom>
        </p:spPr>
        <p:txBody>
          <a:bodyPr/>
          <a:lstStyle/>
          <a:p>
            <a:r>
              <a:t>L’éthique chevaleresque</a:t>
            </a:r>
          </a:p>
          <a:p>
            <a:pPr>
              <a:defRPr sz="5300"/>
            </a:pPr>
            <a:r>
              <a:t>Valeurs cardinales?</a:t>
            </a:r>
          </a:p>
        </p:txBody>
      </p:sp>
      <p:sp>
        <p:nvSpPr>
          <p:cNvPr id="662" name="vaillance…"/>
          <p:cNvSpPr txBox="1">
            <a:spLocks noGrp="1"/>
          </p:cNvSpPr>
          <p:nvPr>
            <p:ph type="body" idx="1"/>
          </p:nvPr>
        </p:nvSpPr>
        <p:spPr>
          <a:prstGeom prst="rect">
            <a:avLst/>
          </a:prstGeom>
        </p:spPr>
        <p:txBody>
          <a:bodyPr/>
          <a:lstStyle/>
          <a:p>
            <a:pPr marL="1130300" indent="-685800">
              <a:defRPr sz="4800" b="1">
                <a:solidFill>
                  <a:srgbClr val="000000"/>
                </a:solidFill>
              </a:defRPr>
            </a:pPr>
            <a:r>
              <a:t>vaillance</a:t>
            </a:r>
          </a:p>
          <a:p>
            <a:pPr marL="1130300" indent="-685800">
              <a:defRPr sz="4800" b="1">
                <a:solidFill>
                  <a:srgbClr val="000000"/>
                </a:solidFill>
              </a:defRPr>
            </a:pPr>
            <a:r>
              <a:t>loyauté (VS félon)</a:t>
            </a:r>
          </a:p>
          <a:p>
            <a:pPr marL="1130300" indent="-685800">
              <a:defRPr sz="4800" b="1">
                <a:solidFill>
                  <a:srgbClr val="000000"/>
                </a:solidFill>
              </a:defRPr>
            </a:pPr>
            <a:r>
              <a:t>largesse (générosité)</a:t>
            </a:r>
          </a:p>
          <a:p>
            <a:pPr marL="1130300" indent="-685800">
              <a:defRPr sz="4800" b="1">
                <a:solidFill>
                  <a:srgbClr val="000000"/>
                </a:solidFill>
              </a:defRPr>
            </a:pPr>
            <a:r>
              <a:t>pitié</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2" grpId="1" animBg="1" advAuto="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 name="L’éthique chevaleresque:…"/>
          <p:cNvSpPr txBox="1">
            <a:spLocks noGrp="1"/>
          </p:cNvSpPr>
          <p:nvPr>
            <p:ph type="title"/>
          </p:nvPr>
        </p:nvSpPr>
        <p:spPr>
          <a:xfrm>
            <a:off x="576490" y="369079"/>
            <a:ext cx="11052027" cy="2209801"/>
          </a:xfrm>
          <a:prstGeom prst="rect">
            <a:avLst/>
          </a:prstGeom>
        </p:spPr>
        <p:txBody>
          <a:bodyPr/>
          <a:lstStyle/>
          <a:p>
            <a:pPr algn="l"/>
            <a:r>
              <a:t>L’éthique chevaleresque: </a:t>
            </a:r>
          </a:p>
          <a:p>
            <a:pPr algn="l"/>
            <a:r>
              <a:t>à l’origine du fair-play</a:t>
            </a:r>
          </a:p>
        </p:txBody>
      </p:sp>
      <p:pic>
        <p:nvPicPr>
          <p:cNvPr id="667" name="Image 1.png" descr="Image 1.png"/>
          <p:cNvPicPr>
            <a:picLocks noChangeAspect="1"/>
          </p:cNvPicPr>
          <p:nvPr/>
        </p:nvPicPr>
        <p:blipFill>
          <a:blip r:embed="rId3">
            <a:extLst/>
          </a:blip>
          <a:stretch>
            <a:fillRect/>
          </a:stretch>
        </p:blipFill>
        <p:spPr>
          <a:xfrm>
            <a:off x="0" y="2718573"/>
            <a:ext cx="9509275" cy="4316454"/>
          </a:xfrm>
          <a:prstGeom prst="rect">
            <a:avLst/>
          </a:prstGeom>
          <a:ln w="12700">
            <a:miter lim="400000"/>
          </a:ln>
        </p:spPr>
      </p:pic>
      <p:sp>
        <p:nvSpPr>
          <p:cNvPr id="668" name="Raymond Lulle"/>
          <p:cNvSpPr txBox="1"/>
          <p:nvPr/>
        </p:nvSpPr>
        <p:spPr>
          <a:xfrm>
            <a:off x="5276591" y="8635220"/>
            <a:ext cx="335109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Raymond Lulle </a:t>
            </a:r>
          </a:p>
        </p:txBody>
      </p:sp>
      <p:pic>
        <p:nvPicPr>
          <p:cNvPr id="669" name="411DPQ8MH2L._SL500_AA300_.png" descr="411DPQ8MH2L._SL500_AA300_.png"/>
          <p:cNvPicPr>
            <a:picLocks noChangeAspect="1"/>
          </p:cNvPicPr>
          <p:nvPr/>
        </p:nvPicPr>
        <p:blipFill>
          <a:blip r:embed="rId4">
            <a:extLst/>
          </a:blip>
          <a:stretch>
            <a:fillRect/>
          </a:stretch>
        </p:blipFill>
        <p:spPr>
          <a:xfrm>
            <a:off x="8686800" y="5283200"/>
            <a:ext cx="4559300" cy="4559300"/>
          </a:xfrm>
          <a:prstGeom prst="rect">
            <a:avLst/>
          </a:prstGeom>
          <a:ln w="12700">
            <a:miter lim="400000"/>
          </a:ln>
        </p:spPr>
      </p:pic>
    </p:spTree>
  </p:cSld>
  <p:clrMapOvr>
    <a:masterClrMapping/>
  </p:clrMapOvr>
  <p:transition xmlns:p14="http://schemas.microsoft.com/office/powerpoint/2010/mai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Croisades anciennes et modernes"/>
          <p:cNvSpPr txBox="1">
            <a:spLocks noGrp="1"/>
          </p:cNvSpPr>
          <p:nvPr>
            <p:ph type="title"/>
          </p:nvPr>
        </p:nvSpPr>
        <p:spPr>
          <a:xfrm>
            <a:off x="229379" y="-171450"/>
            <a:ext cx="12890501" cy="2209800"/>
          </a:xfrm>
          <a:prstGeom prst="rect">
            <a:avLst/>
          </a:prstGeom>
        </p:spPr>
        <p:txBody>
          <a:bodyPr/>
          <a:lstStyle/>
          <a:p>
            <a:r>
              <a:t>Croisades anciennes et modernes</a:t>
            </a:r>
          </a:p>
        </p:txBody>
      </p:sp>
      <p:pic>
        <p:nvPicPr>
          <p:cNvPr id="674" name="MilesChristi(2).png" descr="MilesChristi(2).png"/>
          <p:cNvPicPr>
            <a:picLocks noChangeAspect="1"/>
          </p:cNvPicPr>
          <p:nvPr/>
        </p:nvPicPr>
        <p:blipFill>
          <a:blip r:embed="rId3">
            <a:extLst/>
          </a:blip>
          <a:stretch>
            <a:fillRect/>
          </a:stretch>
        </p:blipFill>
        <p:spPr>
          <a:xfrm>
            <a:off x="7289387" y="3374658"/>
            <a:ext cx="5080001" cy="3759201"/>
          </a:xfrm>
          <a:prstGeom prst="rect">
            <a:avLst/>
          </a:prstGeom>
          <a:ln w="12700">
            <a:miter lim="400000"/>
          </a:ln>
        </p:spPr>
      </p:pic>
      <p:pic>
        <p:nvPicPr>
          <p:cNvPr id="675" name="lestatlevampire-vip-blog-com-692401Templier.png" descr="lestatlevampire-vip-blog-com-692401Templier.png"/>
          <p:cNvPicPr>
            <a:picLocks noChangeAspect="1"/>
          </p:cNvPicPr>
          <p:nvPr/>
        </p:nvPicPr>
        <p:blipFill>
          <a:blip r:embed="rId4">
            <a:extLst/>
          </a:blip>
          <a:stretch>
            <a:fillRect/>
          </a:stretch>
        </p:blipFill>
        <p:spPr>
          <a:xfrm>
            <a:off x="802805" y="1745676"/>
            <a:ext cx="4649973" cy="6637837"/>
          </a:xfrm>
          <a:prstGeom prst="rect">
            <a:avLst/>
          </a:prstGeom>
          <a:ln w="12700">
            <a:miter lim="400000"/>
          </a:ln>
        </p:spPr>
      </p:pic>
      <p:sp>
        <p:nvSpPr>
          <p:cNvPr id="676" name="Soldat de l’Ordre du Temple (croisé): la chevalerie a été récupérée par l’église.…"/>
          <p:cNvSpPr txBox="1"/>
          <p:nvPr/>
        </p:nvSpPr>
        <p:spPr>
          <a:xfrm>
            <a:off x="741081" y="8470166"/>
            <a:ext cx="1038026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584200">
              <a:defRPr sz="2400">
                <a:solidFill>
                  <a:srgbClr val="59534D"/>
                </a:solidFill>
                <a:latin typeface="+mj-lt"/>
                <a:ea typeface="+mj-ea"/>
                <a:cs typeface="+mj-cs"/>
                <a:sym typeface="Hoefler Text"/>
              </a:defRPr>
            </a:pPr>
            <a:r>
              <a:t>Soldat de l’Ordre du Temple (croisé): la chevalerie a été récupérée par l’église. </a:t>
            </a:r>
          </a:p>
          <a:p>
            <a:pPr defTabSz="584200">
              <a:defRPr sz="2400">
                <a:solidFill>
                  <a:srgbClr val="59534D"/>
                </a:solidFill>
                <a:latin typeface="+mj-lt"/>
                <a:ea typeface="+mj-ea"/>
                <a:cs typeface="+mj-cs"/>
                <a:sym typeface="Hoefler Text"/>
              </a:defRPr>
            </a:pPr>
            <a:r>
              <a:t>Idée: reconquérir Jérusalem et les lieux saints durant les Croisades.</a:t>
            </a:r>
          </a:p>
        </p:txBody>
      </p:sp>
      <p:sp>
        <p:nvSpPr>
          <p:cNvPr id="677" name="Soldat américain en Irak"/>
          <p:cNvSpPr txBox="1"/>
          <p:nvPr/>
        </p:nvSpPr>
        <p:spPr>
          <a:xfrm>
            <a:off x="9183003" y="7154364"/>
            <a:ext cx="3259533"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584200">
              <a:defRPr sz="2400">
                <a:solidFill>
                  <a:srgbClr val="59534D"/>
                </a:solidFill>
                <a:latin typeface="+mj-lt"/>
                <a:ea typeface="+mj-ea"/>
                <a:cs typeface="+mj-cs"/>
                <a:sym typeface="Hoefler Text"/>
              </a:defRPr>
            </a:lvl1pPr>
          </a:lstStyle>
          <a:p>
            <a:r>
              <a:t>Soldat américain en Irak</a:t>
            </a:r>
          </a:p>
        </p:txBody>
      </p:sp>
    </p:spTree>
  </p:cSld>
  <p:clrMapOvr>
    <a:masterClrMapping/>
  </p:clrMapOvr>
  <p:transition xmlns:p14="http://schemas.microsoft.com/office/powerpoint/2010/mai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 name="Les Croisades"/>
          <p:cNvSpPr txBox="1">
            <a:spLocks noGrp="1"/>
          </p:cNvSpPr>
          <p:nvPr>
            <p:ph type="title"/>
          </p:nvPr>
        </p:nvSpPr>
        <p:spPr>
          <a:xfrm>
            <a:off x="-2221538" y="-29985"/>
            <a:ext cx="10922001" cy="2209801"/>
          </a:xfrm>
          <a:prstGeom prst="rect">
            <a:avLst/>
          </a:prstGeom>
        </p:spPr>
        <p:txBody>
          <a:bodyPr/>
          <a:lstStyle/>
          <a:p>
            <a:r>
              <a:t>Les Croisades</a:t>
            </a:r>
          </a:p>
        </p:txBody>
      </p:sp>
      <p:pic>
        <p:nvPicPr>
          <p:cNvPr id="682" name="Image" descr="Image"/>
          <p:cNvPicPr>
            <a:picLocks noChangeAspect="1"/>
          </p:cNvPicPr>
          <p:nvPr/>
        </p:nvPicPr>
        <p:blipFill>
          <a:blip r:embed="rId3">
            <a:extLst/>
          </a:blip>
          <a:stretch>
            <a:fillRect/>
          </a:stretch>
        </p:blipFill>
        <p:spPr>
          <a:xfrm>
            <a:off x="494245" y="5183525"/>
            <a:ext cx="5009137" cy="4107492"/>
          </a:xfrm>
          <a:prstGeom prst="rect">
            <a:avLst/>
          </a:prstGeom>
          <a:ln w="12700">
            <a:miter lim="400000"/>
          </a:ln>
        </p:spPr>
      </p:pic>
      <p:sp>
        <p:nvSpPr>
          <p:cNvPr id="683" name="Jean Bouquet (v.1420-1480), Arrivée des croisés à Constantinople"/>
          <p:cNvSpPr txBox="1"/>
          <p:nvPr/>
        </p:nvSpPr>
        <p:spPr>
          <a:xfrm>
            <a:off x="535375" y="9334224"/>
            <a:ext cx="6845165" cy="381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1800"/>
            </a:pPr>
            <a:r>
              <a:t>Jean Bouquet (v.1420-1480), </a:t>
            </a:r>
            <a:r>
              <a:rPr i="1"/>
              <a:t>Arrivée des croisés à Constantinople</a:t>
            </a:r>
          </a:p>
        </p:txBody>
      </p:sp>
      <p:sp>
        <p:nvSpPr>
          <p:cNvPr id="684" name="6 croisades ou pèlerinages (en réalité, des expéditions militaires), de 1096 à 1229"/>
          <p:cNvSpPr txBox="1"/>
          <p:nvPr/>
        </p:nvSpPr>
        <p:spPr>
          <a:xfrm>
            <a:off x="706885" y="1704642"/>
            <a:ext cx="11591030"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016000" indent="-571500" defTabSz="584200">
              <a:spcBef>
                <a:spcPts val="3200"/>
              </a:spcBef>
              <a:buSzPct val="80000"/>
              <a:buFont typeface="Zapf Dingbats"/>
              <a:buChar char="❖"/>
              <a:defRPr sz="4000">
                <a:solidFill>
                  <a:srgbClr val="58524B"/>
                </a:solidFill>
                <a:latin typeface="+mj-lt"/>
                <a:ea typeface="+mj-ea"/>
                <a:cs typeface="+mj-cs"/>
                <a:sym typeface="Hoefler Text"/>
              </a:defRPr>
            </a:lvl1pPr>
          </a:lstStyle>
          <a:p>
            <a:r>
              <a:t>6 croisades ou pèlerinages (en réalité, des expéditions militaires), de 1096 à 1229</a:t>
            </a:r>
          </a:p>
        </p:txBody>
      </p:sp>
      <p:sp>
        <p:nvSpPr>
          <p:cNvPr id="685" name="En 1071, les Turcs Seldjoukides prirent Jérusalem aux Arabes Abassides et interdirent les pèlerinages en terre sainte."/>
          <p:cNvSpPr txBox="1"/>
          <p:nvPr/>
        </p:nvSpPr>
        <p:spPr>
          <a:xfrm>
            <a:off x="5608849" y="5357671"/>
            <a:ext cx="6845165" cy="375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016000" indent="-571500" defTabSz="584200">
              <a:spcBef>
                <a:spcPts val="3200"/>
              </a:spcBef>
              <a:buSzPct val="80000"/>
              <a:buFont typeface="Zapf Dingbats"/>
              <a:buChar char="❖"/>
              <a:defRPr sz="4000">
                <a:solidFill>
                  <a:srgbClr val="58524B"/>
                </a:solidFill>
                <a:latin typeface="+mj-lt"/>
                <a:ea typeface="+mj-ea"/>
                <a:cs typeface="+mj-cs"/>
                <a:sym typeface="Hoefler Text"/>
              </a:defRPr>
            </a:lvl1pPr>
          </a:lstStyle>
          <a:p>
            <a:r>
              <a:t>En 1071, les Turcs Seldjoukides prirent Jérusalem aux Arabes Abassides et interdirent les pèlerinages en terre sainte.</a:t>
            </a:r>
          </a:p>
        </p:txBody>
      </p:sp>
      <p:sp>
        <p:nvSpPr>
          <p:cNvPr id="686" name="But: reconquérir les lieux spirituels de Jérusalem (Saint-Sépulcre, la « vraie » croix du Christ)"/>
          <p:cNvSpPr txBox="1"/>
          <p:nvPr/>
        </p:nvSpPr>
        <p:spPr>
          <a:xfrm>
            <a:off x="714645" y="3226356"/>
            <a:ext cx="11106573"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016000" indent="-571500" defTabSz="584200">
              <a:spcBef>
                <a:spcPts val="3200"/>
              </a:spcBef>
              <a:buSzPct val="80000"/>
              <a:buFont typeface="Zapf Dingbats"/>
              <a:buChar char="❖"/>
              <a:defRPr sz="4000">
                <a:solidFill>
                  <a:srgbClr val="58524B"/>
                </a:solidFill>
                <a:latin typeface="+mj-lt"/>
                <a:ea typeface="+mj-ea"/>
                <a:cs typeface="+mj-cs"/>
                <a:sym typeface="Hoefler Text"/>
              </a:defRPr>
            </a:lvl1pPr>
          </a:lstStyle>
          <a:p>
            <a:r>
              <a:t>But: reconquérir les lieux spirituels de Jérusalem (Saint-Sépulcre, la « vraie » croix du Christ)</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68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68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 grpId="1" animBg="1" advAuto="0"/>
      <p:bldP spid="685" grpId="3" animBg="1" advAuto="0"/>
      <p:bldP spid="686" grpId="2"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Titre"/>
          <p:cNvSpPr txBox="1">
            <a:spLocks noGrp="1"/>
          </p:cNvSpPr>
          <p:nvPr>
            <p:ph type="title"/>
          </p:nvPr>
        </p:nvSpPr>
        <p:spPr>
          <a:prstGeom prst="rect">
            <a:avLst/>
          </a:prstGeom>
        </p:spPr>
        <p:txBody>
          <a:bodyPr/>
          <a:lstStyle/>
          <a:p>
            <a:endParaRPr/>
          </a:p>
        </p:txBody>
      </p:sp>
      <p:sp>
        <p:nvSpPr>
          <p:cNvPr id="691" name="Corps"/>
          <p:cNvSpPr txBox="1">
            <a:spLocks noGrp="1"/>
          </p:cNvSpPr>
          <p:nvPr>
            <p:ph type="body" idx="1"/>
          </p:nvPr>
        </p:nvSpPr>
        <p:spPr>
          <a:prstGeom prst="rect">
            <a:avLst/>
          </a:prstGeom>
        </p:spPr>
        <p:txBody>
          <a:bodyPr/>
          <a:lstStyle/>
          <a:p>
            <a:pPr marL="901700"/>
            <a:endParaRPr/>
          </a:p>
        </p:txBody>
      </p:sp>
      <p:pic>
        <p:nvPicPr>
          <p:cNvPr id="692" name="1011212-Les_premières_croisades.tiff" descr="1011212-Les_premières_croisades.tiff"/>
          <p:cNvPicPr>
            <a:picLocks noChangeAspect="1"/>
          </p:cNvPicPr>
          <p:nvPr/>
        </p:nvPicPr>
        <p:blipFill>
          <a:blip r:embed="rId2">
            <a:extLst/>
          </a:blip>
          <a:stretch>
            <a:fillRect/>
          </a:stretch>
        </p:blipFill>
        <p:spPr>
          <a:xfrm>
            <a:off x="203200" y="-25400"/>
            <a:ext cx="12599614" cy="9791700"/>
          </a:xfrm>
          <a:prstGeom prst="rect">
            <a:avLst/>
          </a:prstGeom>
          <a:ln w="12700">
            <a:miter lim="400000"/>
          </a:ln>
        </p:spPr>
      </p:pic>
    </p:spTree>
  </p:cSld>
  <p:clrMapOvr>
    <a:masterClrMapping/>
  </p:clrMapOvr>
  <p:transition xmlns:p14="http://schemas.microsoft.com/office/powerpoint/2010/mai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L’ évolution de l’armure"/>
          <p:cNvSpPr txBox="1">
            <a:spLocks noGrp="1"/>
          </p:cNvSpPr>
          <p:nvPr>
            <p:ph type="title"/>
          </p:nvPr>
        </p:nvSpPr>
        <p:spPr>
          <a:xfrm>
            <a:off x="1041400" y="-29985"/>
            <a:ext cx="10922000" cy="2209801"/>
          </a:xfrm>
          <a:prstGeom prst="rect">
            <a:avLst/>
          </a:prstGeom>
        </p:spPr>
        <p:txBody>
          <a:bodyPr/>
          <a:lstStyle/>
          <a:p>
            <a:r>
              <a:t>L’ évolution de l’armure </a:t>
            </a:r>
          </a:p>
        </p:txBody>
      </p:sp>
      <p:sp>
        <p:nvSpPr>
          <p:cNvPr id="695" name="Corps"/>
          <p:cNvSpPr txBox="1">
            <a:spLocks noGrp="1"/>
          </p:cNvSpPr>
          <p:nvPr>
            <p:ph type="body" idx="1"/>
          </p:nvPr>
        </p:nvSpPr>
        <p:spPr>
          <a:prstGeom prst="rect">
            <a:avLst/>
          </a:prstGeom>
        </p:spPr>
        <p:txBody>
          <a:bodyPr/>
          <a:lstStyle/>
          <a:p>
            <a:pPr marL="901700"/>
            <a:endParaRPr/>
          </a:p>
        </p:txBody>
      </p:sp>
      <p:pic>
        <p:nvPicPr>
          <p:cNvPr id="696" name="chevalier05.png" descr="chevalier05.png"/>
          <p:cNvPicPr>
            <a:picLocks noChangeAspect="1"/>
          </p:cNvPicPr>
          <p:nvPr/>
        </p:nvPicPr>
        <p:blipFill>
          <a:blip r:embed="rId2">
            <a:extLst/>
          </a:blip>
          <a:stretch>
            <a:fillRect/>
          </a:stretch>
        </p:blipFill>
        <p:spPr>
          <a:xfrm>
            <a:off x="-40546" y="2387599"/>
            <a:ext cx="13085892" cy="6527801"/>
          </a:xfrm>
          <a:prstGeom prst="rect">
            <a:avLst/>
          </a:prstGeom>
          <a:ln w="12700">
            <a:miter lim="400000"/>
          </a:ln>
        </p:spPr>
      </p:pic>
    </p:spTree>
  </p:cSld>
  <p:clrMapOvr>
    <a:masterClrMapping/>
  </p:clrMapOvr>
  <p:transition xmlns:p14="http://schemas.microsoft.com/office/powerpoint/2010/mai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8" name="Chevalier-XIIIeme.png" descr="Chevalier-XIIIeme.png"/>
          <p:cNvPicPr>
            <a:picLocks noChangeAspect="1"/>
          </p:cNvPicPr>
          <p:nvPr/>
        </p:nvPicPr>
        <p:blipFill>
          <a:blip r:embed="rId2">
            <a:extLst/>
          </a:blip>
          <a:stretch>
            <a:fillRect/>
          </a:stretch>
        </p:blipFill>
        <p:spPr>
          <a:xfrm>
            <a:off x="58367" y="-45590"/>
            <a:ext cx="6655065" cy="9870180"/>
          </a:xfrm>
          <a:prstGeom prst="rect">
            <a:avLst/>
          </a:prstGeom>
          <a:ln w="12700">
            <a:miter lim="400000"/>
          </a:ln>
        </p:spPr>
      </p:pic>
      <p:sp>
        <p:nvSpPr>
          <p:cNvPr id="699" name="heaume: casque de cavalerie emblématique de la chevalerie…"/>
          <p:cNvSpPr txBox="1"/>
          <p:nvPr/>
        </p:nvSpPr>
        <p:spPr>
          <a:xfrm>
            <a:off x="7037775" y="1206499"/>
            <a:ext cx="4958089" cy="734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500"/>
            </a:pPr>
            <a:r>
              <a:t>heaume: casque de cavalerie emblématique de la chevalerie</a:t>
            </a:r>
          </a:p>
          <a:p>
            <a:pPr>
              <a:defRPr sz="2500"/>
            </a:pPr>
            <a:endParaRPr/>
          </a:p>
          <a:p>
            <a:pPr>
              <a:defRPr sz="2500"/>
            </a:pPr>
            <a:r>
              <a:t>haubert: robe médiévale faite de cottes de mailles</a:t>
            </a:r>
          </a:p>
          <a:p>
            <a:pPr>
              <a:defRPr sz="2500"/>
            </a:pPr>
            <a:endParaRPr/>
          </a:p>
          <a:p>
            <a:pPr>
              <a:defRPr sz="2500"/>
            </a:pPr>
            <a:r>
              <a:t>écu: bouclier allongé par le bas et portant un blason</a:t>
            </a:r>
          </a:p>
          <a:p>
            <a:pPr>
              <a:defRPr sz="2500"/>
            </a:pPr>
            <a:endParaRPr/>
          </a:p>
          <a:p>
            <a:pPr>
              <a:defRPr sz="2500"/>
            </a:pPr>
            <a:r>
              <a:t>épée de taille et d’estoc:</a:t>
            </a:r>
          </a:p>
          <a:p>
            <a:pPr lvl="1">
              <a:defRPr sz="2500"/>
            </a:pPr>
            <a:r>
              <a:t>taille: coup porté avec le fil de l’épée (arrête tranchante)</a:t>
            </a:r>
          </a:p>
          <a:p>
            <a:pPr lvl="1">
              <a:defRPr sz="2500"/>
            </a:pPr>
            <a:endParaRPr/>
          </a:p>
          <a:p>
            <a:pPr lvl="1">
              <a:defRPr sz="2500"/>
            </a:pPr>
            <a:r>
              <a:t>estoc: coup porté dans l’axe pour transpercer son adversaire</a:t>
            </a:r>
          </a:p>
          <a:p>
            <a:pPr>
              <a:defRPr sz="2500"/>
            </a:pPr>
            <a:endParaRPr/>
          </a:p>
          <a:p>
            <a:pPr>
              <a:defRPr sz="2500"/>
            </a:pPr>
            <a:r>
              <a:t>baudrier: large courroie de cuir portée en bandoulière et soutenant l’épée </a:t>
            </a:r>
          </a:p>
        </p:txBody>
      </p:sp>
    </p:spTree>
  </p:cSld>
  <p:clrMapOvr>
    <a:masterClrMapping/>
  </p:clrMapOvr>
  <p:transition xmlns:p14="http://schemas.microsoft.com/office/powerpoint/2010/mai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Le Moyen-Âge:père de 3 enfants"/>
          <p:cNvSpPr txBox="1">
            <a:spLocks noGrp="1"/>
          </p:cNvSpPr>
          <p:nvPr>
            <p:ph type="title"/>
          </p:nvPr>
        </p:nvSpPr>
        <p:spPr>
          <a:xfrm>
            <a:off x="618861" y="-6511"/>
            <a:ext cx="11767078" cy="2209801"/>
          </a:xfrm>
          <a:prstGeom prst="rect">
            <a:avLst/>
          </a:prstGeom>
        </p:spPr>
        <p:txBody>
          <a:bodyPr/>
          <a:lstStyle>
            <a:lvl1pPr>
              <a:defRPr sz="6500"/>
            </a:lvl1pPr>
          </a:lstStyle>
          <a:p>
            <a:r>
              <a:t>Le Moyen-Âge:père de 3 enfants</a:t>
            </a:r>
          </a:p>
        </p:txBody>
      </p:sp>
      <p:sp>
        <p:nvSpPr>
          <p:cNvPr id="394" name="la civilisation carolingienne et la religion catholique au nord de l’Europe"/>
          <p:cNvSpPr txBox="1"/>
          <p:nvPr/>
        </p:nvSpPr>
        <p:spPr>
          <a:xfrm>
            <a:off x="372869" y="1822014"/>
            <a:ext cx="11606898"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016000" indent="-571500" algn="just" defTabSz="584200">
              <a:spcBef>
                <a:spcPts val="3200"/>
              </a:spcBef>
              <a:buSzPct val="80000"/>
              <a:buFont typeface="Zapf Dingbats"/>
              <a:buChar char="❖"/>
              <a:defRPr sz="4000">
                <a:solidFill>
                  <a:srgbClr val="58524B"/>
                </a:solidFill>
                <a:latin typeface="+mj-lt"/>
                <a:ea typeface="+mj-ea"/>
                <a:cs typeface="+mj-cs"/>
                <a:sym typeface="Hoefler Text"/>
              </a:defRPr>
            </a:lvl1pPr>
          </a:lstStyle>
          <a:p>
            <a:r>
              <a:t>la civilisation carolingienne et la religion catholique au nord de l’Europe</a:t>
            </a:r>
          </a:p>
        </p:txBody>
      </p:sp>
      <p:pic>
        <p:nvPicPr>
          <p:cNvPr id="395" name="Image" descr="Image"/>
          <p:cNvPicPr>
            <a:picLocks noChangeAspect="1"/>
          </p:cNvPicPr>
          <p:nvPr/>
        </p:nvPicPr>
        <p:blipFill>
          <a:blip r:embed="rId2">
            <a:extLst/>
          </a:blip>
          <a:stretch>
            <a:fillRect/>
          </a:stretch>
        </p:blipFill>
        <p:spPr>
          <a:xfrm>
            <a:off x="8915995" y="5906822"/>
            <a:ext cx="3996750" cy="4475085"/>
          </a:xfrm>
          <a:prstGeom prst="rect">
            <a:avLst/>
          </a:prstGeom>
          <a:ln w="12700">
            <a:miter lim="400000"/>
          </a:ln>
        </p:spPr>
      </p:pic>
      <p:pic>
        <p:nvPicPr>
          <p:cNvPr id="396" name="Image" descr="Image"/>
          <p:cNvPicPr>
            <a:picLocks noChangeAspect="1"/>
          </p:cNvPicPr>
          <p:nvPr/>
        </p:nvPicPr>
        <p:blipFill>
          <a:blip r:embed="rId3">
            <a:extLst/>
          </a:blip>
          <a:stretch>
            <a:fillRect/>
          </a:stretch>
        </p:blipFill>
        <p:spPr>
          <a:xfrm>
            <a:off x="4647659" y="5904835"/>
            <a:ext cx="3709482" cy="3962401"/>
          </a:xfrm>
          <a:prstGeom prst="rect">
            <a:avLst/>
          </a:prstGeom>
          <a:ln w="12700">
            <a:miter lim="400000"/>
          </a:ln>
        </p:spPr>
      </p:pic>
      <p:pic>
        <p:nvPicPr>
          <p:cNvPr id="397" name="Image" descr="Image"/>
          <p:cNvPicPr>
            <a:picLocks noChangeAspect="1"/>
          </p:cNvPicPr>
          <p:nvPr/>
        </p:nvPicPr>
        <p:blipFill>
          <a:blip r:embed="rId4">
            <a:extLst/>
          </a:blip>
          <a:stretch>
            <a:fillRect/>
          </a:stretch>
        </p:blipFill>
        <p:spPr>
          <a:xfrm>
            <a:off x="1197720" y="5904835"/>
            <a:ext cx="2891085" cy="3962401"/>
          </a:xfrm>
          <a:prstGeom prst="rect">
            <a:avLst/>
          </a:prstGeom>
          <a:ln w="12700">
            <a:miter lim="400000"/>
          </a:ln>
        </p:spPr>
      </p:pic>
      <p:sp>
        <p:nvSpPr>
          <p:cNvPr id="398" name="la civilisation arabo-musulmane au sud"/>
          <p:cNvSpPr txBox="1"/>
          <p:nvPr/>
        </p:nvSpPr>
        <p:spPr>
          <a:xfrm>
            <a:off x="373389" y="4955538"/>
            <a:ext cx="9347201"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marL="1016000" indent="-571500" algn="just" defTabSz="584200">
              <a:spcBef>
                <a:spcPts val="3200"/>
              </a:spcBef>
              <a:buSzPct val="80000"/>
              <a:buFont typeface="Zapf Dingbats"/>
              <a:buChar char="❖"/>
              <a:defRPr sz="4000">
                <a:solidFill>
                  <a:srgbClr val="58524B"/>
                </a:solidFill>
                <a:latin typeface="+mj-lt"/>
                <a:ea typeface="+mj-ea"/>
                <a:cs typeface="+mj-cs"/>
                <a:sym typeface="Hoefler Text"/>
              </a:defRPr>
            </a:lvl1pPr>
          </a:lstStyle>
          <a:p>
            <a:r>
              <a:t>la civilisation arabo-musulmane au sud</a:t>
            </a:r>
          </a:p>
        </p:txBody>
      </p:sp>
      <p:sp>
        <p:nvSpPr>
          <p:cNvPr id="399" name="la civilisation byzantine et la religion orthodoxe à l’est (Constantin fonde Constantinople, actuelle Istanbul, en Turquie, en 330)"/>
          <p:cNvSpPr txBox="1"/>
          <p:nvPr/>
        </p:nvSpPr>
        <p:spPr>
          <a:xfrm>
            <a:off x="292779" y="3089855"/>
            <a:ext cx="11767078" cy="1930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L="1016000" indent="-571500" algn="just" defTabSz="584200">
              <a:spcBef>
                <a:spcPts val="3200"/>
              </a:spcBef>
              <a:buSzPct val="80000"/>
              <a:buFont typeface="Zapf Dingbats"/>
              <a:buChar char="❖"/>
              <a:defRPr sz="4000">
                <a:solidFill>
                  <a:srgbClr val="58524B"/>
                </a:solidFill>
                <a:latin typeface="+mj-lt"/>
                <a:ea typeface="+mj-ea"/>
                <a:cs typeface="+mj-cs"/>
                <a:sym typeface="Hoefler Text"/>
              </a:defRPr>
            </a:lvl1pPr>
          </a:lstStyle>
          <a:p>
            <a:r>
              <a:t>la civilisation byzantine et la religion orthodoxe à l’est (Constantin fonde Constantinople, actuelle Istanbul, en Turquie, en 330)</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3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39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39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4" nodeType="clickEffect">
                                  <p:stCondLst>
                                    <p:cond delay="0"/>
                                  </p:stCondLst>
                                  <p:iterate>
                                    <p:tmAbs val="0"/>
                                  </p:iterate>
                                  <p:childTnLst>
                                    <p:set>
                                      <p:cBhvr>
                                        <p:cTn id="18" fill="hold"/>
                                        <p:tgtEl>
                                          <p:spTgt spid="39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5" nodeType="clickEffect">
                                  <p:stCondLst>
                                    <p:cond delay="0"/>
                                  </p:stCondLst>
                                  <p:iterate>
                                    <p:tmAbs val="0"/>
                                  </p:iterate>
                                  <p:childTnLst>
                                    <p:set>
                                      <p:cBhvr>
                                        <p:cTn id="22" fill="hold"/>
                                        <p:tgtEl>
                                          <p:spTgt spid="39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6" nodeType="clickEffect">
                                  <p:stCondLst>
                                    <p:cond delay="0"/>
                                  </p:stCondLst>
                                  <p:iterate>
                                    <p:tmAbs val="0"/>
                                  </p:iterate>
                                  <p:childTnLst>
                                    <p:set>
                                      <p:cBhvr>
                                        <p:cTn id="26" fill="hold"/>
                                        <p:tgtEl>
                                          <p:spTgt spid="3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4" grpId="1" animBg="1" advAuto="0"/>
      <p:bldP spid="395" grpId="6" animBg="1" advAuto="0"/>
      <p:bldP spid="396" grpId="5" animBg="1" advAuto="0"/>
      <p:bldP spid="397" grpId="4" animBg="1" advAuto="0"/>
      <p:bldP spid="398" grpId="3" animBg="1" advAuto="0"/>
      <p:bldP spid="399" grpId="2" animBg="1" advAuto="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1" name="casque-XIII.tiff" descr="casque-XIII.tiff"/>
          <p:cNvPicPr>
            <a:picLocks noChangeAspect="1"/>
          </p:cNvPicPr>
          <p:nvPr/>
        </p:nvPicPr>
        <p:blipFill>
          <a:blip r:embed="rId3">
            <a:extLst/>
          </a:blip>
          <a:stretch>
            <a:fillRect/>
          </a:stretch>
        </p:blipFill>
        <p:spPr>
          <a:xfrm>
            <a:off x="508000" y="469900"/>
            <a:ext cx="5321300" cy="5321300"/>
          </a:xfrm>
          <a:prstGeom prst="rect">
            <a:avLst/>
          </a:prstGeom>
          <a:ln w="12700">
            <a:miter lim="400000"/>
          </a:ln>
        </p:spPr>
      </p:pic>
      <p:pic>
        <p:nvPicPr>
          <p:cNvPr id="702" name="cottedemaille.tiff" descr="cottedemaille.tiff"/>
          <p:cNvPicPr>
            <a:picLocks noChangeAspect="1"/>
          </p:cNvPicPr>
          <p:nvPr/>
        </p:nvPicPr>
        <p:blipFill>
          <a:blip r:embed="rId4">
            <a:extLst/>
          </a:blip>
          <a:stretch>
            <a:fillRect/>
          </a:stretch>
        </p:blipFill>
        <p:spPr>
          <a:xfrm>
            <a:off x="5041900" y="4013200"/>
            <a:ext cx="5334000" cy="5818910"/>
          </a:xfrm>
          <a:prstGeom prst="rect">
            <a:avLst/>
          </a:prstGeom>
          <a:ln w="12700">
            <a:miter lim="400000"/>
          </a:ln>
        </p:spPr>
      </p:pic>
      <p:pic>
        <p:nvPicPr>
          <p:cNvPr id="703" name="10693.png" descr="10693.png"/>
          <p:cNvPicPr>
            <a:picLocks noChangeAspect="1"/>
          </p:cNvPicPr>
          <p:nvPr/>
        </p:nvPicPr>
        <p:blipFill>
          <a:blip r:embed="rId5">
            <a:extLst/>
          </a:blip>
          <a:stretch>
            <a:fillRect/>
          </a:stretch>
        </p:blipFill>
        <p:spPr>
          <a:xfrm>
            <a:off x="10007600" y="482600"/>
            <a:ext cx="2311400" cy="3698241"/>
          </a:xfrm>
          <a:prstGeom prst="rect">
            <a:avLst/>
          </a:prstGeom>
          <a:ln w="12700">
            <a:miter lim="400000"/>
          </a:ln>
        </p:spPr>
      </p:pic>
    </p:spTree>
  </p:cSld>
  <p:clrMapOvr>
    <a:masterClrMapping/>
  </p:clrMapOvr>
  <p:transition xmlns:p14="http://schemas.microsoft.com/office/powerpoint/2010/mai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 name="bouclier-devant.png" descr="bouclier-devant.png"/>
          <p:cNvPicPr>
            <a:picLocks noChangeAspect="1"/>
          </p:cNvPicPr>
          <p:nvPr/>
        </p:nvPicPr>
        <p:blipFill>
          <a:blip r:embed="rId3">
            <a:extLst/>
          </a:blip>
          <a:stretch>
            <a:fillRect/>
          </a:stretch>
        </p:blipFill>
        <p:spPr>
          <a:xfrm>
            <a:off x="1714500" y="1027599"/>
            <a:ext cx="3860800" cy="5568462"/>
          </a:xfrm>
          <a:prstGeom prst="rect">
            <a:avLst/>
          </a:prstGeom>
          <a:ln w="12700">
            <a:miter lim="400000"/>
          </a:ln>
        </p:spPr>
      </p:pic>
      <p:pic>
        <p:nvPicPr>
          <p:cNvPr id="709" name="bouclier-arriere.png" descr="bouclier-arriere.png"/>
          <p:cNvPicPr>
            <a:picLocks noChangeAspect="1"/>
          </p:cNvPicPr>
          <p:nvPr/>
        </p:nvPicPr>
        <p:blipFill>
          <a:blip r:embed="rId4">
            <a:extLst/>
          </a:blip>
          <a:stretch>
            <a:fillRect/>
          </a:stretch>
        </p:blipFill>
        <p:spPr>
          <a:xfrm>
            <a:off x="6995774" y="954330"/>
            <a:ext cx="4457701" cy="5715001"/>
          </a:xfrm>
          <a:prstGeom prst="rect">
            <a:avLst/>
          </a:prstGeom>
          <a:ln w="12700">
            <a:miter lim="400000"/>
          </a:ln>
        </p:spPr>
      </p:pic>
      <p:sp>
        <p:nvSpPr>
          <p:cNvPr id="710" name="L’écu en bois fait 2 kilos environ. Il est généralement peint aux armoiries du chevalier (signes héraldiques, relatifs au blason d’une famille, d’une ville)"/>
          <p:cNvSpPr txBox="1"/>
          <p:nvPr/>
        </p:nvSpPr>
        <p:spPr>
          <a:xfrm>
            <a:off x="1379572" y="6939426"/>
            <a:ext cx="10245656" cy="1320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700"/>
            </a:lvl1pPr>
          </a:lstStyle>
          <a:p>
            <a:r>
              <a:t>L’écu en bois fait 2 kilos environ. Il est généralement peint aux armoiries du chevalier (signes héraldiques, relatifs au blason d’une famille, d’une ville)</a:t>
            </a:r>
          </a:p>
        </p:txBody>
      </p:sp>
    </p:spTree>
  </p:cSld>
  <p:clrMapOvr>
    <a:masterClrMapping/>
  </p:clrMapOvr>
  <p:transition xmlns:p14="http://schemas.microsoft.com/office/powerpoint/2010/mai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 name="Titre"/>
          <p:cNvSpPr txBox="1">
            <a:spLocks noGrp="1"/>
          </p:cNvSpPr>
          <p:nvPr>
            <p:ph type="title"/>
          </p:nvPr>
        </p:nvSpPr>
        <p:spPr>
          <a:prstGeom prst="rect">
            <a:avLst/>
          </a:prstGeom>
        </p:spPr>
        <p:txBody>
          <a:bodyPr/>
          <a:lstStyle/>
          <a:p>
            <a:endParaRPr/>
          </a:p>
        </p:txBody>
      </p:sp>
      <p:sp>
        <p:nvSpPr>
          <p:cNvPr id="715" name="Corps"/>
          <p:cNvSpPr txBox="1">
            <a:spLocks noGrp="1"/>
          </p:cNvSpPr>
          <p:nvPr>
            <p:ph type="body" idx="1"/>
          </p:nvPr>
        </p:nvSpPr>
        <p:spPr>
          <a:prstGeom prst="rect">
            <a:avLst/>
          </a:prstGeom>
        </p:spPr>
        <p:txBody>
          <a:bodyPr/>
          <a:lstStyle/>
          <a:p>
            <a:pPr marL="901700"/>
            <a:endParaRPr/>
          </a:p>
        </p:txBody>
      </p:sp>
      <p:pic>
        <p:nvPicPr>
          <p:cNvPr id="716" name="blasons 001.jpg" descr="blasons 001.jpg"/>
          <p:cNvPicPr>
            <a:picLocks noChangeAspect="1"/>
          </p:cNvPicPr>
          <p:nvPr/>
        </p:nvPicPr>
        <p:blipFill>
          <a:blip r:embed="rId2">
            <a:extLst/>
          </a:blip>
          <a:stretch>
            <a:fillRect/>
          </a:stretch>
        </p:blipFill>
        <p:spPr>
          <a:xfrm>
            <a:off x="-2910" y="-3729720"/>
            <a:ext cx="14808726" cy="20361998"/>
          </a:xfrm>
          <a:prstGeom prst="rect">
            <a:avLst/>
          </a:prstGeom>
          <a:ln w="12700">
            <a:miter lim="400000"/>
          </a:ln>
        </p:spPr>
      </p:pic>
    </p:spTree>
  </p:cSld>
  <p:clrMapOvr>
    <a:masterClrMapping/>
  </p:clrMapOvr>
  <p:transition xmlns:p14="http://schemas.microsoft.com/office/powerpoint/2010/mai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Titre"/>
          <p:cNvSpPr txBox="1">
            <a:spLocks noGrp="1"/>
          </p:cNvSpPr>
          <p:nvPr>
            <p:ph type="title"/>
          </p:nvPr>
        </p:nvSpPr>
        <p:spPr>
          <a:prstGeom prst="rect">
            <a:avLst/>
          </a:prstGeom>
        </p:spPr>
        <p:txBody>
          <a:bodyPr/>
          <a:lstStyle/>
          <a:p>
            <a:endParaRPr/>
          </a:p>
        </p:txBody>
      </p:sp>
      <p:sp>
        <p:nvSpPr>
          <p:cNvPr id="719" name="Corps"/>
          <p:cNvSpPr txBox="1">
            <a:spLocks noGrp="1"/>
          </p:cNvSpPr>
          <p:nvPr>
            <p:ph type="body" idx="1"/>
          </p:nvPr>
        </p:nvSpPr>
        <p:spPr>
          <a:prstGeom prst="rect">
            <a:avLst/>
          </a:prstGeom>
        </p:spPr>
        <p:txBody>
          <a:bodyPr/>
          <a:lstStyle/>
          <a:p>
            <a:pPr marL="901700"/>
            <a:endParaRPr/>
          </a:p>
        </p:txBody>
      </p:sp>
      <p:pic>
        <p:nvPicPr>
          <p:cNvPr id="720" name="blasons 001.jpg" descr="blasons 001.jpg"/>
          <p:cNvPicPr>
            <a:picLocks noChangeAspect="1"/>
          </p:cNvPicPr>
          <p:nvPr/>
        </p:nvPicPr>
        <p:blipFill>
          <a:blip r:embed="rId2">
            <a:extLst/>
          </a:blip>
          <a:stretch>
            <a:fillRect/>
          </a:stretch>
        </p:blipFill>
        <p:spPr>
          <a:xfrm>
            <a:off x="-93898" y="-7748514"/>
            <a:ext cx="14548515" cy="20004207"/>
          </a:xfrm>
          <a:prstGeom prst="rect">
            <a:avLst/>
          </a:prstGeom>
          <a:ln w="12700">
            <a:miter lim="400000"/>
          </a:ln>
        </p:spPr>
      </p:pic>
    </p:spTree>
  </p:cSld>
  <p:clrMapOvr>
    <a:masterClrMapping/>
  </p:clrMapOvr>
  <p:transition xmlns:p14="http://schemas.microsoft.com/office/powerpoint/2010/mai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 name="gambison_medieval_lnc_6001_g.png" descr="gambison_medieval_lnc_6001_g.png"/>
          <p:cNvPicPr>
            <a:picLocks noChangeAspect="1"/>
          </p:cNvPicPr>
          <p:nvPr/>
        </p:nvPicPr>
        <p:blipFill>
          <a:blip r:embed="rId3">
            <a:extLst/>
          </a:blip>
          <a:stretch>
            <a:fillRect/>
          </a:stretch>
        </p:blipFill>
        <p:spPr>
          <a:xfrm>
            <a:off x="871852" y="1148997"/>
            <a:ext cx="5854702" cy="7481006"/>
          </a:xfrm>
          <a:prstGeom prst="rect">
            <a:avLst/>
          </a:prstGeom>
          <a:ln w="12700">
            <a:miter lim="400000"/>
          </a:ln>
        </p:spPr>
      </p:pic>
      <p:sp>
        <p:nvSpPr>
          <p:cNvPr id="723" name="Un jaque (ou jacque, gambison, doublet armant, voire une jaque, suivant les auteurs) est un vêtement matelassé, ou multicouche, destiné à servir de protection lors d’un combat."/>
          <p:cNvSpPr txBox="1"/>
          <p:nvPr/>
        </p:nvSpPr>
        <p:spPr>
          <a:xfrm>
            <a:off x="7045662" y="1957581"/>
            <a:ext cx="4640947" cy="564257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3000">
                <a:solidFill>
                  <a:srgbClr val="232323"/>
                </a:solidFill>
              </a:defRPr>
            </a:pPr>
            <a:r>
              <a:rPr sz="3600" dirty="0"/>
              <a:t>Un </a:t>
            </a:r>
            <a:r>
              <a:rPr sz="3600" dirty="0"/>
              <a:t>jaque</a:t>
            </a:r>
            <a:r>
              <a:rPr sz="3600" dirty="0"/>
              <a:t> (ou </a:t>
            </a:r>
            <a:r>
              <a:rPr sz="3600" dirty="0"/>
              <a:t>jacque, gambison, doublet armant</a:t>
            </a:r>
            <a:r>
              <a:rPr sz="3600" dirty="0"/>
              <a:t>, voire une jaque, suivant les auteurs) est un vêtement matelassé, ou multicouche, destiné à servir de protection lors d’un combat.</a:t>
            </a:r>
          </a:p>
        </p:txBody>
      </p:sp>
    </p:spTree>
  </p:cSld>
  <p:clrMapOvr>
    <a:masterClrMapping/>
  </p:clrMapOvr>
  <p:transition xmlns:p14="http://schemas.microsoft.com/office/powerpoint/2010/mai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 name="300px-Middelaldersværd.png" descr="300px-Middelaldersværd.png"/>
          <p:cNvPicPr>
            <a:picLocks noChangeAspect="1"/>
          </p:cNvPicPr>
          <p:nvPr/>
        </p:nvPicPr>
        <p:blipFill>
          <a:blip r:embed="rId3">
            <a:extLst/>
          </a:blip>
          <a:stretch>
            <a:fillRect/>
          </a:stretch>
        </p:blipFill>
        <p:spPr>
          <a:xfrm>
            <a:off x="-30765" y="-18065"/>
            <a:ext cx="5031645" cy="8369301"/>
          </a:xfrm>
          <a:prstGeom prst="rect">
            <a:avLst/>
          </a:prstGeom>
          <a:ln w="12700">
            <a:miter lim="400000"/>
          </a:ln>
        </p:spPr>
      </p:pic>
      <p:sp>
        <p:nvSpPr>
          <p:cNvPr id="728" name="Une épée médiévale à une main pèse moins de 1,5kg. Une épée médiévale à une main et demi, aussi appelée épée médiévale bâtarde, ne dépasse pas les 2 kg."/>
          <p:cNvSpPr txBox="1"/>
          <p:nvPr/>
        </p:nvSpPr>
        <p:spPr>
          <a:xfrm>
            <a:off x="5126106" y="7725367"/>
            <a:ext cx="7358148" cy="15799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400">
                <a:solidFill>
                  <a:srgbClr val="232323"/>
                </a:solidFill>
                <a:latin typeface="Arial"/>
                <a:ea typeface="Arial"/>
                <a:cs typeface="Arial"/>
                <a:sym typeface="Arial"/>
              </a:defRPr>
            </a:pPr>
            <a:r>
              <a:rPr dirty="0"/>
              <a:t>Une épée médiévale à une main pèse moins de 1,</a:t>
            </a:r>
            <a:r>
              <a:rPr dirty="0"/>
              <a:t>5kg</a:t>
            </a:r>
            <a:r>
              <a:rPr dirty="0"/>
              <a:t>. Une épée médiévale à une main et demi, aussi appelée épée médiévale </a:t>
            </a:r>
            <a:r>
              <a:rPr dirty="0"/>
              <a:t>bâtarde</a:t>
            </a:r>
            <a:r>
              <a:rPr dirty="0"/>
              <a:t>, ne dépasse pas les 2 kg.</a:t>
            </a:r>
          </a:p>
        </p:txBody>
      </p:sp>
      <p:pic>
        <p:nvPicPr>
          <p:cNvPr id="729" name="Image" descr="Image"/>
          <p:cNvPicPr>
            <a:picLocks noChangeAspect="1"/>
          </p:cNvPicPr>
          <p:nvPr/>
        </p:nvPicPr>
        <p:blipFill>
          <a:blip r:embed="rId4">
            <a:extLst/>
          </a:blip>
          <a:stretch>
            <a:fillRect/>
          </a:stretch>
        </p:blipFill>
        <p:spPr>
          <a:xfrm>
            <a:off x="6718689" y="-108638"/>
            <a:ext cx="6261101" cy="7759701"/>
          </a:xfrm>
          <a:prstGeom prst="rect">
            <a:avLst/>
          </a:prstGeom>
          <a:ln w="12700">
            <a:miter lim="400000"/>
          </a:ln>
        </p:spPr>
      </p:pic>
    </p:spTree>
  </p:cSld>
  <p:clrMapOvr>
    <a:masterClrMapping/>
  </p:clrMapOvr>
  <p:transition xmlns:p14="http://schemas.microsoft.com/office/powerpoint/2010/mai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3" name="Leighton-Stitching_the_Standard.png" descr="Leighton-Stitching_the_Standard.png"/>
          <p:cNvPicPr>
            <a:picLocks noChangeAspect="1"/>
          </p:cNvPicPr>
          <p:nvPr/>
        </p:nvPicPr>
        <p:blipFill>
          <a:blip r:embed="rId3">
            <a:extLst/>
          </a:blip>
          <a:stretch>
            <a:fillRect/>
          </a:stretch>
        </p:blipFill>
        <p:spPr>
          <a:xfrm>
            <a:off x="508000" y="266700"/>
            <a:ext cx="4152900" cy="9526366"/>
          </a:xfrm>
          <a:prstGeom prst="rect">
            <a:avLst/>
          </a:prstGeom>
          <a:ln w="12700">
            <a:miter lim="400000"/>
          </a:ln>
        </p:spPr>
      </p:pic>
      <p:sp>
        <p:nvSpPr>
          <p:cNvPr id="734" name="Stitching the Standard, Edmund Blair Leighton (1853–1922), huile sur toile, Art Renewal Center Museum"/>
          <p:cNvSpPr txBox="1"/>
          <p:nvPr/>
        </p:nvSpPr>
        <p:spPr>
          <a:xfrm>
            <a:off x="4775777" y="7921726"/>
            <a:ext cx="7124701" cy="124307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ts val="4600"/>
              </a:lnSpc>
              <a:defRPr sz="2300"/>
            </a:pPr>
            <a:r>
              <a:rPr i="1" dirty="0"/>
              <a:t>Stitching the Standard, </a:t>
            </a:r>
            <a:r>
              <a:rPr dirty="0"/>
              <a:t>Edmund Blair Leighton</a:t>
            </a:r>
            <a:r>
              <a:rPr u="sng" dirty="0"/>
              <a:t> </a:t>
            </a:r>
            <a:r>
              <a:rPr dirty="0"/>
              <a:t>(1853–1922), huile sur </a:t>
            </a:r>
            <a:r>
              <a:rPr dirty="0" smtClean="0"/>
              <a:t>toile</a:t>
            </a:r>
            <a:r>
              <a:rPr lang="fr-CH" dirty="0" smtClean="0"/>
              <a:t>, Art Renewal Center Museum</a:t>
            </a:r>
            <a:r>
              <a:rPr u="sng" dirty="0" smtClean="0">
                <a:uFill>
                  <a:solidFill>
                    <a:srgbClr val="537DC3"/>
                  </a:solidFill>
                </a:uFill>
                <a:hlinkClick r:id="rId4"/>
              </a:rPr>
              <a:t> </a:t>
            </a:r>
            <a:endParaRPr u="sng" dirty="0">
              <a:uFill>
                <a:solidFill>
                  <a:srgbClr val="537DC3"/>
                </a:solidFill>
              </a:uFill>
              <a:hlinkClick r:id="rId4"/>
            </a:endParaRPr>
          </a:p>
        </p:txBody>
      </p:sp>
      <p:sp>
        <p:nvSpPr>
          <p:cNvPr id="735" name="L’imaginaire de la dame pour qui…"/>
          <p:cNvSpPr txBox="1"/>
          <p:nvPr/>
        </p:nvSpPr>
        <p:spPr>
          <a:xfrm>
            <a:off x="5010521" y="647700"/>
            <a:ext cx="7124701" cy="2311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4800">
                <a:solidFill>
                  <a:srgbClr val="59534D"/>
                </a:solidFill>
                <a:latin typeface="+mj-lt"/>
                <a:ea typeface="+mj-ea"/>
                <a:cs typeface="+mj-cs"/>
                <a:sym typeface="Hoefler Text"/>
              </a:defRPr>
            </a:pPr>
            <a:r>
              <a:t>L’imaginaire de la dame pour qui </a:t>
            </a:r>
          </a:p>
          <a:p>
            <a:pPr algn="ctr" defTabSz="584200">
              <a:defRPr sz="4800">
                <a:solidFill>
                  <a:srgbClr val="59534D"/>
                </a:solidFill>
                <a:latin typeface="+mj-lt"/>
                <a:ea typeface="+mj-ea"/>
                <a:cs typeface="+mj-cs"/>
                <a:sym typeface="Hoefler Text"/>
              </a:defRPr>
            </a:pPr>
            <a:r>
              <a:t>le chevalier se bat</a:t>
            </a:r>
          </a:p>
        </p:txBody>
      </p:sp>
    </p:spTree>
  </p:cSld>
  <p:clrMapOvr>
    <a:masterClrMapping/>
  </p:clrMapOvr>
  <p:transition xmlns:p14="http://schemas.microsoft.com/office/powerpoint/2010/mai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9" name="Meister_der_Manessischen_Liederhandschrift_005.png" descr="Meister_der_Manessischen_Liederhandschrift_005.png"/>
          <p:cNvPicPr>
            <a:picLocks noChangeAspect="1"/>
          </p:cNvPicPr>
          <p:nvPr/>
        </p:nvPicPr>
        <p:blipFill>
          <a:blip r:embed="rId3">
            <a:extLst/>
          </a:blip>
          <a:stretch>
            <a:fillRect/>
          </a:stretch>
        </p:blipFill>
        <p:spPr>
          <a:xfrm>
            <a:off x="122185" y="91605"/>
            <a:ext cx="5848722" cy="8455982"/>
          </a:xfrm>
          <a:prstGeom prst="rect">
            <a:avLst/>
          </a:prstGeom>
          <a:ln w="12700">
            <a:miter lim="400000"/>
          </a:ln>
        </p:spPr>
      </p:pic>
      <p:sp>
        <p:nvSpPr>
          <p:cNvPr id="740" name="https://www.youtube.com/watch?v=OFbwHWVy5WA…"/>
          <p:cNvSpPr txBox="1"/>
          <p:nvPr/>
        </p:nvSpPr>
        <p:spPr>
          <a:xfrm>
            <a:off x="172577" y="8600238"/>
            <a:ext cx="6144692" cy="1320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ts val="4300"/>
              </a:lnSpc>
              <a:defRPr sz="2000"/>
            </a:pPr>
            <a:r>
              <a:rPr u="sng">
                <a:hlinkClick r:id="rId4"/>
              </a:rPr>
              <a:t>https://www.youtube.com/watch?v=OFbwHWVy5WA</a:t>
            </a:r>
            <a:r>
              <a:t> </a:t>
            </a:r>
          </a:p>
          <a:p>
            <a:pPr>
              <a:lnSpc>
                <a:spcPts val="4300"/>
              </a:lnSpc>
              <a:defRPr sz="2000"/>
            </a:pPr>
            <a:endParaRPr/>
          </a:p>
          <a:p>
            <a:pPr>
              <a:lnSpc>
                <a:spcPts val="4300"/>
              </a:lnSpc>
              <a:defRPr sz="2000"/>
            </a:pPr>
            <a:r>
              <a:rPr u="sng">
                <a:hlinkClick r:id="rId5"/>
              </a:rPr>
              <a:t>https://www.youtube.com/watch?v=kgucKLb0fdk</a:t>
            </a:r>
          </a:p>
        </p:txBody>
      </p:sp>
      <p:sp>
        <p:nvSpPr>
          <p:cNvPr id="741" name="Enluminure présentant une joute équestre avec un équipement fin xiiie début xive siècle, Allemagne (Codex Manesse, 1320)"/>
          <p:cNvSpPr txBox="1"/>
          <p:nvPr/>
        </p:nvSpPr>
        <p:spPr>
          <a:xfrm>
            <a:off x="6588223" y="6288654"/>
            <a:ext cx="5848722" cy="2387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ts val="5100"/>
              </a:lnSpc>
              <a:defRPr sz="3000"/>
            </a:pPr>
            <a:r>
              <a:rPr dirty="0"/>
              <a:t>Enluminure présentant une joute équestre avec un équipement fin xiii</a:t>
            </a:r>
            <a:r>
              <a:rPr baseline="31999" dirty="0"/>
              <a:t>e</a:t>
            </a:r>
            <a:r>
              <a:rPr dirty="0"/>
              <a:t> début xiv</a:t>
            </a:r>
            <a:r>
              <a:rPr baseline="31999" dirty="0"/>
              <a:t>e</a:t>
            </a:r>
            <a:r>
              <a:rPr dirty="0"/>
              <a:t> siècle, Allemagne (</a:t>
            </a:r>
            <a:r>
              <a:rPr i="1" dirty="0"/>
              <a:t>Codex Manesse</a:t>
            </a:r>
            <a:r>
              <a:rPr dirty="0"/>
              <a:t>, 1320)</a:t>
            </a:r>
            <a:endParaRPr b="1" dirty="0"/>
          </a:p>
        </p:txBody>
      </p:sp>
      <p:sp>
        <p:nvSpPr>
          <p:cNvPr id="742" name="Femmes au balcon…"/>
          <p:cNvSpPr txBox="1"/>
          <p:nvPr/>
        </p:nvSpPr>
        <p:spPr>
          <a:xfrm>
            <a:off x="6263121" y="664067"/>
            <a:ext cx="5588410" cy="1524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4700"/>
            </a:pPr>
            <a:r>
              <a:t>Femmes au balcon</a:t>
            </a:r>
          </a:p>
          <a:p>
            <a:pPr>
              <a:defRPr sz="4700"/>
            </a:pPr>
            <a:r>
              <a:t>Hommes à la baston</a:t>
            </a:r>
          </a:p>
        </p:txBody>
      </p:sp>
    </p:spTree>
  </p:cSld>
  <p:clrMapOvr>
    <a:masterClrMapping/>
  </p:clrMapOvr>
  <p:transition xmlns:p14="http://schemas.microsoft.com/office/powerpoint/2010/mai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 name="Titre"/>
          <p:cNvSpPr txBox="1">
            <a:spLocks noGrp="1"/>
          </p:cNvSpPr>
          <p:nvPr>
            <p:ph type="title"/>
          </p:nvPr>
        </p:nvSpPr>
        <p:spPr>
          <a:prstGeom prst="rect">
            <a:avLst/>
          </a:prstGeom>
        </p:spPr>
        <p:txBody>
          <a:bodyPr/>
          <a:lstStyle/>
          <a:p>
            <a:endParaRPr/>
          </a:p>
        </p:txBody>
      </p:sp>
      <p:sp>
        <p:nvSpPr>
          <p:cNvPr id="747" name="Corps"/>
          <p:cNvSpPr txBox="1">
            <a:spLocks noGrp="1"/>
          </p:cNvSpPr>
          <p:nvPr>
            <p:ph type="body" idx="1"/>
          </p:nvPr>
        </p:nvSpPr>
        <p:spPr>
          <a:prstGeom prst="rect">
            <a:avLst/>
          </a:prstGeom>
        </p:spPr>
        <p:txBody>
          <a:bodyPr/>
          <a:lstStyle/>
          <a:p>
            <a:pPr marL="901700"/>
            <a:endParaRPr/>
          </a:p>
        </p:txBody>
      </p:sp>
      <p:pic>
        <p:nvPicPr>
          <p:cNvPr id="748" name="Meister_der_Manessischen_Liederhandschrift_001.png" descr="Meister_der_Manessischen_Liederhandschrift_001.png"/>
          <p:cNvPicPr>
            <a:picLocks noChangeAspect="1"/>
          </p:cNvPicPr>
          <p:nvPr/>
        </p:nvPicPr>
        <p:blipFill>
          <a:blip r:embed="rId3">
            <a:extLst/>
          </a:blip>
          <a:stretch>
            <a:fillRect/>
          </a:stretch>
        </p:blipFill>
        <p:spPr>
          <a:xfrm>
            <a:off x="2754624" y="-1117600"/>
            <a:ext cx="7481576" cy="11049000"/>
          </a:xfrm>
          <a:prstGeom prst="rect">
            <a:avLst/>
          </a:prstGeom>
          <a:ln w="12700">
            <a:miter lim="400000"/>
          </a:ln>
        </p:spPr>
      </p:pic>
    </p:spTree>
  </p:cSld>
  <p:clrMapOvr>
    <a:masterClrMapping/>
  </p:clrMapOvr>
  <p:transition xmlns:p14="http://schemas.microsoft.com/office/powerpoint/2010/mai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2" name="Premiers châteaux forts"/>
          <p:cNvSpPr txBox="1">
            <a:spLocks noGrp="1"/>
          </p:cNvSpPr>
          <p:nvPr>
            <p:ph type="title"/>
          </p:nvPr>
        </p:nvSpPr>
        <p:spPr>
          <a:xfrm>
            <a:off x="1041400" y="-234744"/>
            <a:ext cx="10922000" cy="2209801"/>
          </a:xfrm>
          <a:prstGeom prst="rect">
            <a:avLst/>
          </a:prstGeom>
        </p:spPr>
        <p:txBody>
          <a:bodyPr/>
          <a:lstStyle/>
          <a:p>
            <a:r>
              <a:t>Premiers châteaux forts</a:t>
            </a:r>
          </a:p>
        </p:txBody>
      </p:sp>
      <p:sp>
        <p:nvSpPr>
          <p:cNvPr id="753" name="Corps"/>
          <p:cNvSpPr txBox="1">
            <a:spLocks noGrp="1"/>
          </p:cNvSpPr>
          <p:nvPr>
            <p:ph type="body" idx="1"/>
          </p:nvPr>
        </p:nvSpPr>
        <p:spPr>
          <a:prstGeom prst="rect">
            <a:avLst/>
          </a:prstGeom>
        </p:spPr>
        <p:txBody>
          <a:bodyPr/>
          <a:lstStyle/>
          <a:p>
            <a:pPr marL="901700"/>
            <a:endParaRPr/>
          </a:p>
        </p:txBody>
      </p:sp>
      <p:pic>
        <p:nvPicPr>
          <p:cNvPr id="754" name="chateaux01.png" descr="chateaux01.png"/>
          <p:cNvPicPr>
            <a:picLocks noChangeAspect="1"/>
          </p:cNvPicPr>
          <p:nvPr/>
        </p:nvPicPr>
        <p:blipFill>
          <a:blip r:embed="rId3">
            <a:extLst/>
          </a:blip>
          <a:stretch>
            <a:fillRect/>
          </a:stretch>
        </p:blipFill>
        <p:spPr>
          <a:xfrm>
            <a:off x="868058" y="1472779"/>
            <a:ext cx="11268684" cy="8357442"/>
          </a:xfrm>
          <a:prstGeom prst="rect">
            <a:avLst/>
          </a:prstGeom>
          <a:ln w="12700">
            <a:miter lim="400000"/>
          </a:ln>
        </p:spPr>
      </p:pic>
      <p:sp>
        <p:nvSpPr>
          <p:cNvPr id="755" name="https://www.youtube.com/watch?v=Tf-0ktTzjTE&amp;feature=watch-vrec"/>
          <p:cNvSpPr txBox="1"/>
          <p:nvPr/>
        </p:nvSpPr>
        <p:spPr>
          <a:xfrm>
            <a:off x="2213731" y="9186779"/>
            <a:ext cx="102592" cy="44114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200" u="sng">
                <a:hlinkClick r:id="rId4"/>
              </a:defRPr>
            </a:lvl1pPr>
          </a:lstStyle>
          <a:p>
            <a:pPr>
              <a:defRPr u="none"/>
            </a:pPr>
            <a:endParaRPr u="sng" dirty="0">
              <a:hlinkClick r:id="rId4"/>
            </a:endParaRPr>
          </a:p>
        </p:txBody>
      </p:sp>
    </p:spTree>
  </p:cSld>
  <p:clrMapOvr>
    <a:masterClrMapping/>
  </p:clrMapOvr>
  <p:transition xmlns:p14="http://schemas.microsoft.com/office/powerpoint/2010/mai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Fin(s): 1453?"/>
          <p:cNvSpPr txBox="1">
            <a:spLocks noGrp="1"/>
          </p:cNvSpPr>
          <p:nvPr>
            <p:ph type="title"/>
          </p:nvPr>
        </p:nvSpPr>
        <p:spPr>
          <a:xfrm>
            <a:off x="-2489200" y="-38100"/>
            <a:ext cx="10922000" cy="2209800"/>
          </a:xfrm>
          <a:prstGeom prst="rect">
            <a:avLst/>
          </a:prstGeom>
        </p:spPr>
        <p:txBody>
          <a:bodyPr/>
          <a:lstStyle/>
          <a:p>
            <a:r>
              <a:t>Fin(s): 1453?</a:t>
            </a:r>
          </a:p>
        </p:txBody>
      </p:sp>
      <p:pic>
        <p:nvPicPr>
          <p:cNvPr id="402" name="Siege_of_Constantinople.png" descr="Siege_of_Constantinople.png"/>
          <p:cNvPicPr>
            <a:picLocks noChangeAspect="1"/>
          </p:cNvPicPr>
          <p:nvPr/>
        </p:nvPicPr>
        <p:blipFill>
          <a:blip r:embed="rId3">
            <a:extLst/>
          </a:blip>
          <a:stretch>
            <a:fillRect/>
          </a:stretch>
        </p:blipFill>
        <p:spPr>
          <a:xfrm>
            <a:off x="0" y="1841500"/>
            <a:ext cx="6718300" cy="6057900"/>
          </a:xfrm>
          <a:prstGeom prst="rect">
            <a:avLst/>
          </a:prstGeom>
          <a:ln w="12700">
            <a:miter lim="400000"/>
          </a:ln>
        </p:spPr>
      </p:pic>
      <p:pic>
        <p:nvPicPr>
          <p:cNvPr id="403" name="Benjamin-Constant-The_Entry_of_Mahomet_II_into_Constantinople-1876.tiff" descr="Benjamin-Constant-The_Entry_of_Mahomet_II_into_Constantinople-1876.tiff"/>
          <p:cNvPicPr>
            <a:picLocks noChangeAspect="1"/>
          </p:cNvPicPr>
          <p:nvPr/>
        </p:nvPicPr>
        <p:blipFill>
          <a:blip r:embed="rId4">
            <a:extLst/>
          </a:blip>
          <a:stretch>
            <a:fillRect/>
          </a:stretch>
        </p:blipFill>
        <p:spPr>
          <a:xfrm>
            <a:off x="6883400" y="342900"/>
            <a:ext cx="6159500" cy="8399319"/>
          </a:xfrm>
          <a:prstGeom prst="rect">
            <a:avLst/>
          </a:prstGeom>
          <a:ln w="12700">
            <a:miter lim="400000"/>
          </a:ln>
        </p:spPr>
      </p:pic>
      <p:sp>
        <p:nvSpPr>
          <p:cNvPr id="404" name="Jean-Joseph Benjamin-Constant (1845–1902)…"/>
          <p:cNvSpPr txBox="1"/>
          <p:nvPr/>
        </p:nvSpPr>
        <p:spPr>
          <a:xfrm>
            <a:off x="6807200" y="8775699"/>
            <a:ext cx="454203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ts val="3800"/>
              </a:lnSpc>
              <a:defRPr sz="1600"/>
            </a:pPr>
            <a:r>
              <a:rPr b="1">
                <a:uFill>
                  <a:solidFill>
                    <a:srgbClr val="537DC3"/>
                  </a:solidFill>
                </a:uFill>
              </a:rPr>
              <a:t>Jean-Joseph Benjamin-Constant</a:t>
            </a:r>
            <a:r>
              <a:rPr b="1"/>
              <a:t> (1845–1902)</a:t>
            </a:r>
          </a:p>
          <a:p>
            <a:pPr>
              <a:lnSpc>
                <a:spcPts val="3800"/>
              </a:lnSpc>
              <a:defRPr sz="1600"/>
            </a:pPr>
            <a:r>
              <a:t>The Entry of Mehmet II into Constantinople, 1876</a:t>
            </a:r>
          </a:p>
        </p:txBody>
      </p:sp>
      <p:sp>
        <p:nvSpPr>
          <p:cNvPr id="405" name="Scene from the battle defending Constantinople, Paris, 1499."/>
          <p:cNvSpPr txBox="1"/>
          <p:nvPr/>
        </p:nvSpPr>
        <p:spPr>
          <a:xfrm>
            <a:off x="67681" y="7992061"/>
            <a:ext cx="6911579" cy="457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200">
                <a:latin typeface="Times"/>
                <a:ea typeface="Times"/>
                <a:cs typeface="Times"/>
                <a:sym typeface="Times"/>
              </a:defRPr>
            </a:lvl1pPr>
          </a:lstStyle>
          <a:p>
            <a:pPr>
              <a:defRPr>
                <a:latin typeface="Helvetica"/>
                <a:ea typeface="Helvetica"/>
                <a:cs typeface="Helvetica"/>
                <a:sym typeface="Helvetica"/>
              </a:defRPr>
            </a:pPr>
            <a:r>
              <a:rPr>
                <a:latin typeface="Times"/>
                <a:ea typeface="Times"/>
                <a:cs typeface="Times"/>
                <a:sym typeface="Times"/>
              </a:rPr>
              <a:t>Scene from the battle defending Constantinople, Paris, 1499.</a:t>
            </a:r>
          </a:p>
        </p:txBody>
      </p:sp>
    </p:spTree>
  </p:cSld>
  <p:clrMapOvr>
    <a:masterClrMapping/>
  </p:clrMapOvr>
  <p:transition xmlns:p14="http://schemas.microsoft.com/office/powerpoint/2010/mai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9" name="chateaux02.png" descr="chateaux02.png"/>
          <p:cNvPicPr>
            <a:picLocks noChangeAspect="1"/>
          </p:cNvPicPr>
          <p:nvPr/>
        </p:nvPicPr>
        <p:blipFill>
          <a:blip r:embed="rId3">
            <a:extLst/>
          </a:blip>
          <a:stretch>
            <a:fillRect/>
          </a:stretch>
        </p:blipFill>
        <p:spPr>
          <a:xfrm>
            <a:off x="-38100" y="2184400"/>
            <a:ext cx="13081000" cy="4789500"/>
          </a:xfrm>
          <a:prstGeom prst="rect">
            <a:avLst/>
          </a:prstGeom>
          <a:ln w="12700">
            <a:miter lim="400000"/>
          </a:ln>
        </p:spPr>
      </p:pic>
    </p:spTree>
  </p:cSld>
  <p:clrMapOvr>
    <a:masterClrMapping/>
  </p:clrMapOvr>
  <p:transition xmlns:p14="http://schemas.microsoft.com/office/powerpoint/2010/mai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 name="chateaux04.png" descr="chateaux04.png"/>
          <p:cNvPicPr>
            <a:picLocks noChangeAspect="1"/>
          </p:cNvPicPr>
          <p:nvPr/>
        </p:nvPicPr>
        <p:blipFill>
          <a:blip r:embed="rId3">
            <a:extLst/>
          </a:blip>
          <a:stretch>
            <a:fillRect/>
          </a:stretch>
        </p:blipFill>
        <p:spPr>
          <a:xfrm>
            <a:off x="660400" y="495300"/>
            <a:ext cx="11671300" cy="8767992"/>
          </a:xfrm>
          <a:prstGeom prst="rect">
            <a:avLst/>
          </a:prstGeom>
          <a:ln w="12700">
            <a:miter lim="400000"/>
          </a:ln>
        </p:spPr>
      </p:pic>
    </p:spTree>
  </p:cSld>
  <p:clrMapOvr>
    <a:masterClrMapping/>
  </p:clrMapOvr>
  <p:transition xmlns:p14="http://schemas.microsoft.com/office/powerpoint/2010/mai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Inquisition"/>
          <p:cNvSpPr txBox="1">
            <a:spLocks noGrp="1"/>
          </p:cNvSpPr>
          <p:nvPr>
            <p:ph type="title"/>
          </p:nvPr>
        </p:nvSpPr>
        <p:spPr>
          <a:xfrm>
            <a:off x="1041400" y="-116593"/>
            <a:ext cx="10922000" cy="2209801"/>
          </a:xfrm>
          <a:prstGeom prst="rect">
            <a:avLst/>
          </a:prstGeom>
        </p:spPr>
        <p:txBody>
          <a:bodyPr/>
          <a:lstStyle/>
          <a:p>
            <a:r>
              <a:t>Inquisition</a:t>
            </a:r>
          </a:p>
        </p:txBody>
      </p:sp>
      <p:pic>
        <p:nvPicPr>
          <p:cNvPr id="769" name="Scene_from_an_Inquisition_by_Goya.png" descr="Scene_from_an_Inquisition_by_Goya.png"/>
          <p:cNvPicPr>
            <a:picLocks noChangeAspect="1"/>
          </p:cNvPicPr>
          <p:nvPr/>
        </p:nvPicPr>
        <p:blipFill>
          <a:blip r:embed="rId3">
            <a:extLst/>
          </a:blip>
          <a:stretch>
            <a:fillRect/>
          </a:stretch>
        </p:blipFill>
        <p:spPr>
          <a:xfrm>
            <a:off x="1437007" y="1542890"/>
            <a:ext cx="10130512" cy="6217602"/>
          </a:xfrm>
          <a:prstGeom prst="rect">
            <a:avLst/>
          </a:prstGeom>
          <a:ln w="12700">
            <a:miter lim="400000"/>
          </a:ln>
        </p:spPr>
      </p:pic>
      <p:sp>
        <p:nvSpPr>
          <p:cNvPr id="770" name="Francisco de Goya, Tribunal de l’Inquisition, 1812-1819, Académie royale de San Fernando, Madrid.…"/>
          <p:cNvSpPr txBox="1"/>
          <p:nvPr/>
        </p:nvSpPr>
        <p:spPr>
          <a:xfrm>
            <a:off x="816009" y="7771534"/>
            <a:ext cx="12014201" cy="15799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2000"/>
            </a:pPr>
            <a:r>
              <a:rPr sz="2400" dirty="0"/>
              <a:t>Francisco de Goya, </a:t>
            </a:r>
            <a:r>
              <a:rPr sz="2400" i="1" dirty="0"/>
              <a:t>Tribunal de l’Inquisition</a:t>
            </a:r>
            <a:r>
              <a:rPr sz="2400" dirty="0"/>
              <a:t>, 1812-1819, Académie royale de San Fernando, Madrid.</a:t>
            </a:r>
          </a:p>
          <a:p>
            <a:pPr>
              <a:defRPr sz="2000"/>
            </a:pPr>
            <a:r>
              <a:rPr sz="2400" dirty="0"/>
              <a:t>Représentation d’un autodafé, accusation pour délit à l’encontre de la religion catholique, réalisé par le tribunal de l’Inquisition espagnole, dans une église.</a:t>
            </a:r>
          </a:p>
        </p:txBody>
      </p:sp>
    </p:spTree>
  </p:cSld>
  <p:clrMapOvr>
    <a:masterClrMapping/>
  </p:clrMapOvr>
  <p:transition xmlns:p14="http://schemas.microsoft.com/office/powerpoint/2010/mai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4" name="800px-Cathars_expelled.jpg" descr="800px-Cathars_expelled.jpg"/>
          <p:cNvPicPr>
            <a:picLocks noChangeAspect="1"/>
          </p:cNvPicPr>
          <p:nvPr/>
        </p:nvPicPr>
        <p:blipFill>
          <a:blip r:embed="rId3">
            <a:extLst/>
          </a:blip>
          <a:stretch>
            <a:fillRect/>
          </a:stretch>
        </p:blipFill>
        <p:spPr>
          <a:xfrm>
            <a:off x="1895276" y="1677554"/>
            <a:ext cx="9214084" cy="6910564"/>
          </a:xfrm>
          <a:prstGeom prst="rect">
            <a:avLst/>
          </a:prstGeom>
          <a:ln w="12700">
            <a:miter lim="400000"/>
          </a:ln>
        </p:spPr>
      </p:pic>
      <p:sp>
        <p:nvSpPr>
          <p:cNvPr id="775" name="La secte cathares, jugée hérétiques, fut persécutée par l’Inquisition qui sévit de 1231 jusqu’aux guerres napoléoniennes (XIXe siècle)"/>
          <p:cNvSpPr txBox="1"/>
          <p:nvPr/>
        </p:nvSpPr>
        <p:spPr>
          <a:xfrm>
            <a:off x="887491" y="567878"/>
            <a:ext cx="10738826" cy="965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800"/>
            </a:lvl1pPr>
          </a:lstStyle>
          <a:p>
            <a:r>
              <a:t>La secte cathares, jugée hérétiques, fut persécutée par l’Inquisition qui sévit de 1231 jusqu’aux guerres napoléoniennes (XIXe siècle)</a:t>
            </a:r>
          </a:p>
        </p:txBody>
      </p:sp>
      <p:sp>
        <p:nvSpPr>
          <p:cNvPr id="776" name="Cathares expulsés de Carcassonne en 1209 après la croisade contre albigeois et le catharisme dans le Languedoc."/>
          <p:cNvSpPr txBox="1"/>
          <p:nvPr/>
        </p:nvSpPr>
        <p:spPr>
          <a:xfrm>
            <a:off x="599839" y="8568098"/>
            <a:ext cx="11805122" cy="711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a:defRPr sz="2000"/>
            </a:lvl1pPr>
          </a:lstStyle>
          <a:p>
            <a:r>
              <a:t>Cathares expulsés de Carcassonne en 1209 après la croisade contre albigeois et le catharisme dans le Languedoc.</a:t>
            </a:r>
          </a:p>
        </p:txBody>
      </p:sp>
    </p:spTree>
  </p:cSld>
  <p:clrMapOvr>
    <a:masterClrMapping/>
  </p:clrMapOvr>
  <p:transition xmlns:p14="http://schemas.microsoft.com/office/powerpoint/2010/mai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0" name="Pedro_Berruguete_-_Saint_Dominic_Presiding_over_an_Auto-da-fe_%281475%29.png" descr="Pedro_Berruguete_-_Saint_Dominic_Presiding_over_an_Auto-da-fe_%281475%29.png"/>
          <p:cNvPicPr>
            <a:picLocks noChangeAspect="1"/>
          </p:cNvPicPr>
          <p:nvPr/>
        </p:nvPicPr>
        <p:blipFill>
          <a:blip r:embed="rId3">
            <a:extLst/>
          </a:blip>
          <a:stretch>
            <a:fillRect/>
          </a:stretch>
        </p:blipFill>
        <p:spPr>
          <a:xfrm>
            <a:off x="23474" y="-1158613"/>
            <a:ext cx="7010355" cy="11307025"/>
          </a:xfrm>
          <a:prstGeom prst="rect">
            <a:avLst/>
          </a:prstGeom>
          <a:ln w="12700">
            <a:miter lim="400000"/>
          </a:ln>
        </p:spPr>
      </p:pic>
      <p:sp>
        <p:nvSpPr>
          <p:cNvPr id="781" name="Saint Dominic Presiding over an Auto-da-fe, vers 1495, Pedro Berruguete (1450–1504), 154*92 cm, huile sur panneau, Musée du Prado."/>
          <p:cNvSpPr txBox="1"/>
          <p:nvPr/>
        </p:nvSpPr>
        <p:spPr>
          <a:xfrm>
            <a:off x="7215892" y="7927505"/>
            <a:ext cx="4686301" cy="1371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nSpc>
                <a:spcPts val="4400"/>
              </a:lnSpc>
              <a:defRPr sz="2100"/>
            </a:pPr>
            <a:r>
              <a:rPr i="1" u="sng" dirty="0">
                <a:uFill>
                  <a:solidFill>
                    <a:srgbClr val="295EB7"/>
                  </a:solidFill>
                </a:uFill>
              </a:rPr>
              <a:t>Saint Dominic</a:t>
            </a:r>
            <a:r>
              <a:rPr i="1" dirty="0"/>
              <a:t> Presiding over an Auto-da-fe</a:t>
            </a:r>
            <a:r>
              <a:rPr dirty="0"/>
              <a:t>, vers 1495, Pedro Berruguete (1450–1504), 154*92 cm, huile sur panneau, Musée du Prado.</a:t>
            </a:r>
          </a:p>
        </p:txBody>
      </p:sp>
      <p:sp>
        <p:nvSpPr>
          <p:cNvPr id="782" name="Un autodafé: cérémonie de pénitence publique durant laquelle l’Inquisition rendait ses jugements"/>
          <p:cNvSpPr txBox="1"/>
          <p:nvPr/>
        </p:nvSpPr>
        <p:spPr>
          <a:xfrm>
            <a:off x="7314029" y="821236"/>
            <a:ext cx="5056343" cy="3022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3800">
                <a:solidFill>
                  <a:srgbClr val="59534D"/>
                </a:solidFill>
                <a:latin typeface="+mj-lt"/>
                <a:ea typeface="+mj-ea"/>
                <a:cs typeface="+mj-cs"/>
                <a:sym typeface="Hoefler Text"/>
              </a:defRPr>
            </a:lvl1pPr>
          </a:lstStyle>
          <a:p>
            <a:r>
              <a:t>Un autodafé: cérémonie de pénitence publique durant laquelle l’Inquisition rendait ses jugements</a:t>
            </a:r>
          </a:p>
        </p:txBody>
      </p:sp>
    </p:spTree>
  </p:cSld>
  <p:clrMapOvr>
    <a:masterClrMapping/>
  </p:clrMapOvr>
  <p:transition xmlns:p14="http://schemas.microsoft.com/office/powerpoint/2010/mai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 name="XVIe siècle: déclin de la chevalerie"/>
          <p:cNvSpPr txBox="1">
            <a:spLocks noGrp="1"/>
          </p:cNvSpPr>
          <p:nvPr>
            <p:ph type="title"/>
          </p:nvPr>
        </p:nvSpPr>
        <p:spPr>
          <a:xfrm>
            <a:off x="393700" y="38100"/>
            <a:ext cx="12204700" cy="2209800"/>
          </a:xfrm>
          <a:prstGeom prst="rect">
            <a:avLst/>
          </a:prstGeom>
        </p:spPr>
        <p:txBody>
          <a:bodyPr/>
          <a:lstStyle>
            <a:lvl1pPr>
              <a:defRPr sz="6200"/>
            </a:lvl1pPr>
          </a:lstStyle>
          <a:p>
            <a:r>
              <a:t>XVIe siècle: déclin de la chevalerie</a:t>
            </a:r>
          </a:p>
        </p:txBody>
      </p:sp>
      <p:sp>
        <p:nvSpPr>
          <p:cNvPr id="787" name="Eugène Delacroix, Combat de chevaliers dans la campagne…"/>
          <p:cNvSpPr txBox="1"/>
          <p:nvPr/>
        </p:nvSpPr>
        <p:spPr>
          <a:xfrm>
            <a:off x="1898076" y="8736916"/>
            <a:ext cx="9569979" cy="12113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1900"/>
            </a:pPr>
            <a:r>
              <a:rPr b="1">
                <a:solidFill>
                  <a:srgbClr val="272727"/>
                </a:solidFill>
                <a:latin typeface="Arial"/>
                <a:ea typeface="Arial"/>
                <a:cs typeface="Arial"/>
                <a:sym typeface="Arial"/>
              </a:rPr>
              <a:t>Eugène Delacroix, </a:t>
            </a:r>
            <a:r>
              <a:rPr b="1" i="1">
                <a:solidFill>
                  <a:srgbClr val="272727"/>
                </a:solidFill>
                <a:latin typeface="Arial"/>
                <a:ea typeface="Arial"/>
                <a:cs typeface="Arial"/>
                <a:sym typeface="Arial"/>
              </a:rPr>
              <a:t>Combat de chevaliers dans la campagne</a:t>
            </a:r>
            <a:endParaRPr b="1">
              <a:solidFill>
                <a:srgbClr val="272727"/>
              </a:solidFill>
              <a:latin typeface="Arial"/>
              <a:ea typeface="Arial"/>
              <a:cs typeface="Arial"/>
              <a:sym typeface="Arial"/>
            </a:endParaRPr>
          </a:p>
          <a:p>
            <a:pPr algn="just">
              <a:defRPr sz="1900"/>
            </a:pPr>
            <a:r>
              <a:rPr>
                <a:solidFill>
                  <a:srgbClr val="272727"/>
                </a:solidFill>
                <a:latin typeface="Arial"/>
                <a:ea typeface="Arial"/>
                <a:cs typeface="Arial"/>
                <a:sym typeface="Arial"/>
              </a:rPr>
              <a:t>Combat de chevaliers dans la campagne (1830). Peinture à l'huile d'Eugène Delacroix. (Musée du Louvre, Paris.)</a:t>
            </a:r>
          </a:p>
        </p:txBody>
      </p:sp>
      <p:pic>
        <p:nvPicPr>
          <p:cNvPr id="788" name="Louvre-13-1368.png" descr="Louvre-13-1368.png"/>
          <p:cNvPicPr>
            <a:picLocks noChangeAspect="1"/>
          </p:cNvPicPr>
          <p:nvPr/>
        </p:nvPicPr>
        <p:blipFill>
          <a:blip r:embed="rId3">
            <a:extLst/>
          </a:blip>
          <a:stretch>
            <a:fillRect/>
          </a:stretch>
        </p:blipFill>
        <p:spPr>
          <a:xfrm>
            <a:off x="1993900" y="1905000"/>
            <a:ext cx="9008534" cy="6756400"/>
          </a:xfrm>
          <a:prstGeom prst="rect">
            <a:avLst/>
          </a:prstGeom>
          <a:ln w="12700">
            <a:miter lim="400000"/>
          </a:ln>
        </p:spPr>
      </p:pic>
    </p:spTree>
  </p:cSld>
  <p:clrMapOvr>
    <a:masterClrMapping/>
  </p:clrMapOvr>
  <p:transition xmlns:p14="http://schemas.microsoft.com/office/powerpoint/2010/mai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041400" y="126001"/>
            <a:ext cx="10922000" cy="2209800"/>
          </a:xfrm>
        </p:spPr>
        <p:txBody>
          <a:bodyPr/>
          <a:lstStyle/>
          <a:p>
            <a:r>
              <a:rPr lang="fr-FR" dirty="0" smtClean="0"/>
              <a:t>Causes du déclin</a:t>
            </a:r>
            <a:endParaRPr lang="fr-FR" dirty="0"/>
          </a:p>
        </p:txBody>
      </p:sp>
      <p:sp>
        <p:nvSpPr>
          <p:cNvPr id="3" name="Espace réservé du texte 2"/>
          <p:cNvSpPr>
            <a:spLocks noGrp="1"/>
          </p:cNvSpPr>
          <p:nvPr>
            <p:ph type="body" idx="1"/>
          </p:nvPr>
        </p:nvSpPr>
        <p:spPr/>
        <p:txBody>
          <a:bodyPr/>
          <a:lstStyle/>
          <a:p>
            <a:r>
              <a:rPr lang="fr-FR" dirty="0" smtClean="0"/>
              <a:t>Le titre de chevalier existe encore aujourd’hui mais:</a:t>
            </a:r>
          </a:p>
          <a:p>
            <a:r>
              <a:rPr lang="fr-FR" dirty="0" smtClean="0"/>
              <a:t>Au XVIe, le courtisan remplace le chevalier, la noblesse décline avec la montée de la bourgeoisie </a:t>
            </a:r>
          </a:p>
          <a:p>
            <a:r>
              <a:rPr lang="fr-FR" dirty="0" smtClean="0"/>
              <a:t>Les chevaliers perdent peu à peu leur éthique au combat. Ils cherchent à prendre leurs adversaires par surprise. Ils recourent à la ruse</a:t>
            </a:r>
          </a:p>
          <a:p>
            <a:r>
              <a:rPr lang="fr-FR" dirty="0" smtClean="0"/>
              <a:t>Les chevaliers deviennent déloyaux, ils pratiquent la trahison, le mensonge, ils désobéissent à leur roi</a:t>
            </a:r>
          </a:p>
          <a:p>
            <a:r>
              <a:rPr lang="fr-FR" dirty="0" smtClean="0"/>
              <a:t>La chevalerie est de moins en moins sollicitée</a:t>
            </a:r>
          </a:p>
          <a:p>
            <a:endParaRPr lang="fr-FR" dirty="0"/>
          </a:p>
        </p:txBody>
      </p:sp>
    </p:spTree>
    <p:extLst>
      <p:ext uri="{BB962C8B-B14F-4D97-AF65-F5344CB8AC3E}">
        <p14:creationId xmlns:p14="http://schemas.microsoft.com/office/powerpoint/2010/main" val="368204351"/>
      </p:ext>
    </p:extLst>
  </p:cSld>
  <p:clrMapOvr>
    <a:masterClrMapping/>
  </p:clrMapOvr>
  <p:transition xmlns:p14="http://schemas.microsoft.com/office/powerpoint/2010/mai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 name="3. Les Laboratores:  ceux qui labourent"/>
          <p:cNvSpPr txBox="1">
            <a:spLocks noGrp="1"/>
          </p:cNvSpPr>
          <p:nvPr>
            <p:ph type="title"/>
          </p:nvPr>
        </p:nvSpPr>
        <p:spPr>
          <a:xfrm>
            <a:off x="3721100" y="93897"/>
            <a:ext cx="10922000" cy="2209801"/>
          </a:xfrm>
          <a:prstGeom prst="rect">
            <a:avLst/>
          </a:prstGeom>
        </p:spPr>
        <p:txBody>
          <a:bodyPr/>
          <a:lstStyle/>
          <a:p>
            <a:pPr algn="l">
              <a:defRPr sz="6300"/>
            </a:pPr>
            <a:r>
              <a:t>3. Les Laboratores: </a:t>
            </a:r>
          </a:p>
          <a:p>
            <a:pPr algn="l">
              <a:defRPr sz="4800"/>
            </a:pPr>
            <a:r>
              <a:t>ceux qui labourent</a:t>
            </a:r>
          </a:p>
        </p:txBody>
      </p:sp>
      <p:pic>
        <p:nvPicPr>
          <p:cNvPr id="793" name="oratores+bellatores+laboratores.png" descr="oratores+bellatores+laboratores.png"/>
          <p:cNvPicPr>
            <a:picLocks noChangeAspect="1"/>
          </p:cNvPicPr>
          <p:nvPr/>
        </p:nvPicPr>
        <p:blipFill>
          <a:blip r:embed="rId2">
            <a:extLst/>
          </a:blip>
          <a:stretch>
            <a:fillRect/>
          </a:stretch>
        </p:blipFill>
        <p:spPr>
          <a:xfrm>
            <a:off x="-38100" y="-12700"/>
            <a:ext cx="2921000" cy="2895600"/>
          </a:xfrm>
          <a:prstGeom prst="rect">
            <a:avLst/>
          </a:prstGeom>
          <a:ln w="12700">
            <a:miter lim="400000"/>
          </a:ln>
        </p:spPr>
      </p:pic>
      <p:pic>
        <p:nvPicPr>
          <p:cNvPr id="794" name="laboratores4.png" descr="laboratores4.png"/>
          <p:cNvPicPr>
            <a:picLocks noChangeAspect="1"/>
          </p:cNvPicPr>
          <p:nvPr/>
        </p:nvPicPr>
        <p:blipFill>
          <a:blip r:embed="rId3">
            <a:extLst/>
          </a:blip>
          <a:stretch>
            <a:fillRect/>
          </a:stretch>
        </p:blipFill>
        <p:spPr>
          <a:xfrm>
            <a:off x="3721100" y="2057400"/>
            <a:ext cx="5557707" cy="8077200"/>
          </a:xfrm>
          <a:prstGeom prst="rect">
            <a:avLst/>
          </a:prstGeom>
          <a:ln w="12700">
            <a:miter lim="400000"/>
          </a:ln>
        </p:spPr>
      </p:pic>
    </p:spTree>
  </p:cSld>
  <p:clrMapOvr>
    <a:masterClrMapping/>
  </p:clrMapOvr>
  <p:transition xmlns:p14="http://schemas.microsoft.com/office/powerpoint/2010/mai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 name="paysanstravailchamp.png" descr="paysanstravailchamp.png"/>
          <p:cNvPicPr>
            <a:picLocks noChangeAspect="1"/>
          </p:cNvPicPr>
          <p:nvPr/>
        </p:nvPicPr>
        <p:blipFill>
          <a:blip r:embed="rId3">
            <a:extLst/>
          </a:blip>
          <a:stretch>
            <a:fillRect/>
          </a:stretch>
        </p:blipFill>
        <p:spPr>
          <a:xfrm>
            <a:off x="863600" y="850900"/>
            <a:ext cx="7454900" cy="4841046"/>
          </a:xfrm>
          <a:prstGeom prst="rect">
            <a:avLst/>
          </a:prstGeom>
          <a:ln w="12700">
            <a:miter lim="400000"/>
          </a:ln>
        </p:spPr>
      </p:pic>
      <p:pic>
        <p:nvPicPr>
          <p:cNvPr id="799" name="Image 3.png" descr="Image 3.png"/>
          <p:cNvPicPr>
            <a:picLocks noChangeAspect="1"/>
          </p:cNvPicPr>
          <p:nvPr/>
        </p:nvPicPr>
        <p:blipFill>
          <a:blip r:embed="rId4">
            <a:extLst/>
          </a:blip>
          <a:stretch>
            <a:fillRect/>
          </a:stretch>
        </p:blipFill>
        <p:spPr>
          <a:xfrm>
            <a:off x="774700" y="5829300"/>
            <a:ext cx="8958263" cy="3771900"/>
          </a:xfrm>
          <a:prstGeom prst="rect">
            <a:avLst/>
          </a:prstGeom>
          <a:ln w="12700">
            <a:miter lim="400000"/>
          </a:ln>
        </p:spPr>
      </p:pic>
    </p:spTree>
  </p:cSld>
  <p:clrMapOvr>
    <a:masterClrMapping/>
  </p:clrMapOvr>
  <p:transition xmlns:p14="http://schemas.microsoft.com/office/powerpoint/2010/mai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Professions médiévales"/>
          <p:cNvSpPr txBox="1">
            <a:spLocks noGrp="1"/>
          </p:cNvSpPr>
          <p:nvPr>
            <p:ph type="title"/>
          </p:nvPr>
        </p:nvSpPr>
        <p:spPr>
          <a:prstGeom prst="rect">
            <a:avLst/>
          </a:prstGeom>
        </p:spPr>
        <p:txBody>
          <a:bodyPr/>
          <a:lstStyle/>
          <a:p>
            <a:r>
              <a:t>Professions médiévales</a:t>
            </a:r>
          </a:p>
        </p:txBody>
      </p:sp>
      <p:sp>
        <p:nvSpPr>
          <p:cNvPr id="804" name="Corps"/>
          <p:cNvSpPr txBox="1">
            <a:spLocks noGrp="1"/>
          </p:cNvSpPr>
          <p:nvPr>
            <p:ph type="body" idx="1"/>
          </p:nvPr>
        </p:nvSpPr>
        <p:spPr>
          <a:prstGeom prst="rect">
            <a:avLst/>
          </a:prstGeom>
        </p:spPr>
        <p:txBody>
          <a:bodyPr/>
          <a:lstStyle/>
          <a:p>
            <a:pPr marL="901700"/>
            <a:endParaRPr/>
          </a:p>
        </p:txBody>
      </p:sp>
      <p:pic>
        <p:nvPicPr>
          <p:cNvPr id="805" name="ouvrier2.png" descr="ouvrier2.png"/>
          <p:cNvPicPr>
            <a:picLocks noChangeAspect="1"/>
          </p:cNvPicPr>
          <p:nvPr/>
        </p:nvPicPr>
        <p:blipFill>
          <a:blip r:embed="rId2">
            <a:extLst/>
          </a:blip>
          <a:stretch>
            <a:fillRect/>
          </a:stretch>
        </p:blipFill>
        <p:spPr>
          <a:xfrm>
            <a:off x="1035050" y="2563061"/>
            <a:ext cx="10934700" cy="5618175"/>
          </a:xfrm>
          <a:prstGeom prst="rect">
            <a:avLst/>
          </a:prstGeom>
          <a:ln w="12700">
            <a:miter lim="400000"/>
          </a:ln>
        </p:spPr>
      </p:pic>
    </p:spTree>
  </p:cSld>
  <p:clrMapOvr>
    <a:masterClrMapping/>
  </p:clrMapOvr>
  <p:transition xmlns:p14="http://schemas.microsoft.com/office/powerpoint/2010/mai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1893_Nina_Pinta_Santa_Maria_replicas.png" descr="1893_Nina_Pinta_Santa_Maria_replicas.png"/>
          <p:cNvPicPr>
            <a:picLocks noChangeAspect="1"/>
          </p:cNvPicPr>
          <p:nvPr/>
        </p:nvPicPr>
        <p:blipFill>
          <a:blip r:embed="rId3">
            <a:extLst/>
          </a:blip>
          <a:stretch>
            <a:fillRect/>
          </a:stretch>
        </p:blipFill>
        <p:spPr>
          <a:xfrm>
            <a:off x="114300" y="1625600"/>
            <a:ext cx="12420600" cy="7747350"/>
          </a:xfrm>
          <a:prstGeom prst="rect">
            <a:avLst/>
          </a:prstGeom>
          <a:ln w="12700">
            <a:miter lim="400000"/>
          </a:ln>
        </p:spPr>
      </p:pic>
      <p:pic>
        <p:nvPicPr>
          <p:cNvPr id="410" name="Christophe_Colomb_Grand.png" descr="Christophe_Colomb_Grand.png"/>
          <p:cNvPicPr>
            <a:picLocks noChangeAspect="1"/>
          </p:cNvPicPr>
          <p:nvPr/>
        </p:nvPicPr>
        <p:blipFill>
          <a:blip r:embed="rId4">
            <a:extLst/>
          </a:blip>
          <a:stretch>
            <a:fillRect/>
          </a:stretch>
        </p:blipFill>
        <p:spPr>
          <a:xfrm>
            <a:off x="10096500" y="417576"/>
            <a:ext cx="2489200" cy="2999486"/>
          </a:xfrm>
          <a:prstGeom prst="rect">
            <a:avLst/>
          </a:prstGeom>
          <a:ln w="12700">
            <a:miter lim="400000"/>
          </a:ln>
        </p:spPr>
      </p:pic>
      <p:sp>
        <p:nvSpPr>
          <p:cNvPr id="411" name="1492: Christophe Colomb"/>
          <p:cNvSpPr txBox="1"/>
          <p:nvPr/>
        </p:nvSpPr>
        <p:spPr>
          <a:xfrm>
            <a:off x="287531" y="463550"/>
            <a:ext cx="9646005" cy="1079500"/>
          </a:xfrm>
          <a:prstGeom prst="rect">
            <a:avLst/>
          </a:prstGeom>
          <a:ln w="12700">
            <a:miter lim="400000"/>
          </a:ln>
          <a:extLst>
            <a:ext uri="{C572A759-6A51-4108-AA02-DFA0A04FC94B}">
              <ma14:wrappingTextBoxFlag xmlns:ma14="http://schemas.microsoft.com/office/mac/drawingml/2011/main" val="1"/>
            </a:ext>
          </a:extLst>
        </p:spPr>
        <p:txBody>
          <a:bodyPr wrap="square" lIns="50800" tIns="50800" rIns="50800" bIns="50800" anchor="ctr">
            <a:spAutoFit/>
          </a:bodyPr>
          <a:lstStyle>
            <a:lvl1pPr algn="ctr" defTabSz="584200">
              <a:defRPr sz="6400">
                <a:latin typeface="+mj-lt"/>
                <a:ea typeface="+mj-ea"/>
                <a:cs typeface="+mj-cs"/>
                <a:sym typeface="Hoefler Text"/>
              </a:defRPr>
            </a:lvl1pPr>
          </a:lstStyle>
          <a:p>
            <a:r>
              <a:rPr dirty="0"/>
              <a:t>1492: Christophe Colomb</a:t>
            </a:r>
          </a:p>
        </p:txBody>
      </p:sp>
    </p:spTree>
  </p:cSld>
  <p:clrMapOvr>
    <a:masterClrMapping/>
  </p:clrMapOvr>
  <p:transition xmlns:p14="http://schemas.microsoft.com/office/powerpoint/2010/mai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7" name="La dame"/>
          <p:cNvSpPr txBox="1"/>
          <p:nvPr/>
        </p:nvSpPr>
        <p:spPr>
          <a:xfrm>
            <a:off x="-3207461" y="-18477"/>
            <a:ext cx="10922001" cy="220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algn="ctr" defTabSz="584200">
              <a:defRPr sz="6800">
                <a:solidFill>
                  <a:srgbClr val="754F33"/>
                </a:solidFill>
                <a:latin typeface="+mj-lt"/>
                <a:ea typeface="+mj-ea"/>
                <a:cs typeface="+mj-cs"/>
                <a:sym typeface="Hoefler Text"/>
              </a:defRPr>
            </a:lvl1pPr>
          </a:lstStyle>
          <a:p>
            <a:r>
              <a:t>La dame</a:t>
            </a:r>
          </a:p>
        </p:txBody>
      </p:sp>
      <p:pic>
        <p:nvPicPr>
          <p:cNvPr id="808" name="Femmes-Moyen-Age.png" descr="Femmes-Moyen-Age.png"/>
          <p:cNvPicPr>
            <a:picLocks noChangeAspect="1"/>
          </p:cNvPicPr>
          <p:nvPr/>
        </p:nvPicPr>
        <p:blipFill>
          <a:blip r:embed="rId3">
            <a:extLst/>
          </a:blip>
          <a:stretch>
            <a:fillRect/>
          </a:stretch>
        </p:blipFill>
        <p:spPr>
          <a:xfrm>
            <a:off x="630919" y="1614046"/>
            <a:ext cx="6578601" cy="7620001"/>
          </a:xfrm>
          <a:prstGeom prst="rect">
            <a:avLst/>
          </a:prstGeom>
          <a:ln w="12700">
            <a:miter lim="400000"/>
          </a:ln>
        </p:spPr>
      </p:pic>
      <p:sp>
        <p:nvSpPr>
          <p:cNvPr id="809" name="Giovanni Boccaccio, De claris mulieribus, XVe siècle, British Library."/>
          <p:cNvSpPr txBox="1"/>
          <p:nvPr/>
        </p:nvSpPr>
        <p:spPr>
          <a:xfrm>
            <a:off x="525629" y="9298050"/>
            <a:ext cx="7775105" cy="4064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2000"/>
            </a:pPr>
            <a:r>
              <a:t>Giovanni Boccaccio, </a:t>
            </a:r>
            <a:r>
              <a:rPr i="1"/>
              <a:t>De claris mulieribus</a:t>
            </a:r>
            <a:r>
              <a:t>, XVe siècle, British Library.</a:t>
            </a:r>
          </a:p>
        </p:txBody>
      </p:sp>
      <p:sp>
        <p:nvSpPr>
          <p:cNvPr id="810" name="Les quatre suivantes de la reine jouent de la musique pour la divertir"/>
          <p:cNvSpPr txBox="1"/>
          <p:nvPr/>
        </p:nvSpPr>
        <p:spPr>
          <a:xfrm>
            <a:off x="7435189" y="1613816"/>
            <a:ext cx="4643999" cy="1549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3200"/>
            </a:lvl1pPr>
          </a:lstStyle>
          <a:p>
            <a:r>
              <a:t>Les quatre suivantes de la reine jouent de la musique pour la divertir</a:t>
            </a:r>
          </a:p>
        </p:txBody>
      </p:sp>
    </p:spTree>
  </p:cSld>
  <p:clrMapOvr>
    <a:masterClrMapping/>
  </p:clrMapOvr>
  <p:transition xmlns:p14="http://schemas.microsoft.com/office/powerpoint/2010/mai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4" name="licorneod6.png" descr="licorneod6.png"/>
          <p:cNvPicPr>
            <a:picLocks noChangeAspect="1"/>
          </p:cNvPicPr>
          <p:nvPr/>
        </p:nvPicPr>
        <p:blipFill>
          <a:blip r:embed="rId3">
            <a:extLst/>
          </a:blip>
          <a:stretch>
            <a:fillRect/>
          </a:stretch>
        </p:blipFill>
        <p:spPr>
          <a:xfrm>
            <a:off x="850900" y="1993900"/>
            <a:ext cx="4787900" cy="7308682"/>
          </a:xfrm>
          <a:prstGeom prst="rect">
            <a:avLst/>
          </a:prstGeom>
          <a:ln w="12700">
            <a:miter lim="400000"/>
          </a:ln>
        </p:spPr>
      </p:pic>
      <p:pic>
        <p:nvPicPr>
          <p:cNvPr id="815" name="beaute_du_moyen_age_2806.tiff" descr="beaute_du_moyen_age_2806.tiff"/>
          <p:cNvPicPr>
            <a:picLocks noChangeAspect="1"/>
          </p:cNvPicPr>
          <p:nvPr/>
        </p:nvPicPr>
        <p:blipFill>
          <a:blip r:embed="rId4">
            <a:extLst/>
          </a:blip>
          <a:stretch>
            <a:fillRect/>
          </a:stretch>
        </p:blipFill>
        <p:spPr>
          <a:xfrm>
            <a:off x="6375400" y="1968500"/>
            <a:ext cx="5651500" cy="7366000"/>
          </a:xfrm>
          <a:prstGeom prst="rect">
            <a:avLst/>
          </a:prstGeom>
          <a:ln w="12700">
            <a:miter lim="400000"/>
          </a:ln>
        </p:spPr>
      </p:pic>
      <p:sp>
        <p:nvSpPr>
          <p:cNvPr id="816" name="beauté est synonyme de pureté"/>
          <p:cNvSpPr txBox="1"/>
          <p:nvPr/>
        </p:nvSpPr>
        <p:spPr>
          <a:xfrm>
            <a:off x="279400" y="520700"/>
            <a:ext cx="12446000" cy="1143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6800">
                <a:solidFill>
                  <a:srgbClr val="754F33"/>
                </a:solidFill>
                <a:latin typeface="+mj-lt"/>
                <a:ea typeface="+mj-ea"/>
                <a:cs typeface="+mj-cs"/>
                <a:sym typeface="Hoefler Text"/>
              </a:defRPr>
            </a:lvl1pPr>
          </a:lstStyle>
          <a:p>
            <a:r>
              <a:t>beauté est synonyme de pureté</a:t>
            </a:r>
          </a:p>
        </p:txBody>
      </p:sp>
    </p:spTree>
  </p:cSld>
  <p:clrMapOvr>
    <a:masterClrMapping/>
  </p:clrMapOvr>
  <p:transition xmlns:p14="http://schemas.microsoft.com/office/powerpoint/2010/mai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 name="Femme-moyen-age-485x415.png" descr="Femme-moyen-age-485x415.png"/>
          <p:cNvPicPr>
            <a:picLocks noChangeAspect="1"/>
          </p:cNvPicPr>
          <p:nvPr/>
        </p:nvPicPr>
        <p:blipFill>
          <a:blip r:embed="rId3">
            <a:extLst/>
          </a:blip>
          <a:stretch>
            <a:fillRect/>
          </a:stretch>
        </p:blipFill>
        <p:spPr>
          <a:xfrm>
            <a:off x="3960830" y="-41493"/>
            <a:ext cx="5000562" cy="4278831"/>
          </a:xfrm>
          <a:prstGeom prst="rect">
            <a:avLst/>
          </a:prstGeom>
          <a:ln w="12700">
            <a:miter lim="400000"/>
          </a:ln>
        </p:spPr>
      </p:pic>
      <p:sp>
        <p:nvSpPr>
          <p:cNvPr id="821" name="« Au Moyen Âge, la femme doit avoir une taille fine, une poitrine définie et une chevelure ondoyante, mais le plus important pour être considérée comme étant belle est d’avoir un teint diaphane et délicat, car cela est un signe de noblesse. Le front est épilé à la racine des cheveux, pour qu’il soit bombé. La pilosité est considérée comme honteuse (sauf pour les courtisanes). C’est pour cela qu’elles s’épilent le front, la racine des cheveux, les sourcils ainsi que bien d’autres partie du corps à l’aide de racloirs en ivoires, de pâte ou de pierre ponce. Bien que l’église soit contre le maquillage, les femmes apprécient entre autres le khôl et d’autres fards. »…"/>
          <p:cNvSpPr txBox="1"/>
          <p:nvPr/>
        </p:nvSpPr>
        <p:spPr>
          <a:xfrm>
            <a:off x="696758" y="5237260"/>
            <a:ext cx="11611285" cy="411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lnSpc>
                <a:spcPts val="5000"/>
              </a:lnSpc>
              <a:spcBef>
                <a:spcPts val="600"/>
              </a:spcBef>
              <a:defRPr sz="2600"/>
            </a:pPr>
            <a:r>
              <a:t>« Au Moyen Âge, la femme doit avoir une taille fine, une poitrine définie et une chevelure ondoyante, mais le plus important pour être considérée comme étant belle est d’avoir un teint diaphane et délicat, car cela est un signe de noblesse. Le front est épilé à la racine des cheveux, pour qu’il soit bombé. La pilosité est considérée comme honteuse (sauf pour les courtisanes). C’est pour cela qu’elles s’épilent le front, la racine des cheveux, les sourcils ainsi que bien d’autres partie du corps à l’aide de racloirs en ivoires, de pâte ou de pierre ponce. Bien que l’église soit contre le maquillage, les femmes apprécient entre autres le khôl et d’autres fards. » </a:t>
            </a:r>
          </a:p>
          <a:p>
            <a:pPr algn="just">
              <a:lnSpc>
                <a:spcPts val="5000"/>
              </a:lnSpc>
              <a:spcBef>
                <a:spcPts val="600"/>
              </a:spcBef>
              <a:defRPr sz="2600"/>
            </a:pPr>
            <a:r>
              <a:t>Wikipédia, « Femmes au Moyen Âge ».</a:t>
            </a:r>
          </a:p>
        </p:txBody>
      </p:sp>
    </p:spTree>
  </p:cSld>
  <p:clrMapOvr>
    <a:masterClrMapping/>
  </p:clrMapOvr>
  <p:transition xmlns:p14="http://schemas.microsoft.com/office/powerpoint/2010/mai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Littérature et amour"/>
          <p:cNvSpPr txBox="1">
            <a:spLocks noGrp="1"/>
          </p:cNvSpPr>
          <p:nvPr>
            <p:ph type="title"/>
          </p:nvPr>
        </p:nvSpPr>
        <p:spPr>
          <a:xfrm>
            <a:off x="1143000" y="0"/>
            <a:ext cx="10922000" cy="2209800"/>
          </a:xfrm>
          <a:prstGeom prst="rect">
            <a:avLst/>
          </a:prstGeom>
        </p:spPr>
        <p:txBody>
          <a:bodyPr/>
          <a:lstStyle/>
          <a:p>
            <a:r>
              <a:t>Littérature et amour</a:t>
            </a:r>
          </a:p>
        </p:txBody>
      </p:sp>
      <p:pic>
        <p:nvPicPr>
          <p:cNvPr id="837" name="Gianciotto_Discovers_Paolo_and_Francesca_Jean_Auguste_Dominique_Ingres.png" descr="Gianciotto_Discovers_Paolo_and_Francesca_Jean_Auguste_Dominique_Ingres.png"/>
          <p:cNvPicPr>
            <a:picLocks noChangeAspect="1"/>
          </p:cNvPicPr>
          <p:nvPr/>
        </p:nvPicPr>
        <p:blipFill>
          <a:blip r:embed="rId3">
            <a:extLst/>
          </a:blip>
          <a:stretch>
            <a:fillRect/>
          </a:stretch>
        </p:blipFill>
        <p:spPr>
          <a:xfrm>
            <a:off x="3759200" y="1818757"/>
            <a:ext cx="5486400" cy="7655443"/>
          </a:xfrm>
          <a:prstGeom prst="rect">
            <a:avLst/>
          </a:prstGeom>
          <a:ln w="12700">
            <a:miter lim="400000"/>
          </a:ln>
        </p:spPr>
      </p:pic>
    </p:spTree>
  </p:cSld>
  <p:clrMapOvr>
    <a:masterClrMapping/>
  </p:clrMapOvr>
  <p:transition xmlns:p14="http://schemas.microsoft.com/office/powerpoint/2010/mai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la fin’ amor"/>
          <p:cNvSpPr txBox="1">
            <a:spLocks noGrp="1"/>
          </p:cNvSpPr>
          <p:nvPr>
            <p:ph type="title"/>
          </p:nvPr>
        </p:nvSpPr>
        <p:spPr>
          <a:xfrm>
            <a:off x="304800" y="-228600"/>
            <a:ext cx="12395200" cy="2209800"/>
          </a:xfrm>
          <a:prstGeom prst="rect">
            <a:avLst/>
          </a:prstGeom>
        </p:spPr>
        <p:txBody>
          <a:bodyPr/>
          <a:lstStyle/>
          <a:p>
            <a:r>
              <a:t>la fin’ amor </a:t>
            </a:r>
          </a:p>
        </p:txBody>
      </p:sp>
      <p:pic>
        <p:nvPicPr>
          <p:cNvPr id="842" name="DickseeLBD4-200.png" descr="DickseeLBD4-200.png"/>
          <p:cNvPicPr>
            <a:picLocks noChangeAspect="1"/>
          </p:cNvPicPr>
          <p:nvPr/>
        </p:nvPicPr>
        <p:blipFill>
          <a:blip r:embed="rId3">
            <a:extLst/>
          </a:blip>
          <a:stretch>
            <a:fillRect/>
          </a:stretch>
        </p:blipFill>
        <p:spPr>
          <a:xfrm>
            <a:off x="1270000" y="1504100"/>
            <a:ext cx="10464800" cy="7469300"/>
          </a:xfrm>
          <a:prstGeom prst="rect">
            <a:avLst/>
          </a:prstGeom>
          <a:ln w="12700">
            <a:miter lim="400000"/>
          </a:ln>
        </p:spPr>
      </p:pic>
      <p:sp>
        <p:nvSpPr>
          <p:cNvPr id="843" name="La Belle Dame sans merci, Franck Dicksee (1853-1928), Bristol Museum and Art Gallery"/>
          <p:cNvSpPr txBox="1"/>
          <p:nvPr/>
        </p:nvSpPr>
        <p:spPr>
          <a:xfrm>
            <a:off x="345046" y="9277811"/>
            <a:ext cx="11036301" cy="62752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584200">
              <a:defRPr sz="1800">
                <a:latin typeface="Arial"/>
                <a:ea typeface="Arial"/>
                <a:cs typeface="Arial"/>
                <a:sym typeface="Arial"/>
              </a:defRPr>
            </a:pPr>
            <a:r>
              <a:rPr i="1"/>
              <a:t>La Belle Dame sans merci</a:t>
            </a:r>
            <a:r>
              <a:t>, Franck Dicksee (1853-1928), Bristol Museum and Art Gallery</a:t>
            </a:r>
          </a:p>
        </p:txBody>
      </p:sp>
    </p:spTree>
  </p:cSld>
  <p:clrMapOvr>
    <a:masterClrMapping/>
  </p:clrMapOvr>
  <p:transition xmlns:p14="http://schemas.microsoft.com/office/powerpoint/2010/mai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L’amour parfaite"/>
          <p:cNvSpPr txBox="1">
            <a:spLocks noGrp="1"/>
          </p:cNvSpPr>
          <p:nvPr>
            <p:ph type="title"/>
          </p:nvPr>
        </p:nvSpPr>
        <p:spPr>
          <a:prstGeom prst="rect">
            <a:avLst/>
          </a:prstGeom>
        </p:spPr>
        <p:txBody>
          <a:bodyPr/>
          <a:lstStyle/>
          <a:p>
            <a:r>
              <a:t>L’amour parfaite</a:t>
            </a:r>
          </a:p>
        </p:txBody>
      </p:sp>
      <p:sp>
        <p:nvSpPr>
          <p:cNvPr id="846" name="Amour vassalique entre un homme et une femme de rang supérieur, assujettissement…"/>
          <p:cNvSpPr txBox="1">
            <a:spLocks noGrp="1"/>
          </p:cNvSpPr>
          <p:nvPr>
            <p:ph type="body" idx="1"/>
          </p:nvPr>
        </p:nvSpPr>
        <p:spPr>
          <a:prstGeom prst="rect">
            <a:avLst/>
          </a:prstGeom>
        </p:spPr>
        <p:txBody>
          <a:bodyPr/>
          <a:lstStyle/>
          <a:p>
            <a:pPr marL="958850" indent="-514350">
              <a:defRPr sz="3600"/>
            </a:pPr>
            <a:r>
              <a:t>Amour vassalique entre un homme et une femme de rang supérieur, assujettissement</a:t>
            </a:r>
          </a:p>
          <a:p>
            <a:pPr marL="958850" indent="-514350">
              <a:defRPr sz="3600"/>
            </a:pPr>
            <a:r>
              <a:t>la femme est inaccessible</a:t>
            </a:r>
          </a:p>
          <a:p>
            <a:pPr marL="958850" indent="-514350">
              <a:defRPr sz="3600"/>
            </a:pPr>
            <a:r>
              <a:t>L’homme, contrairement aux usages sociaux de l’époque et au discours de l’église, se fait le vassal de la dame aimée </a:t>
            </a:r>
          </a:p>
          <a:p>
            <a:pPr marL="958850" indent="-514350">
              <a:defRPr sz="3600"/>
            </a:pPr>
            <a:r>
              <a:t>Amour pur, intellectualisé</a:t>
            </a:r>
          </a:p>
        </p:txBody>
      </p:sp>
    </p:spTree>
  </p:cSld>
  <p:clrMapOvr>
    <a:masterClrMapping/>
  </p:clrMapOvr>
  <p:transition xmlns:p14="http://schemas.microsoft.com/office/powerpoint/2010/mai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Corps"/>
          <p:cNvSpPr txBox="1">
            <a:spLocks noGrp="1"/>
          </p:cNvSpPr>
          <p:nvPr>
            <p:ph type="body" idx="1"/>
          </p:nvPr>
        </p:nvSpPr>
        <p:spPr>
          <a:prstGeom prst="rect">
            <a:avLst/>
          </a:prstGeom>
        </p:spPr>
        <p:txBody>
          <a:bodyPr/>
          <a:lstStyle/>
          <a:p>
            <a:pPr marL="901700"/>
            <a:endParaRPr/>
          </a:p>
        </p:txBody>
      </p:sp>
      <p:pic>
        <p:nvPicPr>
          <p:cNvPr id="849" name="Triangle-amoureux_galleryphoto_paysage_std.png" descr="Triangle-amoureux_galleryphoto_paysage_std.png"/>
          <p:cNvPicPr>
            <a:picLocks noChangeAspect="1"/>
          </p:cNvPicPr>
          <p:nvPr/>
        </p:nvPicPr>
        <p:blipFill>
          <a:blip r:embed="rId3">
            <a:extLst/>
          </a:blip>
          <a:stretch>
            <a:fillRect/>
          </a:stretch>
        </p:blipFill>
        <p:spPr>
          <a:xfrm>
            <a:off x="635000" y="2241550"/>
            <a:ext cx="11734800" cy="6819900"/>
          </a:xfrm>
          <a:prstGeom prst="rect">
            <a:avLst/>
          </a:prstGeom>
          <a:ln w="12700">
            <a:miter lim="400000"/>
          </a:ln>
        </p:spPr>
      </p:pic>
      <p:sp>
        <p:nvSpPr>
          <p:cNvPr id="850" name="Triangles amoureux - trio adultère"/>
          <p:cNvSpPr txBox="1"/>
          <p:nvPr/>
        </p:nvSpPr>
        <p:spPr>
          <a:xfrm>
            <a:off x="1041400" y="588418"/>
            <a:ext cx="10922000" cy="939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584200">
              <a:defRPr sz="5500">
                <a:solidFill>
                  <a:srgbClr val="59534D"/>
                </a:solidFill>
                <a:latin typeface="+mj-lt"/>
                <a:ea typeface="+mj-ea"/>
                <a:cs typeface="+mj-cs"/>
                <a:sym typeface="Hoefler Text"/>
              </a:defRPr>
            </a:lvl1pPr>
          </a:lstStyle>
          <a:p>
            <a:r>
              <a:t>Triangles amoureux - trio adultère</a:t>
            </a:r>
          </a:p>
        </p:txBody>
      </p:sp>
    </p:spTree>
  </p:cSld>
  <p:clrMapOvr>
    <a:masterClrMapping/>
  </p:clrMapOvr>
  <p:transition xmlns:p14="http://schemas.microsoft.com/office/powerpoint/2010/mai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4" name="harry-potter_11.png" descr="harry-potter_11.png"/>
          <p:cNvPicPr>
            <a:picLocks noChangeAspect="1"/>
          </p:cNvPicPr>
          <p:nvPr/>
        </p:nvPicPr>
        <p:blipFill>
          <a:blip r:embed="rId2">
            <a:extLst/>
          </a:blip>
          <a:stretch>
            <a:fillRect/>
          </a:stretch>
        </p:blipFill>
        <p:spPr>
          <a:xfrm>
            <a:off x="-292100" y="5597525"/>
            <a:ext cx="8521700" cy="6391275"/>
          </a:xfrm>
          <a:prstGeom prst="rect">
            <a:avLst/>
          </a:prstGeom>
          <a:ln w="12700">
            <a:miter lim="400000"/>
          </a:ln>
        </p:spPr>
      </p:pic>
      <p:pic>
        <p:nvPicPr>
          <p:cNvPr id="855" name="le-triangle-amoureux-devrait-perdurer-pour.png" descr="le-triangle-amoureux-devrait-perdurer-pour.png"/>
          <p:cNvPicPr>
            <a:picLocks noChangeAspect="1"/>
          </p:cNvPicPr>
          <p:nvPr/>
        </p:nvPicPr>
        <p:blipFill>
          <a:blip r:embed="rId3">
            <a:extLst/>
          </a:blip>
          <a:stretch>
            <a:fillRect/>
          </a:stretch>
        </p:blipFill>
        <p:spPr>
          <a:xfrm>
            <a:off x="4787900" y="-330200"/>
            <a:ext cx="8242300" cy="6593841"/>
          </a:xfrm>
          <a:prstGeom prst="rect">
            <a:avLst/>
          </a:prstGeom>
          <a:ln w="12700">
            <a:miter lim="400000"/>
          </a:ln>
        </p:spPr>
      </p:pic>
      <p:pic>
        <p:nvPicPr>
          <p:cNvPr id="856" name="97224520-3075415bfb1333eb9fb1bdef859e8f03.4be4a448-full.png" descr="97224520-3075415bfb1333eb9fb1bdef859e8f03.4be4a448-full.png"/>
          <p:cNvPicPr>
            <a:picLocks noChangeAspect="1"/>
          </p:cNvPicPr>
          <p:nvPr/>
        </p:nvPicPr>
        <p:blipFill>
          <a:blip r:embed="rId4">
            <a:extLst/>
          </a:blip>
          <a:stretch>
            <a:fillRect/>
          </a:stretch>
        </p:blipFill>
        <p:spPr>
          <a:xfrm>
            <a:off x="25400" y="12700"/>
            <a:ext cx="5957123" cy="4140200"/>
          </a:xfrm>
          <a:prstGeom prst="rect">
            <a:avLst/>
          </a:prstGeom>
          <a:ln w="12700">
            <a:miter lim="400000"/>
          </a:ln>
        </p:spPr>
      </p:pic>
      <p:pic>
        <p:nvPicPr>
          <p:cNvPr id="857" name="Image 4.png" descr="Image 4.png"/>
          <p:cNvPicPr>
            <a:picLocks noChangeAspect="1"/>
          </p:cNvPicPr>
          <p:nvPr/>
        </p:nvPicPr>
        <p:blipFill>
          <a:blip r:embed="rId5">
            <a:extLst/>
          </a:blip>
          <a:stretch>
            <a:fillRect/>
          </a:stretch>
        </p:blipFill>
        <p:spPr>
          <a:xfrm>
            <a:off x="63500" y="3835400"/>
            <a:ext cx="5080000" cy="2692400"/>
          </a:xfrm>
          <a:prstGeom prst="rect">
            <a:avLst/>
          </a:prstGeom>
          <a:ln w="12700">
            <a:miter lim="400000"/>
          </a:ln>
        </p:spPr>
      </p:pic>
      <p:pic>
        <p:nvPicPr>
          <p:cNvPr id="858" name="beverly350.png" descr="beverly350.png"/>
          <p:cNvPicPr>
            <a:picLocks noChangeAspect="1"/>
          </p:cNvPicPr>
          <p:nvPr/>
        </p:nvPicPr>
        <p:blipFill>
          <a:blip r:embed="rId6">
            <a:extLst/>
          </a:blip>
          <a:stretch>
            <a:fillRect/>
          </a:stretch>
        </p:blipFill>
        <p:spPr>
          <a:xfrm>
            <a:off x="7759700" y="6007100"/>
            <a:ext cx="5334001" cy="3810000"/>
          </a:xfrm>
          <a:prstGeom prst="rect">
            <a:avLst/>
          </a:prstGeom>
          <a:ln w="12700">
            <a:miter lim="400000"/>
          </a:ln>
        </p:spPr>
      </p:pic>
    </p:spTree>
  </p:cSld>
  <p:clrMapOvr>
    <a:masterClrMapping/>
  </p:clrMapOvr>
  <p:transition xmlns:p14="http://schemas.microsoft.com/office/powerpoint/2010/mai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 name="Les manuscrits enluminés"/>
          <p:cNvSpPr txBox="1">
            <a:spLocks noGrp="1"/>
          </p:cNvSpPr>
          <p:nvPr>
            <p:ph type="title"/>
          </p:nvPr>
        </p:nvSpPr>
        <p:spPr>
          <a:xfrm>
            <a:off x="1041400" y="25400"/>
            <a:ext cx="10922000" cy="2209800"/>
          </a:xfrm>
          <a:prstGeom prst="rect">
            <a:avLst/>
          </a:prstGeom>
        </p:spPr>
        <p:txBody>
          <a:bodyPr/>
          <a:lstStyle/>
          <a:p>
            <a:r>
              <a:t>Les manuscrits enluminés</a:t>
            </a:r>
          </a:p>
        </p:txBody>
      </p:sp>
      <p:pic>
        <p:nvPicPr>
          <p:cNvPr id="862" name="IRHT_091541-p.png" descr="IRHT_091541-p.png"/>
          <p:cNvPicPr>
            <a:picLocks noChangeAspect="1"/>
          </p:cNvPicPr>
          <p:nvPr/>
        </p:nvPicPr>
        <p:blipFill>
          <a:blip r:embed="rId2">
            <a:extLst/>
          </a:blip>
          <a:stretch>
            <a:fillRect/>
          </a:stretch>
        </p:blipFill>
        <p:spPr>
          <a:xfrm>
            <a:off x="3835400" y="1816100"/>
            <a:ext cx="5321300" cy="7355915"/>
          </a:xfrm>
          <a:prstGeom prst="rect">
            <a:avLst/>
          </a:prstGeom>
          <a:ln w="12700">
            <a:miter lim="400000"/>
          </a:ln>
        </p:spPr>
      </p:pic>
    </p:spTree>
  </p:cSld>
  <p:clrMapOvr>
    <a:masterClrMapping/>
  </p:clrMapOvr>
  <p:transition xmlns:p14="http://schemas.microsoft.com/office/powerpoint/2010/mai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Titre"/>
          <p:cNvSpPr txBox="1">
            <a:spLocks noGrp="1"/>
          </p:cNvSpPr>
          <p:nvPr>
            <p:ph type="title"/>
          </p:nvPr>
        </p:nvSpPr>
        <p:spPr>
          <a:prstGeom prst="rect">
            <a:avLst/>
          </a:prstGeom>
        </p:spPr>
        <p:txBody>
          <a:bodyPr/>
          <a:lstStyle/>
          <a:p>
            <a:endParaRPr/>
          </a:p>
        </p:txBody>
      </p:sp>
      <p:sp>
        <p:nvSpPr>
          <p:cNvPr id="865" name="Corps"/>
          <p:cNvSpPr txBox="1">
            <a:spLocks noGrp="1"/>
          </p:cNvSpPr>
          <p:nvPr>
            <p:ph type="body" idx="1"/>
          </p:nvPr>
        </p:nvSpPr>
        <p:spPr>
          <a:prstGeom prst="rect">
            <a:avLst/>
          </a:prstGeom>
        </p:spPr>
        <p:txBody>
          <a:bodyPr/>
          <a:lstStyle/>
          <a:p>
            <a:pPr marL="901700"/>
            <a:endParaRPr/>
          </a:p>
        </p:txBody>
      </p:sp>
      <p:pic>
        <p:nvPicPr>
          <p:cNvPr id="866" name="Bible_Jan_de_Selmberk.png" descr="Bible_Jan_de_Selmberk.png"/>
          <p:cNvPicPr>
            <a:picLocks noChangeAspect="1"/>
          </p:cNvPicPr>
          <p:nvPr/>
        </p:nvPicPr>
        <p:blipFill>
          <a:blip r:embed="rId3">
            <a:extLst/>
          </a:blip>
          <a:stretch>
            <a:fillRect/>
          </a:stretch>
        </p:blipFill>
        <p:spPr>
          <a:xfrm>
            <a:off x="-114300" y="-88900"/>
            <a:ext cx="13169900" cy="9696340"/>
          </a:xfrm>
          <a:prstGeom prst="rect">
            <a:avLst/>
          </a:prstGeom>
          <a:ln w="12700">
            <a:miter lim="400000"/>
          </a:ln>
        </p:spPr>
      </p:pic>
    </p:spTree>
  </p:cSld>
  <p:clrMapOvr>
    <a:masterClrMapping/>
  </p:clrMapOvr>
  <p:transition xmlns:p14="http://schemas.microsoft.com/office/powerpoint/2010/mai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 name="Landing_of_Columbus_(2).png" descr="Landing_of_Columbus_(2).png"/>
          <p:cNvPicPr>
            <a:picLocks noChangeAspect="1"/>
          </p:cNvPicPr>
          <p:nvPr/>
        </p:nvPicPr>
        <p:blipFill>
          <a:blip r:embed="rId3">
            <a:extLst/>
          </a:blip>
          <a:stretch>
            <a:fillRect/>
          </a:stretch>
        </p:blipFill>
        <p:spPr>
          <a:xfrm>
            <a:off x="-4763" y="266700"/>
            <a:ext cx="13030201" cy="8567803"/>
          </a:xfrm>
          <a:prstGeom prst="rect">
            <a:avLst/>
          </a:prstGeom>
          <a:ln w="12700">
            <a:miter lim="400000"/>
          </a:ln>
        </p:spPr>
      </p:pic>
      <p:sp>
        <p:nvSpPr>
          <p:cNvPr id="416" name="Landing of Colombus, 1847, John Vanderlyn (1775–1852), huile sur toile, 365.76 cm x 548.64 cm"/>
          <p:cNvSpPr txBox="1"/>
          <p:nvPr/>
        </p:nvSpPr>
        <p:spPr>
          <a:xfrm>
            <a:off x="469900" y="8805087"/>
            <a:ext cx="10064930" cy="57622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nSpc>
                <a:spcPts val="4000"/>
              </a:lnSpc>
              <a:defRPr sz="1800"/>
            </a:pPr>
            <a:r>
              <a:rPr i="1" dirty="0"/>
              <a:t>Landing of Colombus, 1847, </a:t>
            </a:r>
            <a:r>
              <a:rPr dirty="0"/>
              <a:t>John </a:t>
            </a:r>
            <a:r>
              <a:rPr dirty="0" smtClean="0"/>
              <a:t>Vanderlyn</a:t>
            </a:r>
            <a:r>
              <a:rPr dirty="0" smtClean="0"/>
              <a:t> </a:t>
            </a:r>
            <a:r>
              <a:rPr dirty="0"/>
              <a:t>(1775–1852), huile sur toile,</a:t>
            </a:r>
            <a:r>
              <a:rPr b="1" dirty="0"/>
              <a:t> </a:t>
            </a:r>
            <a:r>
              <a:rPr dirty="0"/>
              <a:t>365.76 cm x 548.64 cm</a:t>
            </a:r>
          </a:p>
        </p:txBody>
      </p:sp>
    </p:spTree>
  </p:cSld>
  <p:clrMapOvr>
    <a:masterClrMapping/>
  </p:clrMapOvr>
  <p:transition xmlns:p14="http://schemas.microsoft.com/office/powerpoint/2010/mai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Titre"/>
          <p:cNvSpPr txBox="1">
            <a:spLocks noGrp="1"/>
          </p:cNvSpPr>
          <p:nvPr>
            <p:ph type="title"/>
          </p:nvPr>
        </p:nvSpPr>
        <p:spPr>
          <a:prstGeom prst="rect">
            <a:avLst/>
          </a:prstGeom>
        </p:spPr>
        <p:txBody>
          <a:bodyPr/>
          <a:lstStyle/>
          <a:p>
            <a:endParaRPr/>
          </a:p>
        </p:txBody>
      </p:sp>
      <p:sp>
        <p:nvSpPr>
          <p:cNvPr id="871" name="Corps"/>
          <p:cNvSpPr txBox="1">
            <a:spLocks noGrp="1"/>
          </p:cNvSpPr>
          <p:nvPr>
            <p:ph type="body" idx="1"/>
          </p:nvPr>
        </p:nvSpPr>
        <p:spPr>
          <a:prstGeom prst="rect">
            <a:avLst/>
          </a:prstGeom>
        </p:spPr>
        <p:txBody>
          <a:bodyPr/>
          <a:lstStyle/>
          <a:p>
            <a:pPr marL="901700"/>
            <a:endParaRPr/>
          </a:p>
        </p:txBody>
      </p:sp>
      <p:pic>
        <p:nvPicPr>
          <p:cNvPr id="872" name="IRHT_167666_2.png" descr="IRHT_167666_2.png"/>
          <p:cNvPicPr>
            <a:picLocks noChangeAspect="1"/>
          </p:cNvPicPr>
          <p:nvPr/>
        </p:nvPicPr>
        <p:blipFill>
          <a:blip r:embed="rId3">
            <a:extLst/>
          </a:blip>
          <a:stretch>
            <a:fillRect/>
          </a:stretch>
        </p:blipFill>
        <p:spPr>
          <a:xfrm>
            <a:off x="1981200" y="152400"/>
            <a:ext cx="9044878" cy="7416800"/>
          </a:xfrm>
          <a:prstGeom prst="rect">
            <a:avLst/>
          </a:prstGeom>
          <a:ln w="12700">
            <a:miter lim="400000"/>
          </a:ln>
        </p:spPr>
      </p:pic>
      <p:sp>
        <p:nvSpPr>
          <p:cNvPr id="873" name="Scribe au travail…"/>
          <p:cNvSpPr txBox="1"/>
          <p:nvPr/>
        </p:nvSpPr>
        <p:spPr>
          <a:xfrm>
            <a:off x="2957152" y="7556024"/>
            <a:ext cx="7090496" cy="18458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a:defRPr sz="2000"/>
            </a:pPr>
            <a:r>
              <a:rPr b="1">
                <a:latin typeface="Arial"/>
                <a:ea typeface="Arial"/>
                <a:cs typeface="Arial"/>
                <a:sym typeface="Arial"/>
              </a:rPr>
              <a:t>Scribe au travail</a:t>
            </a:r>
          </a:p>
          <a:p>
            <a:pPr algn="ctr">
              <a:defRPr sz="2000"/>
            </a:pPr>
            <a:r>
              <a:rPr b="1">
                <a:latin typeface="Arial"/>
                <a:ea typeface="Arial"/>
                <a:cs typeface="Arial"/>
                <a:sym typeface="Arial"/>
              </a:rPr>
              <a:t>(prise de notes sur un cahier de parchemin </a:t>
            </a:r>
          </a:p>
          <a:p>
            <a:pPr algn="ctr">
              <a:defRPr sz="2000"/>
            </a:pPr>
            <a:r>
              <a:rPr b="1">
                <a:latin typeface="Arial"/>
                <a:ea typeface="Arial"/>
                <a:cs typeface="Arial"/>
                <a:sym typeface="Arial"/>
              </a:rPr>
              <a:t>et consultation d'un ouvrage installé sur une roue à livre</a:t>
            </a:r>
            <a:r>
              <a:rPr>
                <a:latin typeface="Arial"/>
                <a:ea typeface="Arial"/>
                <a:cs typeface="Arial"/>
                <a:sym typeface="Arial"/>
              </a:rPr>
              <a:t>)</a:t>
            </a:r>
          </a:p>
          <a:p>
            <a:pPr algn="ctr">
              <a:defRPr sz="2000"/>
            </a:pPr>
            <a:r>
              <a:rPr i="1">
                <a:latin typeface="Arial"/>
                <a:ea typeface="Arial"/>
                <a:cs typeface="Arial"/>
                <a:sym typeface="Arial"/>
              </a:rPr>
              <a:t>Grandes chroniques de France</a:t>
            </a:r>
            <a:endParaRPr>
              <a:latin typeface="Arial"/>
              <a:ea typeface="Arial"/>
              <a:cs typeface="Arial"/>
              <a:sym typeface="Arial"/>
            </a:endParaRPr>
          </a:p>
          <a:p>
            <a:pPr algn="ctr">
              <a:defRPr sz="2000"/>
            </a:pPr>
            <a:r>
              <a:rPr>
                <a:latin typeface="Arial"/>
                <a:ea typeface="Arial"/>
                <a:cs typeface="Arial"/>
                <a:sym typeface="Arial"/>
              </a:rPr>
              <a:t>Troyes, début du xv</a:t>
            </a:r>
            <a:r>
              <a:rPr baseline="31999">
                <a:latin typeface="Arial"/>
                <a:ea typeface="Arial"/>
                <a:cs typeface="Arial"/>
                <a:sym typeface="Arial"/>
              </a:rPr>
              <a:t>e</a:t>
            </a:r>
            <a:r>
              <a:rPr>
                <a:latin typeface="Arial"/>
                <a:ea typeface="Arial"/>
                <a:cs typeface="Arial"/>
                <a:sym typeface="Arial"/>
              </a:rPr>
              <a:t> siècle </a:t>
            </a:r>
          </a:p>
          <a:p>
            <a:pPr algn="ctr">
              <a:defRPr sz="2000"/>
            </a:pPr>
            <a:r>
              <a:rPr>
                <a:latin typeface="Arial"/>
                <a:ea typeface="Arial"/>
                <a:cs typeface="Arial"/>
                <a:sym typeface="Arial"/>
              </a:rPr>
              <a:t>Toulouse, Bibl. mun., ms. 512, f. 1</a:t>
            </a:r>
          </a:p>
        </p:txBody>
      </p:sp>
    </p:spTree>
  </p:cSld>
  <p:clrMapOvr>
    <a:masterClrMapping/>
  </p:clrMapOvr>
  <p:transition xmlns:p14="http://schemas.microsoft.com/office/powerpoint/2010/mai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 name="IRHT_064325_2.png" descr="IRHT_064325_2.png"/>
          <p:cNvPicPr>
            <a:picLocks noChangeAspect="1"/>
          </p:cNvPicPr>
          <p:nvPr/>
        </p:nvPicPr>
        <p:blipFill>
          <a:blip r:embed="rId3">
            <a:extLst/>
          </a:blip>
          <a:stretch>
            <a:fillRect/>
          </a:stretch>
        </p:blipFill>
        <p:spPr>
          <a:xfrm>
            <a:off x="3251200" y="0"/>
            <a:ext cx="6502400" cy="8211603"/>
          </a:xfrm>
          <a:prstGeom prst="rect">
            <a:avLst/>
          </a:prstGeom>
          <a:ln w="12700">
            <a:miter lim="400000"/>
          </a:ln>
        </p:spPr>
      </p:pic>
      <p:sp>
        <p:nvSpPr>
          <p:cNvPr id="2" name="Rectangle 1"/>
          <p:cNvSpPr/>
          <p:nvPr/>
        </p:nvSpPr>
        <p:spPr>
          <a:xfrm>
            <a:off x="4782549" y="8325415"/>
            <a:ext cx="3446576" cy="584776"/>
          </a:xfrm>
          <a:prstGeom prst="rect">
            <a:avLst/>
          </a:prstGeom>
        </p:spPr>
        <p:txBody>
          <a:bodyPr wrap="none">
            <a:spAutoFit/>
          </a:bodyPr>
          <a:lstStyle/>
          <a:p>
            <a:r>
              <a:rPr lang="fr-FR" sz="3200" dirty="0"/>
              <a:t>La mise en abîme</a:t>
            </a:r>
          </a:p>
        </p:txBody>
      </p:sp>
    </p:spTree>
  </p:cSld>
  <p:clrMapOvr>
    <a:masterClrMapping/>
  </p:clrMapOvr>
  <p:transition xmlns:p14="http://schemas.microsoft.com/office/powerpoint/2010/mai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3" name="IRHT_057770-p.png" descr="IRHT_057770-p.png"/>
          <p:cNvPicPr>
            <a:picLocks noChangeAspect="1"/>
          </p:cNvPicPr>
          <p:nvPr/>
        </p:nvPicPr>
        <p:blipFill>
          <a:blip r:embed="rId3">
            <a:extLst/>
          </a:blip>
          <a:stretch>
            <a:fillRect/>
          </a:stretch>
        </p:blipFill>
        <p:spPr>
          <a:xfrm>
            <a:off x="-145844" y="549363"/>
            <a:ext cx="8780611" cy="8654874"/>
          </a:xfrm>
          <a:prstGeom prst="rect">
            <a:avLst/>
          </a:prstGeom>
          <a:ln w="12700">
            <a:miter lim="400000"/>
          </a:ln>
        </p:spPr>
      </p:pic>
      <p:sp>
        <p:nvSpPr>
          <p:cNvPr id="884" name="Saint Augustin écrivant à côté d'un armarium (armoire à livres), protégé par un rideau…"/>
          <p:cNvSpPr txBox="1"/>
          <p:nvPr/>
        </p:nvSpPr>
        <p:spPr>
          <a:xfrm>
            <a:off x="8786783" y="3420277"/>
            <a:ext cx="3448715" cy="4003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a:defRPr sz="2400"/>
            </a:pPr>
            <a:r>
              <a:rPr b="1">
                <a:latin typeface="Arial"/>
                <a:ea typeface="Arial"/>
                <a:cs typeface="Arial"/>
                <a:sym typeface="Arial"/>
              </a:rPr>
              <a:t>Saint Augustin écrivant à côté d'un</a:t>
            </a:r>
            <a:r>
              <a:rPr b="1" i="1">
                <a:latin typeface="Arial"/>
                <a:ea typeface="Arial"/>
                <a:cs typeface="Arial"/>
                <a:sym typeface="Arial"/>
              </a:rPr>
              <a:t> armarium</a:t>
            </a:r>
            <a:r>
              <a:rPr b="1">
                <a:latin typeface="Arial"/>
                <a:ea typeface="Arial"/>
                <a:cs typeface="Arial"/>
                <a:sym typeface="Arial"/>
              </a:rPr>
              <a:t> (armoire à livres), protégé par un rideau </a:t>
            </a:r>
            <a:endParaRPr>
              <a:latin typeface="Arial"/>
              <a:ea typeface="Arial"/>
              <a:cs typeface="Arial"/>
              <a:sym typeface="Arial"/>
            </a:endParaRPr>
          </a:p>
          <a:p>
            <a:pPr algn="ctr">
              <a:defRPr sz="2400"/>
            </a:pPr>
            <a:r>
              <a:rPr i="1">
                <a:latin typeface="Arial"/>
                <a:ea typeface="Arial"/>
                <a:cs typeface="Arial"/>
                <a:sym typeface="Arial"/>
              </a:rPr>
              <a:t>Livre de prières de Clément VII </a:t>
            </a:r>
            <a:endParaRPr>
              <a:latin typeface="Arial"/>
              <a:ea typeface="Arial"/>
              <a:cs typeface="Arial"/>
              <a:sym typeface="Arial"/>
            </a:endParaRPr>
          </a:p>
          <a:p>
            <a:pPr algn="ctr">
              <a:defRPr sz="2400"/>
            </a:pPr>
            <a:r>
              <a:rPr>
                <a:latin typeface="Arial"/>
                <a:ea typeface="Arial"/>
                <a:cs typeface="Arial"/>
                <a:sym typeface="Arial"/>
              </a:rPr>
              <a:t>Avignon, vers 1378-1383 </a:t>
            </a:r>
          </a:p>
          <a:p>
            <a:pPr algn="ctr">
              <a:defRPr sz="2400"/>
            </a:pPr>
            <a:r>
              <a:rPr>
                <a:latin typeface="Arial"/>
                <a:ea typeface="Arial"/>
                <a:cs typeface="Arial"/>
                <a:sym typeface="Arial"/>
              </a:rPr>
              <a:t>Avignon, Bibl. mun., ms. 6733, f. 55</a:t>
            </a:r>
          </a:p>
        </p:txBody>
      </p:sp>
    </p:spTree>
  </p:cSld>
  <p:clrMapOvr>
    <a:masterClrMapping/>
  </p:clrMapOvr>
  <p:transition xmlns:p14="http://schemas.microsoft.com/office/powerpoint/2010/mai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Sources de la littérature médiévale française"/>
          <p:cNvSpPr txBox="1">
            <a:spLocks noGrp="1"/>
          </p:cNvSpPr>
          <p:nvPr>
            <p:ph type="title"/>
          </p:nvPr>
        </p:nvSpPr>
        <p:spPr>
          <a:xfrm>
            <a:off x="1041400" y="3402424"/>
            <a:ext cx="10922000" cy="3003894"/>
          </a:xfrm>
          <a:prstGeom prst="rect">
            <a:avLst/>
          </a:prstGeom>
        </p:spPr>
        <p:txBody>
          <a:bodyPr/>
          <a:lstStyle/>
          <a:p>
            <a:r>
              <a:rPr dirty="0"/>
              <a:t>Sources de la littérature médiévale française</a:t>
            </a:r>
          </a:p>
        </p:txBody>
      </p:sp>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3 sources ou «matières»"/>
          <p:cNvSpPr txBox="1">
            <a:spLocks noGrp="1"/>
          </p:cNvSpPr>
          <p:nvPr>
            <p:ph type="title"/>
          </p:nvPr>
        </p:nvSpPr>
        <p:spPr>
          <a:prstGeom prst="rect">
            <a:avLst/>
          </a:prstGeom>
        </p:spPr>
        <p:txBody>
          <a:bodyPr/>
          <a:lstStyle/>
          <a:p>
            <a:r>
              <a:t>3 sources ou «matières»</a:t>
            </a:r>
          </a:p>
        </p:txBody>
      </p:sp>
      <p:sp>
        <p:nvSpPr>
          <p:cNvPr id="891" name="la matière de Rome: héritage de la culture grecque"/>
          <p:cNvSpPr txBox="1">
            <a:spLocks noGrp="1"/>
          </p:cNvSpPr>
          <p:nvPr>
            <p:ph type="body" sz="half" idx="1"/>
          </p:nvPr>
        </p:nvSpPr>
        <p:spPr>
          <a:xfrm>
            <a:off x="595387" y="2468797"/>
            <a:ext cx="10922001" cy="3213101"/>
          </a:xfrm>
          <a:prstGeom prst="rect">
            <a:avLst/>
          </a:prstGeom>
        </p:spPr>
        <p:txBody>
          <a:bodyPr/>
          <a:lstStyle>
            <a:lvl1pPr marL="1130300" indent="-685800">
              <a:defRPr sz="4800"/>
            </a:lvl1pPr>
          </a:lstStyle>
          <a:p>
            <a:r>
              <a:t>la matière de Rome: héritage de la culture grecque</a:t>
            </a:r>
          </a:p>
        </p:txBody>
      </p:sp>
      <p:sp>
        <p:nvSpPr>
          <p:cNvPr id="892" name="la matière de France: légendes épiques autour de la figure de Charlemagne"/>
          <p:cNvSpPr txBox="1"/>
          <p:nvPr/>
        </p:nvSpPr>
        <p:spPr>
          <a:xfrm>
            <a:off x="1041400" y="4550038"/>
            <a:ext cx="11595100" cy="2717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lvl="1" indent="-457200" defTabSz="584200">
              <a:spcBef>
                <a:spcPts val="3200"/>
              </a:spcBef>
              <a:buSzPct val="80000"/>
              <a:buFont typeface="Zapf Dingbats"/>
              <a:buChar char="❖"/>
              <a:defRPr sz="4800">
                <a:solidFill>
                  <a:srgbClr val="58524B"/>
                </a:solidFill>
                <a:latin typeface="+mj-lt"/>
                <a:ea typeface="+mj-ea"/>
                <a:cs typeface="+mj-cs"/>
                <a:sym typeface="Hoefler Text"/>
              </a:defRPr>
            </a:pPr>
            <a:r>
              <a:rPr dirty="0"/>
              <a:t>la matière de France: légendes épiques autour de la figure de Charlemagne</a:t>
            </a:r>
          </a:p>
        </p:txBody>
      </p:sp>
      <p:sp>
        <p:nvSpPr>
          <p:cNvPr id="893" name="la matière de Bretagne: légendes celtiques populaires de Bretagne"/>
          <p:cNvSpPr txBox="1"/>
          <p:nvPr/>
        </p:nvSpPr>
        <p:spPr>
          <a:xfrm>
            <a:off x="1079500" y="7040431"/>
            <a:ext cx="10807700" cy="15748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L="457200" lvl="1" indent="-457200" defTabSz="584200">
              <a:spcBef>
                <a:spcPts val="3200"/>
              </a:spcBef>
              <a:buSzPct val="80000"/>
              <a:buFont typeface="Zapf Dingbats"/>
              <a:buChar char="❖"/>
              <a:defRPr sz="4800">
                <a:solidFill>
                  <a:srgbClr val="58524B"/>
                </a:solidFill>
                <a:latin typeface="+mj-lt"/>
                <a:ea typeface="+mj-ea"/>
                <a:cs typeface="+mj-cs"/>
                <a:sym typeface="Hoefler Text"/>
              </a:defRPr>
            </a:pPr>
            <a:r>
              <a:rPr dirty="0"/>
              <a:t>la matière de Bretagne: légendes celtiques populaires de Bretagne</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8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2" nodeType="clickEffect">
                                  <p:stCondLst>
                                    <p:cond delay="0"/>
                                  </p:stCondLst>
                                  <p:iterate>
                                    <p:tmAbs val="0"/>
                                  </p:iterate>
                                  <p:childTnLst>
                                    <p:set>
                                      <p:cBhvr>
                                        <p:cTn id="10" fill="hold"/>
                                        <p:tgtEl>
                                          <p:spTgt spid="8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8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1" grpId="1" animBg="1" advAuto="0"/>
      <p:bldP spid="892" grpId="2" animBg="1" advAuto="0"/>
      <p:bldP spid="893" grpId="3" animBg="1" advAuto="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La matière de France…"/>
          <p:cNvSpPr txBox="1">
            <a:spLocks noGrp="1"/>
          </p:cNvSpPr>
          <p:nvPr>
            <p:ph type="body" idx="1"/>
          </p:nvPr>
        </p:nvSpPr>
        <p:spPr>
          <a:xfrm>
            <a:off x="774700" y="279400"/>
            <a:ext cx="11442700" cy="5715000"/>
          </a:xfrm>
          <a:prstGeom prst="rect">
            <a:avLst/>
          </a:prstGeom>
        </p:spPr>
        <p:txBody>
          <a:bodyPr/>
          <a:lstStyle/>
          <a:p>
            <a:pPr marL="0" indent="0" algn="just">
              <a:spcBef>
                <a:spcPts val="4500"/>
              </a:spcBef>
              <a:buSzTx/>
              <a:buNone/>
              <a:defRPr sz="4800"/>
            </a:pPr>
            <a:r>
              <a:rPr b="1" dirty="0">
                <a:solidFill>
                  <a:srgbClr val="000000"/>
                </a:solidFill>
                <a:latin typeface="Helvetica"/>
                <a:ea typeface="Helvetica"/>
                <a:cs typeface="Helvetica"/>
                <a:sym typeface="Helvetica"/>
              </a:rPr>
              <a:t>La matière de France </a:t>
            </a:r>
          </a:p>
          <a:p>
            <a:pPr marL="0" indent="0" algn="just" defTabSz="457200">
              <a:lnSpc>
                <a:spcPts val="6200"/>
              </a:lnSpc>
              <a:spcBef>
                <a:spcPts val="0"/>
              </a:spcBef>
              <a:buSzTx/>
              <a:buFontTx/>
              <a:buNone/>
              <a:defRPr sz="3600">
                <a:solidFill>
                  <a:srgbClr val="000000"/>
                </a:solidFill>
                <a:latin typeface="Helvetica"/>
                <a:ea typeface="Helvetica"/>
                <a:cs typeface="Helvetica"/>
                <a:sym typeface="Helvetica"/>
              </a:defRPr>
            </a:pPr>
            <a:r>
              <a:rPr dirty="0"/>
              <a:t>Correspond aux légendes épiques nées en France autour de la figure de </a:t>
            </a:r>
            <a:r>
              <a:rPr dirty="0"/>
              <a:t>Charlemagne</a:t>
            </a:r>
            <a:r>
              <a:rPr dirty="0"/>
              <a:t>, dans le sillage de la </a:t>
            </a:r>
            <a:r>
              <a:rPr i="1" dirty="0"/>
              <a:t>Chanson de Roland</a:t>
            </a:r>
            <a:r>
              <a:rPr dirty="0"/>
              <a:t> (v. 1080). Cette matière se déploie donc surtout dans la </a:t>
            </a:r>
            <a:r>
              <a:rPr dirty="0"/>
              <a:t>chanson de geste</a:t>
            </a:r>
            <a:r>
              <a:rPr dirty="0"/>
              <a:t> (</a:t>
            </a:r>
            <a:r>
              <a:rPr i="1" dirty="0"/>
              <a:t>gesta</a:t>
            </a:r>
            <a:r>
              <a:rPr dirty="0"/>
              <a:t> en latin, signifie «le haut fait», «l’action d’éclat»), genre très prolifique aux XII</a:t>
            </a:r>
            <a:r>
              <a:rPr baseline="31999" dirty="0"/>
              <a:t>e</a:t>
            </a:r>
            <a:r>
              <a:rPr dirty="0"/>
              <a:t> et XIII</a:t>
            </a:r>
            <a:r>
              <a:rPr baseline="31999" dirty="0"/>
              <a:t>e</a:t>
            </a:r>
            <a:r>
              <a:rPr dirty="0"/>
              <a:t> siècle. </a:t>
            </a:r>
          </a:p>
        </p:txBody>
      </p:sp>
      <p:pic>
        <p:nvPicPr>
          <p:cNvPr id="898" name="927.tiff" descr="927.tiff"/>
          <p:cNvPicPr>
            <a:picLocks noChangeAspect="1"/>
          </p:cNvPicPr>
          <p:nvPr/>
        </p:nvPicPr>
        <p:blipFill>
          <a:blip r:embed="rId2">
            <a:extLst/>
          </a:blip>
          <a:stretch>
            <a:fillRect/>
          </a:stretch>
        </p:blipFill>
        <p:spPr>
          <a:xfrm>
            <a:off x="7759700" y="5740400"/>
            <a:ext cx="4828242" cy="3568700"/>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 name="La matière de Rome…"/>
          <p:cNvSpPr txBox="1"/>
          <p:nvPr/>
        </p:nvSpPr>
        <p:spPr>
          <a:xfrm>
            <a:off x="1079500" y="-521144"/>
            <a:ext cx="11188700" cy="99625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lnSpc>
                <a:spcPts val="7600"/>
              </a:lnSpc>
              <a:defRPr sz="4800"/>
            </a:pPr>
            <a:endParaRPr lang="fr-CH" b="1" dirty="0" smtClean="0"/>
          </a:p>
          <a:p>
            <a:pPr algn="just">
              <a:lnSpc>
                <a:spcPts val="7600"/>
              </a:lnSpc>
              <a:defRPr sz="4800"/>
            </a:pPr>
            <a:r>
              <a:rPr b="1" dirty="0" smtClean="0"/>
              <a:t>La </a:t>
            </a:r>
            <a:r>
              <a:rPr b="1" dirty="0"/>
              <a:t>matière de Rome </a:t>
            </a:r>
          </a:p>
          <a:p>
            <a:pPr algn="just">
              <a:lnSpc>
                <a:spcPts val="6200"/>
              </a:lnSpc>
              <a:defRPr sz="3600"/>
            </a:pPr>
            <a:r>
              <a:rPr dirty="0"/>
              <a:t>Renvoie à l'héritage antique. Cet héritage ancien est transmis par des textes latins assez tardifs, qui ont assuré la continuité de la tradition grecque. </a:t>
            </a:r>
          </a:p>
          <a:p>
            <a:pPr algn="just">
              <a:lnSpc>
                <a:spcPts val="6200"/>
              </a:lnSpc>
              <a:defRPr sz="3600"/>
            </a:pPr>
            <a:r>
              <a:rPr dirty="0"/>
              <a:t>Plusieurs romans exploitent cette matière dès le XII</a:t>
            </a:r>
            <a:r>
              <a:rPr baseline="31999" dirty="0"/>
              <a:t>e</a:t>
            </a:r>
            <a:r>
              <a:rPr dirty="0"/>
              <a:t> siècle et connaissent une grande diffusion : </a:t>
            </a:r>
          </a:p>
          <a:p>
            <a:pPr algn="just">
              <a:lnSpc>
                <a:spcPts val="6200"/>
              </a:lnSpc>
              <a:defRPr sz="3600"/>
            </a:pPr>
            <a:r>
              <a:rPr dirty="0"/>
              <a:t>- le </a:t>
            </a:r>
            <a:r>
              <a:rPr i="1" dirty="0"/>
              <a:t>Roman d'Alexandre</a:t>
            </a:r>
            <a:r>
              <a:rPr dirty="0"/>
              <a:t>, qui retrace l'histoire </a:t>
            </a:r>
            <a:r>
              <a:rPr lang="fr-CH" dirty="0" smtClean="0"/>
              <a:t>d’Alexandre le Grand </a:t>
            </a:r>
            <a:r>
              <a:rPr dirty="0" smtClean="0"/>
              <a:t>- </a:t>
            </a:r>
            <a:r>
              <a:rPr dirty="0"/>
              <a:t>le </a:t>
            </a:r>
            <a:r>
              <a:rPr i="1" dirty="0"/>
              <a:t>Roman de Thèbes</a:t>
            </a:r>
            <a:r>
              <a:rPr dirty="0"/>
              <a:t>, autour de la lignée OEdipienne</a:t>
            </a:r>
          </a:p>
          <a:p>
            <a:pPr algn="just">
              <a:lnSpc>
                <a:spcPts val="6200"/>
              </a:lnSpc>
              <a:defRPr sz="3600"/>
            </a:pPr>
            <a:r>
              <a:rPr dirty="0"/>
              <a:t>- le </a:t>
            </a:r>
            <a:r>
              <a:rPr i="1" dirty="0"/>
              <a:t>Roman d'Eneas</a:t>
            </a:r>
            <a:r>
              <a:rPr dirty="0"/>
              <a:t>, qui </a:t>
            </a:r>
            <a:r>
              <a:rPr dirty="0" smtClean="0"/>
              <a:t>s'inspire</a:t>
            </a:r>
            <a:r>
              <a:rPr lang="fr-CH" dirty="0" smtClean="0"/>
              <a:t> de l’Enéide</a:t>
            </a:r>
            <a:endParaRPr i="1" dirty="0">
              <a:solidFill>
                <a:srgbClr val="0A1637"/>
              </a:solidFill>
              <a:hlinkClick r:id="rId3"/>
            </a:endParaRPr>
          </a:p>
          <a:p>
            <a:pPr algn="just">
              <a:lnSpc>
                <a:spcPts val="6200"/>
              </a:lnSpc>
              <a:defRPr sz="3600"/>
            </a:pPr>
            <a:r>
              <a:rPr dirty="0"/>
              <a:t>- le </a:t>
            </a:r>
            <a:r>
              <a:rPr i="1" dirty="0"/>
              <a:t>Roman de Troie</a:t>
            </a:r>
            <a:r>
              <a:rPr dirty="0"/>
              <a:t>, qui reprend la trame de </a:t>
            </a:r>
            <a:r>
              <a:rPr i="1" dirty="0"/>
              <a:t>l'Iliade</a:t>
            </a:r>
            <a:r>
              <a:rPr dirty="0"/>
              <a:t>. </a:t>
            </a:r>
          </a:p>
        </p:txBody>
      </p:sp>
    </p:spTree>
  </p:cSld>
  <p:clrMapOvr>
    <a:masterClrMapping/>
  </p:clrMapOvr>
  <p:transition xmlns:p14="http://schemas.microsoft.com/office/powerpoint/2010/mai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La matière de Bretagne…"/>
          <p:cNvSpPr txBox="1"/>
          <p:nvPr/>
        </p:nvSpPr>
        <p:spPr>
          <a:xfrm>
            <a:off x="889000" y="-1198783"/>
            <a:ext cx="11214100" cy="115796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just">
              <a:lnSpc>
                <a:spcPts val="4700"/>
              </a:lnSpc>
              <a:defRPr sz="2400"/>
            </a:pPr>
            <a:endParaRPr dirty="0"/>
          </a:p>
          <a:p>
            <a:pPr algn="just">
              <a:lnSpc>
                <a:spcPts val="7600"/>
              </a:lnSpc>
              <a:defRPr sz="4800"/>
            </a:pPr>
            <a:endParaRPr lang="fr-CH" b="1" dirty="0" smtClean="0"/>
          </a:p>
          <a:p>
            <a:pPr algn="just">
              <a:lnSpc>
                <a:spcPts val="7600"/>
              </a:lnSpc>
              <a:defRPr sz="4800"/>
            </a:pPr>
            <a:r>
              <a:rPr b="1" dirty="0" smtClean="0"/>
              <a:t>La </a:t>
            </a:r>
            <a:r>
              <a:rPr b="1" dirty="0"/>
              <a:t>matière de Bretagne </a:t>
            </a:r>
          </a:p>
          <a:p>
            <a:pPr algn="just">
              <a:lnSpc>
                <a:spcPts val="6200"/>
              </a:lnSpc>
              <a:defRPr sz="3600"/>
            </a:pPr>
            <a:r>
              <a:rPr dirty="0"/>
              <a:t>Récits inspirés des légendes celtiques. Ces légendes, d'origine populaire, ont circulé sous diverses formes sur le continent dès le premier tiers du XII</a:t>
            </a:r>
            <a:r>
              <a:rPr baseline="31999" dirty="0"/>
              <a:t>e</a:t>
            </a:r>
            <a:r>
              <a:rPr dirty="0"/>
              <a:t> siècle. </a:t>
            </a:r>
          </a:p>
          <a:p>
            <a:pPr algn="just">
              <a:lnSpc>
                <a:spcPts val="6200"/>
              </a:lnSpc>
              <a:defRPr sz="3600" i="1"/>
            </a:pPr>
            <a:r>
              <a:rPr dirty="0"/>
              <a:t>- Tristan et Iseult</a:t>
            </a:r>
            <a:r>
              <a:rPr i="0" dirty="0"/>
              <a:t>, 1172 (Thomas, Béroul)</a:t>
            </a:r>
          </a:p>
          <a:p>
            <a:pPr algn="just">
              <a:lnSpc>
                <a:spcPts val="6200"/>
              </a:lnSpc>
              <a:defRPr sz="3600" i="1"/>
            </a:pPr>
            <a:r>
              <a:rPr i="0" dirty="0"/>
              <a:t>- </a:t>
            </a:r>
            <a:r>
              <a:rPr dirty="0"/>
              <a:t>lais</a:t>
            </a:r>
            <a:r>
              <a:rPr i="0" dirty="0"/>
              <a:t> de Marie de France, v. 1180 (première poétesse française)</a:t>
            </a:r>
          </a:p>
          <a:p>
            <a:pPr algn="just">
              <a:lnSpc>
                <a:spcPts val="6200"/>
              </a:lnSpc>
              <a:defRPr sz="3600" i="1"/>
            </a:pPr>
            <a:r>
              <a:rPr i="0" dirty="0"/>
              <a:t>- légendes arthuriennes, récits de Lancelot, Yvain, Perceval, v.1180. </a:t>
            </a:r>
          </a:p>
          <a:p>
            <a:pPr algn="just">
              <a:lnSpc>
                <a:spcPts val="6200"/>
              </a:lnSpc>
              <a:defRPr sz="3600" i="1"/>
            </a:pPr>
            <a:r>
              <a:rPr i="0" dirty="0"/>
              <a:t>Chrétien de Troyes (</a:t>
            </a:r>
            <a:r>
              <a:rPr dirty="0"/>
              <a:t>Le chevalier de la charrette</a:t>
            </a:r>
            <a:r>
              <a:rPr i="0" dirty="0"/>
              <a:t>)</a:t>
            </a:r>
          </a:p>
          <a:p>
            <a:pPr algn="just">
              <a:lnSpc>
                <a:spcPts val="4700"/>
              </a:lnSpc>
              <a:defRPr sz="2400" i="1"/>
            </a:pPr>
            <a:endParaRPr i="0" dirty="0"/>
          </a:p>
          <a:p>
            <a:pPr algn="just">
              <a:lnSpc>
                <a:spcPts val="4700"/>
              </a:lnSpc>
              <a:defRPr sz="2400"/>
            </a:pPr>
            <a:endParaRPr i="0" dirty="0"/>
          </a:p>
          <a:p>
            <a:pPr algn="just">
              <a:lnSpc>
                <a:spcPts val="4700"/>
              </a:lnSpc>
              <a:defRPr sz="2400"/>
            </a:pPr>
            <a:endParaRPr i="0" dirty="0"/>
          </a:p>
        </p:txBody>
      </p:sp>
    </p:spTree>
  </p:cSld>
  <p:clrMapOvr>
    <a:masterClrMapping/>
  </p:clrMapOvr>
  <p:transition xmlns:p14="http://schemas.microsoft.com/office/powerpoint/2010/mai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 name="les Celtes et la matière de Bretagne"/>
          <p:cNvSpPr txBox="1">
            <a:spLocks noGrp="1"/>
          </p:cNvSpPr>
          <p:nvPr>
            <p:ph type="title"/>
          </p:nvPr>
        </p:nvSpPr>
        <p:spPr>
          <a:xfrm>
            <a:off x="1041400" y="381000"/>
            <a:ext cx="10922000" cy="2209800"/>
          </a:xfrm>
          <a:prstGeom prst="rect">
            <a:avLst/>
          </a:prstGeom>
        </p:spPr>
        <p:txBody>
          <a:bodyPr/>
          <a:lstStyle/>
          <a:p>
            <a:r>
              <a:t>les Celtes et la matière de Bretagne</a:t>
            </a:r>
          </a:p>
        </p:txBody>
      </p:sp>
      <p:pic>
        <p:nvPicPr>
          <p:cNvPr id="907" name="Image 1.png" descr="Image 1.png"/>
          <p:cNvPicPr>
            <a:picLocks noChangeAspect="1"/>
          </p:cNvPicPr>
          <p:nvPr/>
        </p:nvPicPr>
        <p:blipFill>
          <a:blip r:embed="rId3">
            <a:extLst/>
          </a:blip>
          <a:stretch>
            <a:fillRect/>
          </a:stretch>
        </p:blipFill>
        <p:spPr>
          <a:xfrm>
            <a:off x="889000" y="2514600"/>
            <a:ext cx="11226800" cy="7861300"/>
          </a:xfrm>
          <a:prstGeom prst="rect">
            <a:avLst/>
          </a:prstGeom>
          <a:ln w="12700">
            <a:miter lim="400000"/>
          </a:ln>
        </p:spPr>
      </p:pic>
    </p:spTree>
  </p:cSld>
  <p:clrMapOvr>
    <a:masterClrMapping/>
  </p:clrMapOvr>
  <p:transition xmlns:p14="http://schemas.microsoft.com/office/powerpoint/2010/mai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Titre"/>
          <p:cNvSpPr txBox="1">
            <a:spLocks noGrp="1"/>
          </p:cNvSpPr>
          <p:nvPr>
            <p:ph type="title"/>
          </p:nvPr>
        </p:nvSpPr>
        <p:spPr>
          <a:prstGeom prst="rect">
            <a:avLst/>
          </a:prstGeom>
        </p:spPr>
        <p:txBody>
          <a:bodyPr/>
          <a:lstStyle/>
          <a:p>
            <a:endParaRPr/>
          </a:p>
        </p:txBody>
      </p:sp>
      <p:sp>
        <p:nvSpPr>
          <p:cNvPr id="912" name="Corps"/>
          <p:cNvSpPr txBox="1">
            <a:spLocks noGrp="1"/>
          </p:cNvSpPr>
          <p:nvPr>
            <p:ph type="body" idx="1"/>
          </p:nvPr>
        </p:nvSpPr>
        <p:spPr>
          <a:prstGeom prst="rect">
            <a:avLst/>
          </a:prstGeom>
        </p:spPr>
        <p:txBody>
          <a:bodyPr/>
          <a:lstStyle/>
          <a:p>
            <a:pPr marL="901700"/>
            <a:endParaRPr/>
          </a:p>
        </p:txBody>
      </p:sp>
      <p:pic>
        <p:nvPicPr>
          <p:cNvPr id="913" name="carte-celtes.png" descr="carte-celtes.png"/>
          <p:cNvPicPr>
            <a:picLocks noChangeAspect="1"/>
          </p:cNvPicPr>
          <p:nvPr/>
        </p:nvPicPr>
        <p:blipFill>
          <a:blip r:embed="rId2">
            <a:extLst/>
          </a:blip>
          <a:stretch>
            <a:fillRect/>
          </a:stretch>
        </p:blipFill>
        <p:spPr>
          <a:xfrm>
            <a:off x="976983" y="526155"/>
            <a:ext cx="11050834" cy="8701290"/>
          </a:xfrm>
          <a:prstGeom prst="rect">
            <a:avLst/>
          </a:prstGeom>
          <a:ln w="12700">
            <a:miter lim="400000"/>
          </a:ln>
        </p:spPr>
      </p:pic>
    </p:spTree>
  </p:cSld>
  <p:clrMapOvr>
    <a:masterClrMapping/>
  </p:clrMapOvr>
  <p:transition xmlns:p14="http://schemas.microsoft.com/office/powerpoint/2010/main" spd="med"/>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oefler Text"/>
        <a:ea typeface="Hoefler Text"/>
        <a:cs typeface="Hoefler Text"/>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12700" dist="12700" dir="16200000" rotWithShape="0">
                <a:srgbClr val="000000"/>
              </a:outerShdw>
            </a:effectLst>
            <a:uFillTx/>
            <a:latin typeface="+mj-lt"/>
            <a:ea typeface="+mj-ea"/>
            <a:cs typeface="+mj-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89A2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oefler Text"/>
        <a:ea typeface="Hoefler Text"/>
        <a:cs typeface="Hoefler Text"/>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FFFFFF"/>
            </a:solidFill>
            <a:effectLst>
              <a:outerShdw blurRad="12700" dist="12700" dir="16200000" rotWithShape="0">
                <a:srgbClr val="000000"/>
              </a:outerShdw>
            </a:effectLst>
            <a:uFillTx/>
            <a:latin typeface="+mj-lt"/>
            <a:ea typeface="+mj-ea"/>
            <a:cs typeface="+mj-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89A2AB"/>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Helvetica"/>
            <a:ea typeface="Helvetica"/>
            <a:cs typeface="Helvetica"/>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7203</TotalTime>
  <Words>9968</Words>
  <Application>Microsoft Macintosh PowerPoint</Application>
  <PresentationFormat>Personnalisé</PresentationFormat>
  <Paragraphs>1041</Paragraphs>
  <Slides>134</Slides>
  <Notes>96</Notes>
  <HiddenSlides>0</HiddenSlides>
  <MMClips>0</MMClips>
  <ScaleCrop>false</ScaleCrop>
  <HeadingPairs>
    <vt:vector size="4" baseType="variant">
      <vt:variant>
        <vt:lpstr>Thème</vt:lpstr>
      </vt:variant>
      <vt:variant>
        <vt:i4>1</vt:i4>
      </vt:variant>
      <vt:variant>
        <vt:lpstr>Titres des diapositives</vt:lpstr>
      </vt:variant>
      <vt:variant>
        <vt:i4>134</vt:i4>
      </vt:variant>
    </vt:vector>
  </HeadingPairs>
  <TitlesOfParts>
    <vt:vector size="135" baseType="lpstr">
      <vt:lpstr>White</vt:lpstr>
      <vt:lpstr>Le Moyen-Âge</vt:lpstr>
      <vt:lpstr>Début: les invasions barbares</vt:lpstr>
      <vt:lpstr>Présentation PowerPoint</vt:lpstr>
      <vt:lpstr>Evolution et effondrement de l’empire romain en images</vt:lpstr>
      <vt:lpstr>Causes de l’effondrement de la civilisation antique romaine</vt:lpstr>
      <vt:lpstr>Le Moyen-Âge:père de 3 enfants</vt:lpstr>
      <vt:lpstr>Fin(s): 1453?</vt:lpstr>
      <vt:lpstr>Présentation PowerPoint</vt:lpstr>
      <vt:lpstr>Présentation PowerPoint</vt:lpstr>
      <vt:lpstr>1er voyage de C. Colomb</vt:lpstr>
      <vt:lpstr>Présentation PowerPoint</vt:lpstr>
      <vt:lpstr>Présentation PowerPoint</vt:lpstr>
      <vt:lpstr>Forte présence du religieux</vt:lpstr>
      <vt:lpstr>Présentation PowerPoint</vt:lpstr>
      <vt:lpstr>Eglises romanes</vt:lpstr>
      <vt:lpstr>Neuschwanstein Allemagne (Bavière) Style roman tardif construit au 19e</vt:lpstr>
      <vt:lpstr>Présentation PowerPoint</vt:lpstr>
      <vt:lpstr>Présentation PowerPoint</vt:lpstr>
      <vt:lpstr>Eglises gothiques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Quelques termes</vt:lpstr>
      <vt:lpstr>Présentation PowerPoint</vt:lpstr>
      <vt:lpstr>Langue et littérature</vt:lpstr>
      <vt:lpstr>Présentation PowerPoint</vt:lpstr>
      <vt:lpstr>Présentation PowerPoint</vt:lpstr>
      <vt:lpstr>Les langues romanes au M-Â: émanation directe du latin parlé qui fut imposé par les Romains à tous les peuples qu'ils conquirent. </vt:lpstr>
      <vt:lpstr>Du latin vulgaire (=populaire) naissent les langues romanes</vt:lpstr>
      <vt:lpstr>La « France » ?</vt:lpstr>
      <vt:lpstr>La « France »?</vt:lpstr>
      <vt:lpstr>Présentation PowerPoint</vt:lpstr>
      <vt:lpstr>La « France »?</vt:lpstr>
      <vt:lpstr>Structure de la société</vt:lpstr>
      <vt:lpstr>Présentation PowerPoint</vt:lpstr>
      <vt:lpstr>le système féodal</vt:lpstr>
      <vt:lpstr>Vassalité: fidélité contre un fief</vt:lpstr>
      <vt:lpstr>Présentation PowerPoint</vt:lpstr>
      <vt:lpstr>Le déclin de la féodalité</vt:lpstr>
      <vt:lpstr>1. les Oratores:  ceux qui prient</vt:lpstr>
      <vt:lpstr>La Vulgate version latine de la bible (Ve siècle)</vt:lpstr>
      <vt:lpstr>Présentation PowerPoint</vt:lpstr>
      <vt:lpstr>Présentation PowerPoint</vt:lpstr>
      <vt:lpstr>Présentation PowerPoint</vt:lpstr>
      <vt:lpstr>Présentation PowerPoint</vt:lpstr>
      <vt:lpstr>Journée d’un moine bénédictin</vt:lpstr>
      <vt:lpstr>Lien fort entre pouvoir et religion chrétienne</vt:lpstr>
      <vt:lpstr>2. les Bellatores:  ceux qui font la guerre</vt:lpstr>
      <vt:lpstr>L’éthique chevaleresque Valeurs cardinales?</vt:lpstr>
      <vt:lpstr>L’éthique chevaleresque:  à l’origine du fair-play</vt:lpstr>
      <vt:lpstr>Croisades anciennes et modernes</vt:lpstr>
      <vt:lpstr>Les Croisades</vt:lpstr>
      <vt:lpstr>Présentation PowerPoint</vt:lpstr>
      <vt:lpstr>L’ évolution de l’armure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Premiers châteaux forts</vt:lpstr>
      <vt:lpstr>Présentation PowerPoint</vt:lpstr>
      <vt:lpstr>Présentation PowerPoint</vt:lpstr>
      <vt:lpstr>Inquisition</vt:lpstr>
      <vt:lpstr>Présentation PowerPoint</vt:lpstr>
      <vt:lpstr>Présentation PowerPoint</vt:lpstr>
      <vt:lpstr>XVIe siècle: déclin de la chevalerie</vt:lpstr>
      <vt:lpstr>Causes du déclin</vt:lpstr>
      <vt:lpstr>3. Les Laboratores:  ceux qui labourent</vt:lpstr>
      <vt:lpstr>Présentation PowerPoint</vt:lpstr>
      <vt:lpstr>Professions médiévales</vt:lpstr>
      <vt:lpstr>Présentation PowerPoint</vt:lpstr>
      <vt:lpstr>Présentation PowerPoint</vt:lpstr>
      <vt:lpstr>Présentation PowerPoint</vt:lpstr>
      <vt:lpstr>Littérature et amour</vt:lpstr>
      <vt:lpstr>la fin’ amor </vt:lpstr>
      <vt:lpstr>L’amour parfaite</vt:lpstr>
      <vt:lpstr>Présentation PowerPoint</vt:lpstr>
      <vt:lpstr>Présentation PowerPoint</vt:lpstr>
      <vt:lpstr>Les manuscrits enluminés</vt:lpstr>
      <vt:lpstr>Présentation PowerPoint</vt:lpstr>
      <vt:lpstr>Présentation PowerPoint</vt:lpstr>
      <vt:lpstr>Présentation PowerPoint</vt:lpstr>
      <vt:lpstr>Présentation PowerPoint</vt:lpstr>
      <vt:lpstr>Sources de la littérature médiévale française</vt:lpstr>
      <vt:lpstr>3 sources ou «matières»</vt:lpstr>
      <vt:lpstr>Présentation PowerPoint</vt:lpstr>
      <vt:lpstr>Présentation PowerPoint</vt:lpstr>
      <vt:lpstr>Présentation PowerPoint</vt:lpstr>
      <vt:lpstr>les Celtes et la matière de Bretagne</vt:lpstr>
      <vt:lpstr>Présentation PowerPoint</vt:lpstr>
      <vt:lpstr>Présentation PowerPoint</vt:lpstr>
      <vt:lpstr>La matière de Bretagne Tristan et Iseut</vt:lpstr>
      <vt:lpstr>la légende  arthurienne: les chevaliers de la table ronde</vt:lpstr>
      <vt:lpstr>Excalibur épée du roi Arthur, roi légendaire des Bretons</vt:lpstr>
      <vt:lpstr>Personnages</vt:lpstr>
      <vt:lpstr>Merlin: père du roi Arthur</vt:lpstr>
      <vt:lpstr>la fée Morgane</vt:lpstr>
      <vt:lpstr>la fée Viviane ou  la Dame du Lac</vt:lpstr>
      <vt:lpstr>Présentation PowerPoint</vt:lpstr>
      <vt:lpstr>Présentation PowerPoint</vt:lpstr>
      <vt:lpstr>la femme  celte:  belle, solaire et druide, donc envoûtante, telle Iseut la blonde</vt:lpstr>
      <vt:lpstr>Présentation PowerPoint</vt:lpstr>
      <vt:lpstr>Représentations  de la femme celte</vt:lpstr>
      <vt:lpstr>Le Graal</vt:lpstr>
      <vt:lpstr>Présentation PowerPoint</vt:lpstr>
      <vt:lpstr>Présentation PowerPoint</vt:lpstr>
      <vt:lpstr>Tristan et Iseult</vt:lpstr>
      <vt:lpstr>Lieux du récit</vt:lpstr>
      <vt:lpstr>Le Loonois (pays de Léon):  la Bretagne</vt:lpstr>
      <vt:lpstr>Présentation PowerPoint</vt:lpstr>
      <vt:lpstr>Le chevalier à la charrette  Chrétien de Troyes Roman courtois</vt:lpstr>
      <vt:lpstr>Présentation PowerPoint</vt:lpstr>
      <vt:lpstr>Présentation PowerPoint</vt:lpstr>
      <vt:lpstr>Présentation PowerPoint</vt:lpstr>
      <vt:lpstr>Présentation PowerPoint</vt:lpstr>
      <vt:lpstr>Présentation PowerPoint</vt:lpstr>
      <vt:lpstr>Lancelot</vt:lpstr>
      <vt:lpstr>Présentation PowerPoint</vt:lpstr>
      <vt:lpstr>Reportages</vt:lpstr>
      <vt:lpstr>Quelques anecdotes</vt:lpstr>
      <vt:lpstr>Henri VIII d’Angleterre</vt:lpstr>
      <vt:lpstr>Présentation PowerPoint</vt:lpstr>
      <vt:lpstr>La comtesse de Gruyères et Jehan l’Esclopé</vt:lpstr>
      <vt:lpstr>D’où provient le mot « copain »?</vt:lpstr>
      <vt:lpstr>Source principale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 Moyen-Âge</dc:title>
  <cp:lastModifiedBy>Jean-Luc Burri</cp:lastModifiedBy>
  <cp:revision>8</cp:revision>
  <dcterms:modified xsi:type="dcterms:W3CDTF">2021-12-22T10:54:09Z</dcterms:modified>
</cp:coreProperties>
</file>