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1pPr>
    <a:lvl2pPr marL="0" marR="0" indent="34290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2pPr>
    <a:lvl3pPr marL="0" marR="0" indent="68580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3pPr>
    <a:lvl4pPr marL="0" marR="0" indent="102870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4pPr>
    <a:lvl5pPr marL="0" marR="0" indent="137160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5pPr>
    <a:lvl6pPr marL="0" marR="0" indent="171450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6pPr>
    <a:lvl7pPr marL="0" marR="0" indent="205740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7pPr>
    <a:lvl8pPr marL="0" marR="0" indent="240030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8pPr>
    <a:lvl9pPr marL="0" marR="0" indent="274320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a:tcStyle>
        <a:tcBdr/>
        <a:fill>
          <a:solidFill>
            <a:srgbClr val="FFFFFF">
              <a:alpha val="50000"/>
            </a:srgbClr>
          </a:solidFill>
        </a:fill>
      </a:tcStyle>
    </a:band2H>
    <a:firstCol>
      <a:tcTxStyle b="on">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a:tcStyle>
        <a:tcBdr/>
        <a:fill>
          <a:solidFill>
            <a:srgbClr val="E6E1C6">
              <a:alpha val="19000"/>
            </a:srgbClr>
          </a:solidFill>
        </a:fill>
      </a:tcStyle>
    </a:band2H>
    <a:firstCol>
      <a:tcTxStyle>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a:tcStyle>
        <a:tcBdr/>
        <a:fill>
          <a:solidFill>
            <a:srgbClr val="94908F">
              <a:alpha val="8000"/>
            </a:srgbClr>
          </a:solidFill>
        </a:fill>
      </a:tcStyle>
    </a:band2H>
    <a:firstCol>
      <a:tcTxStyle>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a:tcStyle>
        <a:tcBdr/>
        <a:fill>
          <a:solidFill>
            <a:srgbClr val="DED9DA"/>
          </a:solidFill>
        </a:fill>
      </a:tcStyle>
    </a:band2H>
    <a:firstCol>
      <a:tcTxStyle b="on">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a:tcStyle>
        <a:tcBdr/>
        <a:fill>
          <a:solidFill>
            <a:srgbClr val="FFFFFF"/>
          </a:solidFill>
        </a:fill>
      </a:tcStyle>
    </a:band2H>
    <a:firstCol>
      <a:tcTxStyle b="on">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 styleId="{8F44A2F1-9E1F-4B54-A3A2-5F16C0AD49E2}" styleName="">
    <a:tblBg/>
    <a:wholeTbl>
      <a:tcTxStyle b="off" i="off">
        <a:font>
          <a:latin typeface="Baskerville"/>
          <a:ea typeface="Baskerville"/>
          <a:cs typeface="Baskerville"/>
        </a:font>
        <a:srgbClr val="6F6A5A"/>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wholeTbl>
    <a:band2H>
      <a:tcTxStyle/>
      <a:tcStyle>
        <a:tcBdr/>
        <a:fill>
          <a:solidFill>
            <a:srgbClr val="C5BB96">
              <a:alpha val="33000"/>
            </a:srgbClr>
          </a:solidFill>
        </a:fill>
      </a:tcStyle>
    </a:band2H>
    <a:firstCol>
      <a:tcTxStyle b="off" i="off">
        <a:fontRef idx="minor">
          <a:srgbClr val="FFFCF2"/>
        </a:fontRef>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firstCol>
    <a:lastRow>
      <a:tcTxStyle b="off" i="off">
        <a:fontRef idx="minor">
          <a:srgbClr val="FFFCF2"/>
        </a:fontRef>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lastRow>
    <a:firstRow>
      <a:tcTxStyle b="off" i="off">
        <a:fontRef idx="minor">
          <a:srgbClr val="FFFCF2"/>
        </a:fontRef>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7" d="100"/>
          <a:sy n="57" d="100"/>
        </p:scale>
        <p:origin x="-752" y="-96"/>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662337803"/>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9" Type="http://schemas.openxmlformats.org/officeDocument/2006/relationships/hyperlink" Target="https://fr.wikipedia.org/wiki/R%C3%A9publique_romaine" TargetMode="External"/><Relationship Id="rId20" Type="http://schemas.openxmlformats.org/officeDocument/2006/relationships/hyperlink" Target="https://fr.wikipedia.org/wiki/%C3%89tats_pontificaux" TargetMode="External"/><Relationship Id="rId21" Type="http://schemas.openxmlformats.org/officeDocument/2006/relationships/hyperlink" Target="https://fr.wikipedia.org/wiki/752" TargetMode="External"/><Relationship Id="rId22" Type="http://schemas.openxmlformats.org/officeDocument/2006/relationships/hyperlink" Target="https://fr.wikipedia.org/wiki/1870" TargetMode="External"/><Relationship Id="rId23" Type="http://schemas.openxmlformats.org/officeDocument/2006/relationships/hyperlink" Target="https://fr.wikipedia.org/wiki/VIIIe_si%C3%A8cle_av._J.-C." TargetMode="External"/><Relationship Id="rId24" Type="http://schemas.openxmlformats.org/officeDocument/2006/relationships/hyperlink" Target="https://fr.wikipedia.org/wiki/Mont_Palatin" TargetMode="External"/><Relationship Id="rId25" Type="http://schemas.openxmlformats.org/officeDocument/2006/relationships/hyperlink" Target="https://fr.wikipedia.org/wiki/Tibre" TargetMode="External"/><Relationship Id="rId26" Type="http://schemas.openxmlformats.org/officeDocument/2006/relationships/hyperlink" Target="https://fr.wikipedia.org/wiki/VIIe_si%C3%A8cle_av._J.-C." TargetMode="External"/><Relationship Id="rId10" Type="http://schemas.openxmlformats.org/officeDocument/2006/relationships/hyperlink" Target="https://fr.wikipedia.org/wiki/509_av._J.-C." TargetMode="External"/><Relationship Id="rId11" Type="http://schemas.openxmlformats.org/officeDocument/2006/relationships/hyperlink" Target="https://fr.wikipedia.org/wiki/27_av._J.-C." TargetMode="External"/><Relationship Id="rId12" Type="http://schemas.openxmlformats.org/officeDocument/2006/relationships/hyperlink" Target="https://fr.wikipedia.org/wiki/476" TargetMode="External"/><Relationship Id="rId13" Type="http://schemas.openxmlformats.org/officeDocument/2006/relationships/hyperlink" Target="https://fr.wikipedia.org/wiki/Europe" TargetMode="External"/><Relationship Id="rId14" Type="http://schemas.openxmlformats.org/officeDocument/2006/relationships/hyperlink" Target="https://fr.wikipedia.org/wiki/Afrique_du_Nord" TargetMode="External"/><Relationship Id="rId15" Type="http://schemas.openxmlformats.org/officeDocument/2006/relationships/hyperlink" Target="https://fr.wikipedia.org/wiki/Moyen-Orient" TargetMode="External"/><Relationship Id="rId16" Type="http://schemas.openxmlformats.org/officeDocument/2006/relationships/hyperlink" Target="https://fr.wikipedia.org/wiki/Latin" TargetMode="External"/><Relationship Id="rId17" Type="http://schemas.openxmlformats.org/officeDocument/2006/relationships/hyperlink" Target="https://fr.wikipedia.org/wiki/Christianisme" TargetMode="External"/><Relationship Id="rId18" Type="http://schemas.openxmlformats.org/officeDocument/2006/relationships/hyperlink" Target="https://fr.wikipedia.org/wiki/Ier_si%C3%A8cle" TargetMode="External"/><Relationship Id="rId19" Type="http://schemas.openxmlformats.org/officeDocument/2006/relationships/hyperlink" Target="https://fr.wikipedia.org/wiki/Catholicisme" TargetMode="External"/><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fr.wikipedia.org/wiki/Histoire_de_Rome" TargetMode="External"/><Relationship Id="rId4" Type="http://schemas.openxmlformats.org/officeDocument/2006/relationships/hyperlink" Target="https://fr.wikipedia.org/wiki/Fondation_de_Rome" TargetMode="External"/><Relationship Id="rId5" Type="http://schemas.openxmlformats.org/officeDocument/2006/relationships/hyperlink" Target="https://fr.wikipedia.org/wiki/Ann%C3%A9es_750_av._J.-C." TargetMode="External"/><Relationship Id="rId6" Type="http://schemas.openxmlformats.org/officeDocument/2006/relationships/hyperlink" Target="https://fr.wikipedia.org/wiki/Civilisation_occidentale" TargetMode="External"/><Relationship Id="rId7" Type="http://schemas.openxmlformats.org/officeDocument/2006/relationships/hyperlink" Target="https://fr.wikipedia.org/wiki/Ath%C3%A8nes" TargetMode="External"/><Relationship Id="rId8" Type="http://schemas.openxmlformats.org/officeDocument/2006/relationships/hyperlink" Target="https://fr.wikipedia.org/wiki/Monarchie_romaine"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fr:Mus%C3%A9e_Fabre" TargetMode="External"/><Relationship Id="rId4" Type="http://schemas.openxmlformats.org/officeDocument/2006/relationships/hyperlink" Target="http://fr.wikipedia.org/wiki/Montpellier" TargetMode="External"/><Relationship Id="rId5" Type="http://schemas.openxmlformats.org/officeDocument/2006/relationships/hyperlink" Target="http://fr.wikipedia.org/wiki/France"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upload.wikimedia.org/wikipedia/commons/d/d6/William-Adolphe_Bouguereau_(1825-1905)_-_The_Youth_of_Bacchus_(1884).jpg" TargetMode="External"/></Relationships>
</file>

<file path=ppt/notesSlides/_rels/notesSlide12.xml.rels><?xml version="1.0" encoding="UTF-8" standalone="yes"?>
<Relationships xmlns="http://schemas.openxmlformats.org/package/2006/relationships"><Relationship Id="rId11" Type="http://schemas.openxmlformats.org/officeDocument/2006/relationships/hyperlink" Target="http://fr.wikipedia.org/wiki/Socrate" TargetMode="External"/><Relationship Id="rId12" Type="http://schemas.openxmlformats.org/officeDocument/2006/relationships/hyperlink" Target="http://fr.wikipedia.org/wiki/Les_Nu%C3%A9es" TargetMode="External"/><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fr.wikipedia.org/wiki/Les_Acharniens" TargetMode="External"/><Relationship Id="rId4" Type="http://schemas.openxmlformats.org/officeDocument/2006/relationships/hyperlink" Target="http://fr.wikipedia.org/wiki/La_Paix" TargetMode="External"/><Relationship Id="rId5" Type="http://schemas.openxmlformats.org/officeDocument/2006/relationships/hyperlink" Target="http://fr.wikipedia.org/wiki/Lysistrata" TargetMode="External"/><Relationship Id="rId6" Type="http://schemas.openxmlformats.org/officeDocument/2006/relationships/hyperlink" Target="http://fr.wikipedia.org/wiki/Guerre_du_P%C3%A9loponn%C3%A8se" TargetMode="External"/><Relationship Id="rId7" Type="http://schemas.openxmlformats.org/officeDocument/2006/relationships/hyperlink" Target="http://fr.wikipedia.org/wiki/Les_Gu%C3%AApes" TargetMode="External"/><Relationship Id="rId8" Type="http://schemas.openxmlformats.org/officeDocument/2006/relationships/hyperlink" Target="http://fr.wikipedia.org/wiki/Cl%C3%A9on" TargetMode="External"/><Relationship Id="rId9" Type="http://schemas.openxmlformats.org/officeDocument/2006/relationships/hyperlink" Target="http://fr.wikipedia.org/w/index.php?title=Les_Babyloniens&amp;action=edit&amp;redlink=1" TargetMode="External"/><Relationship Id="rId10" Type="http://schemas.openxmlformats.org/officeDocument/2006/relationships/hyperlink" Target="http://fr.wikipedia.org/w/index.php?title=Les_Cavaliers_(Aristophane)&amp;action=edit&amp;redlink=1" TargetMode="External"/></Relationships>
</file>

<file path=ppt/notesSlides/_rels/notesSlide13.xml.rels><?xml version="1.0" encoding="UTF-8" standalone="yes"?>
<Relationships xmlns="http://schemas.openxmlformats.org/package/2006/relationships"><Relationship Id="rId20" Type="http://schemas.openxmlformats.org/officeDocument/2006/relationships/hyperlink" Target="http://fr.wikipedia.org/wiki/Anacr%C3%A9on" TargetMode="External"/><Relationship Id="rId21" Type="http://schemas.openxmlformats.org/officeDocument/2006/relationships/hyperlink" Target="http://fr.wikipedia.org/wiki/Virgile" TargetMode="External"/><Relationship Id="rId22" Type="http://schemas.openxmlformats.org/officeDocument/2006/relationships/hyperlink" Target="http://fr.wikipedia.org/wiki/Horace" TargetMode="External"/><Relationship Id="rId23" Type="http://schemas.openxmlformats.org/officeDocument/2006/relationships/hyperlink" Target="http://fr.wikipedia.org/wiki/Catulle" TargetMode="External"/><Relationship Id="rId24" Type="http://schemas.openxmlformats.org/officeDocument/2006/relationships/hyperlink" Target="http://fr.wikipedia.org/wiki/Trouv%C3%A8res" TargetMode="External"/><Relationship Id="rId25" Type="http://schemas.openxmlformats.org/officeDocument/2006/relationships/hyperlink" Target="http://fr.wikipedia.org/wiki/Troubadours" TargetMode="External"/><Relationship Id="rId26" Type="http://schemas.openxmlformats.org/officeDocument/2006/relationships/hyperlink" Target="http://fr.wikipedia.org/wiki/Reverdie" TargetMode="External"/><Relationship Id="rId27" Type="http://schemas.openxmlformats.org/officeDocument/2006/relationships/hyperlink" Target="http://fr.wikipedia.org/wiki/Amour_courtois" TargetMode="External"/><Relationship Id="rId28" Type="http://schemas.openxmlformats.org/officeDocument/2006/relationships/hyperlink" Target="http://fr.wikipedia.org/wiki/Chanson_de_toile" TargetMode="External"/><Relationship Id="rId29" Type="http://schemas.openxmlformats.org/officeDocument/2006/relationships/hyperlink" Target="http://fr.wikipedia.org/wiki/Aube_(litt%C3%A9rature)" TargetMode="External"/><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fr.wikipedia.org/wiki/Lyre" TargetMode="External"/><Relationship Id="rId4" Type="http://schemas.openxmlformats.org/officeDocument/2006/relationships/hyperlink" Target="http://fr.wikipedia.org/wiki/Herm%C3%A8s" TargetMode="External"/><Relationship Id="rId5" Type="http://schemas.openxmlformats.org/officeDocument/2006/relationships/hyperlink" Target="http://fr.wikipedia.org/wiki/Apollon" TargetMode="External"/><Relationship Id="rId30" Type="http://schemas.openxmlformats.org/officeDocument/2006/relationships/hyperlink" Target="http://fr.wikipedia.org/wiki/Pastourelles" TargetMode="External"/><Relationship Id="rId31" Type="http://schemas.openxmlformats.org/officeDocument/2006/relationships/hyperlink" Target="http://fr.wikipedia.org/wiki/Lai_(po%C3%A9sie)" TargetMode="External"/><Relationship Id="rId32" Type="http://schemas.openxmlformats.org/officeDocument/2006/relationships/hyperlink" Target="http://fr.wikipedia.org/wiki/Rondeau_(po%C3%A9sie)" TargetMode="External"/><Relationship Id="rId9" Type="http://schemas.openxmlformats.org/officeDocument/2006/relationships/hyperlink" Target="http://fr.wikipedia.org/wiki/Po%C3%A9sie_%C3%A9pique" TargetMode="External"/><Relationship Id="rId6" Type="http://schemas.openxmlformats.org/officeDocument/2006/relationships/hyperlink" Target="http://fr.wikipedia.org/wiki/Orph%C3%A9e" TargetMode="External"/><Relationship Id="rId7" Type="http://schemas.openxmlformats.org/officeDocument/2006/relationships/hyperlink" Target="http://fr.wikipedia.org/wiki/%C3%89rato_(Muse)" TargetMode="External"/><Relationship Id="rId8" Type="http://schemas.openxmlformats.org/officeDocument/2006/relationships/hyperlink" Target="http://fr.wikipedia.org/wiki/Muses" TargetMode="External"/><Relationship Id="rId33" Type="http://schemas.openxmlformats.org/officeDocument/2006/relationships/hyperlink" Target="http://fr.wikipedia.org/wiki/Ballade" TargetMode="External"/><Relationship Id="rId34" Type="http://schemas.openxmlformats.org/officeDocument/2006/relationships/hyperlink" Target="http://fr.wikipedia.org/wiki/Po%C3%A9sie_m%C3%A9di%C3%A9vale_fran%C3%A7aise" TargetMode="External"/><Relationship Id="rId10" Type="http://schemas.openxmlformats.org/officeDocument/2006/relationships/hyperlink" Target="http://fr.wikipedia.org/wiki/Trag%C3%A9die" TargetMode="External"/><Relationship Id="rId11" Type="http://schemas.openxmlformats.org/officeDocument/2006/relationships/hyperlink" Target="http://fr.wikipedia.org/wiki/Com%C3%A9die" TargetMode="External"/><Relationship Id="rId12" Type="http://schemas.openxmlformats.org/officeDocument/2006/relationships/hyperlink" Target="http://fr.wikipedia.org/wiki/Substantif" TargetMode="External"/><Relationship Id="rId13" Type="http://schemas.openxmlformats.org/officeDocument/2006/relationships/hyperlink" Target="http://fr.wikipedia.org/wiki/1829" TargetMode="External"/><Relationship Id="rId14" Type="http://schemas.openxmlformats.org/officeDocument/2006/relationships/hyperlink" Target="http://fr.wikipedia.org/wiki/Alfred_de_Vigny" TargetMode="External"/><Relationship Id="rId15" Type="http://schemas.openxmlformats.org/officeDocument/2006/relationships/hyperlink" Target="http://fr.wikipedia.org/wiki/Romantisme" TargetMode="External"/><Relationship Id="rId16" Type="http://schemas.openxmlformats.org/officeDocument/2006/relationships/hyperlink" Target="http://fr.wikipedia.org/wiki/Po%C3%A9sie_lyrique%23cite_note-0" TargetMode="External"/><Relationship Id="rId17" Type="http://schemas.openxmlformats.org/officeDocument/2006/relationships/hyperlink" Target="http://fr.wikipedia.org/wiki/Litt%C3%A9rature_latine" TargetMode="External"/><Relationship Id="rId18" Type="http://schemas.openxmlformats.org/officeDocument/2006/relationships/hyperlink" Target="http://fr.wikipedia.org/wiki/Th%C3%A9ocrite" TargetMode="External"/><Relationship Id="rId19" Type="http://schemas.openxmlformats.org/officeDocument/2006/relationships/hyperlink" Target="http://fr.wikipedia.org/wiki/Pindare" TargetMode="External"/></Relationships>
</file>

<file path=ppt/notesSlides/_rels/notesSlide14.xml.rels><?xml version="1.0" encoding="UTF-8" standalone="yes"?>
<Relationships xmlns="http://schemas.openxmlformats.org/package/2006/relationships"><Relationship Id="rId11" Type="http://schemas.openxmlformats.org/officeDocument/2006/relationships/hyperlink" Target="http://fr.wiktionary.org/wiki/%E1%BC%94%CF%80%CE%BF%CF%82" TargetMode="External"/><Relationship Id="rId12" Type="http://schemas.openxmlformats.org/officeDocument/2006/relationships/hyperlink" Target="http://fr.wiktionary.org/wiki/%CF%80%CE%BF%CE%B9%CE%AD%CF%89" TargetMode="External"/><Relationship Id="rId13" Type="http://schemas.openxmlformats.org/officeDocument/2006/relationships/hyperlink" Target="http://fr.wikipedia.org/wiki/Po%C3%A8me" TargetMode="External"/><Relationship Id="rId14" Type="http://schemas.openxmlformats.org/officeDocument/2006/relationships/hyperlink" Target="http://fr.wikipedia.org/wiki/Figures_de_style" TargetMode="External"/><Relationship Id="rId15" Type="http://schemas.openxmlformats.org/officeDocument/2006/relationships/hyperlink" Target="http://fr.wikipedia.org/wiki/Hyperbole_(rh%C3%A9torique)" TargetMode="External"/><Relationship Id="rId16" Type="http://schemas.openxmlformats.org/officeDocument/2006/relationships/hyperlink" Target="http://fr.wikipedia.org/wiki/Po%C3%A9sie_%C3%A9pique%23cite_note-3" TargetMode="External"/><Relationship Id="rId17" Type="http://schemas.openxmlformats.org/officeDocument/2006/relationships/hyperlink" Target="http://fr.wikipedia.org/wiki/Po%C3%A9sie_%C3%A9pique%23cite_note-4" TargetMode="External"/><Relationship Id="rId18" Type="http://schemas.openxmlformats.org/officeDocument/2006/relationships/hyperlink" Target="http://fr.wikipedia.org/wiki/Po%C3%A9sie_lyrique" TargetMode="External"/><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fr.wikipedia.org/wiki/Grec_ancien" TargetMode="External"/><Relationship Id="rId4" Type="http://schemas.openxmlformats.org/officeDocument/2006/relationships/hyperlink" Target="http://fr.wikipedia.org/wiki/Gr%C3%A8ce_antique" TargetMode="External"/><Relationship Id="rId5" Type="http://schemas.openxmlformats.org/officeDocument/2006/relationships/hyperlink" Target="http://fr.wikipedia.org/wiki/%C3%89pop%C3%A9e" TargetMode="External"/><Relationship Id="rId6" Type="http://schemas.openxmlformats.org/officeDocument/2006/relationships/hyperlink" Target="http://fr.wikipedia.org/wiki/Phorminx" TargetMode="External"/><Relationship Id="rId7" Type="http://schemas.openxmlformats.org/officeDocument/2006/relationships/hyperlink" Target="http://fr.wikipedia.org/wiki/Sitar" TargetMode="External"/><Relationship Id="rId8" Type="http://schemas.openxmlformats.org/officeDocument/2006/relationships/hyperlink" Target="http://fr.wikipedia.org/wiki/Rhapsode" TargetMode="External"/><Relationship Id="rId9" Type="http://schemas.openxmlformats.org/officeDocument/2006/relationships/hyperlink" Target="http://fr.wikipedia.org/wiki/Barde_(po%C3%A8te_celte)" TargetMode="External"/><Relationship Id="rId10" Type="http://schemas.openxmlformats.org/officeDocument/2006/relationships/hyperlink" Target="http://fr.wikipedia.org/wiki/Celte" TargetMode="External"/></Relationships>
</file>

<file path=ppt/notesSlides/_rels/notesSlide15.xml.rels><?xml version="1.0" encoding="UTF-8" standalone="yes"?>
<Relationships xmlns="http://schemas.openxmlformats.org/package/2006/relationships"><Relationship Id="rId11" Type="http://schemas.openxmlformats.org/officeDocument/2006/relationships/hyperlink" Target="http://fr.wiktionary.org/wiki/%E1%BC%94%CF%80%CE%BF%CF%82" TargetMode="External"/><Relationship Id="rId12" Type="http://schemas.openxmlformats.org/officeDocument/2006/relationships/hyperlink" Target="http://fr.wiktionary.org/wiki/%CF%80%CE%BF%CE%B9%CE%AD%CF%89" TargetMode="External"/><Relationship Id="rId13" Type="http://schemas.openxmlformats.org/officeDocument/2006/relationships/hyperlink" Target="http://fr.wikipedia.org/wiki/Po%C3%A8me" TargetMode="External"/><Relationship Id="rId14" Type="http://schemas.openxmlformats.org/officeDocument/2006/relationships/hyperlink" Target="http://fr.wikipedia.org/wiki/Figures_de_style" TargetMode="External"/><Relationship Id="rId15" Type="http://schemas.openxmlformats.org/officeDocument/2006/relationships/hyperlink" Target="http://fr.wikipedia.org/wiki/Hyperbole_(rh%C3%A9torique)" TargetMode="External"/><Relationship Id="rId16" Type="http://schemas.openxmlformats.org/officeDocument/2006/relationships/hyperlink" Target="http://fr.wikipedia.org/wiki/Po%C3%A9sie_%C3%A9pique%23cite_note-3" TargetMode="External"/><Relationship Id="rId17" Type="http://schemas.openxmlformats.org/officeDocument/2006/relationships/hyperlink" Target="http://fr.wikipedia.org/wiki/Po%C3%A9sie_%C3%A9pique%23cite_note-4" TargetMode="External"/><Relationship Id="rId18" Type="http://schemas.openxmlformats.org/officeDocument/2006/relationships/hyperlink" Target="http://fr.wikipedia.org/wiki/Po%C3%A9sie_lyrique" TargetMode="External"/><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fr.wikipedia.org/wiki/Grec_ancien" TargetMode="External"/><Relationship Id="rId4" Type="http://schemas.openxmlformats.org/officeDocument/2006/relationships/hyperlink" Target="http://fr.wikipedia.org/wiki/Gr%C3%A8ce_antique" TargetMode="External"/><Relationship Id="rId5" Type="http://schemas.openxmlformats.org/officeDocument/2006/relationships/hyperlink" Target="http://fr.wikipedia.org/wiki/%C3%89pop%C3%A9e" TargetMode="External"/><Relationship Id="rId6" Type="http://schemas.openxmlformats.org/officeDocument/2006/relationships/hyperlink" Target="http://fr.wikipedia.org/wiki/Phorminx" TargetMode="External"/><Relationship Id="rId7" Type="http://schemas.openxmlformats.org/officeDocument/2006/relationships/hyperlink" Target="http://fr.wikipedia.org/wiki/Sitar" TargetMode="External"/><Relationship Id="rId8" Type="http://schemas.openxmlformats.org/officeDocument/2006/relationships/hyperlink" Target="http://fr.wikipedia.org/wiki/Rhapsode" TargetMode="External"/><Relationship Id="rId9" Type="http://schemas.openxmlformats.org/officeDocument/2006/relationships/hyperlink" Target="http://fr.wikipedia.org/wiki/Barde_(po%C3%A8te_celte)" TargetMode="External"/><Relationship Id="rId10" Type="http://schemas.openxmlformats.org/officeDocument/2006/relationships/hyperlink" Target="http://fr.wikipedia.org/wiki/Celte"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fr.wikipedia.org/wiki/Eschyle%23Les_Perses" TargetMode="External"/><Relationship Id="rId4" Type="http://schemas.openxmlformats.org/officeDocument/2006/relationships/hyperlink" Target="http://fr.wikipedia.org/wiki/Eschyle%23Les_Sept_contre_Th.C3.A8bes" TargetMode="External"/><Relationship Id="rId5" Type="http://schemas.openxmlformats.org/officeDocument/2006/relationships/hyperlink" Target="http://fr.wikipedia.org/wiki/Eschyle%23Les_Suppliantes" TargetMode="External"/><Relationship Id="rId6" Type="http://schemas.openxmlformats.org/officeDocument/2006/relationships/hyperlink" Target="http://fr.wikipedia.org/wiki/Eschyle%23L.E2.80.99Orestie" TargetMode="External"/><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9" Type="http://schemas.openxmlformats.org/officeDocument/2006/relationships/hyperlink" Target="http://fr.wikipedia.org/wiki/Eschyle" TargetMode="External"/><Relationship Id="rId20" Type="http://schemas.openxmlformats.org/officeDocument/2006/relationships/hyperlink" Target="http://fr.wikipedia.org/wiki/Ajax_(Sophocle)" TargetMode="External"/><Relationship Id="rId21" Type="http://schemas.openxmlformats.org/officeDocument/2006/relationships/hyperlink" Target="http://fr.wikipedia.org/wiki/Antigone_(Sophocle)" TargetMode="External"/><Relationship Id="rId22" Type="http://schemas.openxmlformats.org/officeDocument/2006/relationships/hyperlink" Target="http://fr.wikipedia.org/wiki/%C5%92dipe" TargetMode="External"/><Relationship Id="rId23" Type="http://schemas.openxmlformats.org/officeDocument/2006/relationships/hyperlink" Target="http://fr.wikipedia.org/wiki/%C3%89lectre_(Sophocle)" TargetMode="External"/><Relationship Id="rId24" Type="http://schemas.openxmlformats.org/officeDocument/2006/relationships/hyperlink" Target="http://fr.wikipedia.org/wiki/Oracle_grec" TargetMode="External"/><Relationship Id="rId10" Type="http://schemas.openxmlformats.org/officeDocument/2006/relationships/hyperlink" Target="http://fr.wikipedia.org/wiki/Euripide" TargetMode="External"/><Relationship Id="rId11" Type="http://schemas.openxmlformats.org/officeDocument/2006/relationships/hyperlink" Target="http://fr.wikipedia.org/wiki/Paradigme" TargetMode="External"/><Relationship Id="rId12" Type="http://schemas.openxmlformats.org/officeDocument/2006/relationships/hyperlink" Target="http://fr.wikipedia.org/wiki/Aristote" TargetMode="External"/><Relationship Id="rId13" Type="http://schemas.openxmlformats.org/officeDocument/2006/relationships/hyperlink" Target="http://fr.wikipedia.org/wiki/Ch%C5%93ur_(th%C3%A9%C3%A2tre)" TargetMode="External"/><Relationship Id="rId14" Type="http://schemas.openxmlformats.org/officeDocument/2006/relationships/hyperlink" Target="http://fr.wikipedia.org/wiki/Sophocle%23cite_note-0" TargetMode="External"/><Relationship Id="rId15" Type="http://schemas.openxmlformats.org/officeDocument/2006/relationships/hyperlink" Target="http://fr.wikipedia.org/wiki/%C5%92dipe_roi" TargetMode="External"/><Relationship Id="rId16" Type="http://schemas.openxmlformats.org/officeDocument/2006/relationships/hyperlink" Target="http://fr.wikipedia.org/wiki/Sophocle%23cite_note-1" TargetMode="External"/><Relationship Id="rId17" Type="http://schemas.openxmlformats.org/officeDocument/2006/relationships/hyperlink" Target="http://fr.wikipedia.org/wiki/Dionysies" TargetMode="External"/><Relationship Id="rId18" Type="http://schemas.openxmlformats.org/officeDocument/2006/relationships/hyperlink" Target="http://fr.wikipedia.org/wiki/Psychologie" TargetMode="External"/><Relationship Id="rId19" Type="http://schemas.openxmlformats.org/officeDocument/2006/relationships/hyperlink" Target="http://fr.wikipedia.org/wiki/H%C3%A9ros" TargetMode="External"/><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fr.wikipedia.org/wiki/Colone" TargetMode="External"/><Relationship Id="rId4" Type="http://schemas.openxmlformats.org/officeDocument/2006/relationships/hyperlink" Target="http://fr.wikipedia.org/wiki/-496" TargetMode="External"/><Relationship Id="rId5" Type="http://schemas.openxmlformats.org/officeDocument/2006/relationships/hyperlink" Target="http://fr.wikipedia.org/wiki/-495" TargetMode="External"/><Relationship Id="rId6" Type="http://schemas.openxmlformats.org/officeDocument/2006/relationships/hyperlink" Target="http://fr.wikipedia.org/wiki/-406" TargetMode="External"/><Relationship Id="rId7" Type="http://schemas.openxmlformats.org/officeDocument/2006/relationships/hyperlink" Target="http://fr.wikipedia.org/wiki/-405" TargetMode="External"/><Relationship Id="rId8" Type="http://schemas.openxmlformats.org/officeDocument/2006/relationships/hyperlink" Target="http://fr.wikipedia.org/wiki/Trag%C3%A9die_grecqu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r.wikipedia.org/wiki/Grec_ancien" TargetMode="External"/><Relationship Id="rId4" Type="http://schemas.openxmlformats.org/officeDocument/2006/relationships/hyperlink" Target="https://fr.wikipedia.org/wiki/Po%C3%A8te" TargetMode="External"/><Relationship Id="rId5" Type="http://schemas.openxmlformats.org/officeDocument/2006/relationships/hyperlink" Target="https://fr.wikipedia.org/wiki/Antiquit%C3%A9" TargetMode="External"/><Relationship Id="rId6" Type="http://schemas.openxmlformats.org/officeDocument/2006/relationships/hyperlink" Target="https://fr.wikipedia.org/wiki/Mytil%C3%A8ne" TargetMode="External"/><Relationship Id="rId7" Type="http://schemas.openxmlformats.org/officeDocument/2006/relationships/hyperlink" Target="https://fr.wikipedia.org/wiki/Lesbos" TargetMode="External"/><Relationship Id="rId8" Type="http://schemas.openxmlformats.org/officeDocument/2006/relationships/hyperlink" Target="https://fr.wikipedia.org/wiki/Eres%C3%B3s" TargetMode="External"/><Relationship Id="rId9" Type="http://schemas.openxmlformats.org/officeDocument/2006/relationships/hyperlink" Target="https://fr.wikipedia.org/wiki/Alc%C3%A9e_de_Mytil%C3%A8ne" TargetMode="External"/><Relationship Id="rId10" Type="http://schemas.openxmlformats.org/officeDocument/2006/relationships/hyperlink" Target="https://fr.wikipedia.org/wiki/Papyrus_d'Oxyrhynque" TargetMode="External"/><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0" Type="http://schemas.openxmlformats.org/officeDocument/2006/relationships/hyperlink" Target="http://fr.wikipedia.org/wiki/Dracon%23cite_note-Solon_21-5" TargetMode="External"/><Relationship Id="rId21" Type="http://schemas.openxmlformats.org/officeDocument/2006/relationships/hyperlink" Target="http://fr.wikipedia.org/wiki/D%C3%A9made" TargetMode="External"/><Relationship Id="rId22" Type="http://schemas.openxmlformats.org/officeDocument/2006/relationships/hyperlink" Target="http://fr.wikipedia.org/wiki/IVe_si%C3%A8cle_av._J.-C." TargetMode="External"/><Relationship Id="rId23" Type="http://schemas.openxmlformats.org/officeDocument/2006/relationships/hyperlink" Target="http://fr.wikipedia.org/wiki/Draconien" TargetMode="External"/><Relationship Id="rId24" Type="http://schemas.openxmlformats.org/officeDocument/2006/relationships/hyperlink" Target="http://fr.wikipedia.org/wiki/Lyon" TargetMode="External"/><Relationship Id="rId25" Type="http://schemas.openxmlformats.org/officeDocument/2006/relationships/hyperlink" Target="http://fr.wikipedia.org/wiki/1588" TargetMode="External"/><Relationship Id="rId26" Type="http://schemas.openxmlformats.org/officeDocument/2006/relationships/hyperlink" Target="http://fr.wikipedia.org/wiki/1559" TargetMode="External"/><Relationship Id="rId27" Type="http://schemas.openxmlformats.org/officeDocument/2006/relationships/hyperlink" Target="http://fr.wikipedia.org/wiki/Plutarque" TargetMode="External"/><Relationship Id="rId28" Type="http://schemas.openxmlformats.org/officeDocument/2006/relationships/hyperlink" Target="http://fr.wikipedia.org/wiki/Solon" TargetMode="External"/><Relationship Id="rId29" Type="http://schemas.openxmlformats.org/officeDocument/2006/relationships/hyperlink" Target="http://fr.wikipedia.org/wiki/-594" TargetMode="External"/><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fr.wikipedia.org/wiki/Archonte%23cite_note-0" TargetMode="External"/><Relationship Id="rId4" Type="http://schemas.openxmlformats.org/officeDocument/2006/relationships/hyperlink" Target="http://fr.wikipedia.org/wiki/Rois_d'Ath%C3%A8nes" TargetMode="External"/><Relationship Id="rId5" Type="http://schemas.openxmlformats.org/officeDocument/2006/relationships/hyperlink" Target="http://fr.wikipedia.org/wiki/Archonte_%C3%A9ponyme" TargetMode="External"/><Relationship Id="rId30" Type="http://schemas.openxmlformats.org/officeDocument/2006/relationships/hyperlink" Target="http://fr.wikipedia.org/wiki/D%C3%A9mosth%C3%A8ne" TargetMode="External"/><Relationship Id="rId31" Type="http://schemas.openxmlformats.org/officeDocument/2006/relationships/hyperlink" Target="http://fr.wikipedia.org/wiki/Dracon%23cite_note-9" TargetMode="External"/><Relationship Id="rId32" Type="http://schemas.openxmlformats.org/officeDocument/2006/relationships/hyperlink" Target="http://www.linternaute.com/histoire/motcle/3358/a/1/1/athenes.shtml" TargetMode="External"/><Relationship Id="rId9" Type="http://schemas.openxmlformats.org/officeDocument/2006/relationships/hyperlink" Target="http://fr.wikipedia.org/wiki/Archonte%23cite_note-1" TargetMode="External"/><Relationship Id="rId6" Type="http://schemas.openxmlformats.org/officeDocument/2006/relationships/hyperlink" Target="http://fr.wikipedia.org/wiki/Archonte-roi" TargetMode="External"/><Relationship Id="rId7" Type="http://schemas.openxmlformats.org/officeDocument/2006/relationships/hyperlink" Target="http://fr.wikipedia.org/wiki/Pol%C3%A9marque" TargetMode="External"/><Relationship Id="rId8" Type="http://schemas.openxmlformats.org/officeDocument/2006/relationships/hyperlink" Target="http://fr.wikipedia.org/wiki/Callimaque_le_Pol%C3%A9marque" TargetMode="External"/><Relationship Id="rId33" Type="http://schemas.openxmlformats.org/officeDocument/2006/relationships/hyperlink" Target="http://www.linternaute.com/histoire/motcle/3682/a/1/1/solon.shtml" TargetMode="External"/><Relationship Id="rId34" Type="http://schemas.openxmlformats.org/officeDocument/2006/relationships/hyperlink" Target="http://www.linternaute.com/histoire/motcle/4094/a/1/1/reforme.shtml" TargetMode="External"/><Relationship Id="rId35" Type="http://schemas.openxmlformats.org/officeDocument/2006/relationships/hyperlink" Target="http://www.linternaute.com/histoire/motcle/11/a/1/1/creation.shtml" TargetMode="External"/><Relationship Id="rId36" Type="http://schemas.openxmlformats.org/officeDocument/2006/relationships/hyperlink" Target="http://www.linternaute.com/histoire/motcle/1199/a/1/1/tribunal.shtml" TargetMode="External"/><Relationship Id="rId10" Type="http://schemas.openxmlformats.org/officeDocument/2006/relationships/hyperlink" Target="http://fr.wikipedia.org/wiki/Clisth%C3%A8ne_(Ath%C3%A8nes)" TargetMode="External"/><Relationship Id="rId11" Type="http://schemas.openxmlformats.org/officeDocument/2006/relationships/hyperlink" Target="http://fr.wikipedia.org/wiki/Loi" TargetMode="External"/><Relationship Id="rId12" Type="http://schemas.openxmlformats.org/officeDocument/2006/relationships/hyperlink" Target="http://fr.wikipedia.org/wiki/-621" TargetMode="External"/><Relationship Id="rId13" Type="http://schemas.openxmlformats.org/officeDocument/2006/relationships/hyperlink" Target="http://fr.wikipedia.org/wiki/Dracon%23cite_note-0" TargetMode="External"/><Relationship Id="rId14" Type="http://schemas.openxmlformats.org/officeDocument/2006/relationships/hyperlink" Target="http://fr.wikipedia.org/wiki/Dracon%23cite_note-1" TargetMode="External"/><Relationship Id="rId15" Type="http://schemas.openxmlformats.org/officeDocument/2006/relationships/hyperlink" Target="http://fr.wikipedia.org/wiki/Dracon%23cite_note-2" TargetMode="External"/><Relationship Id="rId16" Type="http://schemas.openxmlformats.org/officeDocument/2006/relationships/hyperlink" Target="http://fr.wikipedia.org/wiki/Dracon%23cite_note-Hansen_53-3" TargetMode="External"/><Relationship Id="rId17" Type="http://schemas.openxmlformats.org/officeDocument/2006/relationships/hyperlink" Target="http://fr.wikipedia.org/wiki/B%C3%A9tyle" TargetMode="External"/><Relationship Id="rId18" Type="http://schemas.openxmlformats.org/officeDocument/2006/relationships/hyperlink" Target="http://fr.wikipedia.org/wiki/Aide:R%C3%A9f%C3%A9rence_n%C3%A9cessaire" TargetMode="External"/><Relationship Id="rId19" Type="http://schemas.openxmlformats.org/officeDocument/2006/relationships/hyperlink" Target="http://fr.wikipedia.org/wiki/Dracon%23cite_note-4" TargetMode="External"/><Relationship Id="rId37" Type="http://schemas.openxmlformats.org/officeDocument/2006/relationships/hyperlink" Target="http://fr.wikipedia.org/wiki/D%C3%A9mocratie" TargetMode="External"/><Relationship Id="rId38" Type="http://schemas.openxmlformats.org/officeDocument/2006/relationships/hyperlink" Target="http://fr.wikipedia.org/wiki/Isonomie"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fr.wikipedia.org/wiki/L%C3%A9onidas_Ier_de_Sparte" TargetMode="External"/><Relationship Id="rId14" Type="http://schemas.openxmlformats.org/officeDocument/2006/relationships/hyperlink" Target="http://fr.wikipedia.org/wiki/Th%C3%A8bes_(Gr%C3%A8ce)" TargetMode="External"/><Relationship Id="rId15" Type="http://schemas.openxmlformats.org/officeDocument/2006/relationships/hyperlink" Target="http://fr.wikipedia.org/wiki/Thespies" TargetMode="External"/><Relationship Id="rId16" Type="http://schemas.openxmlformats.org/officeDocument/2006/relationships/hyperlink" Target="http://fr.wikipedia.org/wiki/Bataille_de_Salamine" TargetMode="External"/><Relationship Id="rId17" Type="http://schemas.openxmlformats.org/officeDocument/2006/relationships/hyperlink" Target="http://fr.wikipedia.org/wiki/22_septembre" TargetMode="External"/><Relationship Id="rId18" Type="http://schemas.openxmlformats.org/officeDocument/2006/relationships/hyperlink" Target="http://fr.wikipedia.org/wiki/Septembre" TargetMode="External"/><Relationship Id="rId19" Type="http://schemas.openxmlformats.org/officeDocument/2006/relationships/hyperlink" Target="http://fr.wikipedia.org/wiki/Bataille_de_Plat%C3%A9es" TargetMode="External"/><Relationship Id="rId50" Type="http://schemas.openxmlformats.org/officeDocument/2006/relationships/hyperlink" Target="https://fr.wikipedia.org/wiki/Acropole_d'Ath%C3%A8nes" TargetMode="External"/><Relationship Id="rId51" Type="http://schemas.openxmlformats.org/officeDocument/2006/relationships/hyperlink" Target="https://fr.wikipedia.org/wiki/Parth%C3%A9non" TargetMode="External"/><Relationship Id="rId52" Type="http://schemas.openxmlformats.org/officeDocument/2006/relationships/hyperlink" Target="https://fr.wikipedia.org/wiki/D%C3%A9mocratie_ath%C3%A9nienne" TargetMode="External"/><Relationship Id="rId53" Type="http://schemas.openxmlformats.org/officeDocument/2006/relationships/hyperlink" Target="https://fr.wikipedia.org/wiki/D%C3%A9magogie" TargetMode="External"/><Relationship Id="rId40" Type="http://schemas.openxmlformats.org/officeDocument/2006/relationships/hyperlink" Target="https://fr.wikipedia.org/wiki/%C3%82ge_d'or" TargetMode="External"/><Relationship Id="rId41" Type="http://schemas.openxmlformats.org/officeDocument/2006/relationships/hyperlink" Target="https://fr.wikipedia.org/wiki/Guerres_m%C3%A9diques" TargetMode="External"/><Relationship Id="rId42" Type="http://schemas.openxmlformats.org/officeDocument/2006/relationships/hyperlink" Target="https://fr.wikipedia.org/wiki/Guerre_du_P%C3%A9loponn%C3%A8se" TargetMode="External"/><Relationship Id="rId43" Type="http://schemas.openxmlformats.org/officeDocument/2006/relationships/hyperlink" Target="https://fr.wikipedia.org/wiki/Xanthippe_(Ath%C3%A8nes)" TargetMode="External"/><Relationship Id="rId44" Type="http://schemas.openxmlformats.org/officeDocument/2006/relationships/hyperlink" Target="https://fr.wikipedia.org/w/index.php?title=Agarist%C3%A9_(fille_d'Hippocrate)&amp;action=edit&amp;redlink=1" TargetMode="External"/><Relationship Id="rId45" Type="http://schemas.openxmlformats.org/officeDocument/2006/relationships/hyperlink" Target="https://fr.wikipedia.org/wiki/Alcm%C3%A9onides" TargetMode="External"/><Relationship Id="rId46" Type="http://schemas.openxmlformats.org/officeDocument/2006/relationships/hyperlink" Target="https://fr.wikipedia.org/wiki/Ligue_de_D%C3%A9los" TargetMode="External"/><Relationship Id="rId47" Type="http://schemas.openxmlformats.org/officeDocument/2006/relationships/hyperlink" Target="https://fr.wikipedia.org/wiki/Thucydide" TargetMode="External"/><Relationship Id="rId48" Type="http://schemas.openxmlformats.org/officeDocument/2006/relationships/hyperlink" Target="https://fr.wikipedia.org/wiki/Si%C3%A8cle_de_P%C3%A9ricl%C3%A8s" TargetMode="External"/><Relationship Id="rId49" Type="http://schemas.openxmlformats.org/officeDocument/2006/relationships/hyperlink" Target="https://fr.wikipedia.org/wiki/Gr%C3%A8ce_antique" TargetMode="External"/><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fr.wikipedia.org/wiki/-480" TargetMode="External"/><Relationship Id="rId4" Type="http://schemas.openxmlformats.org/officeDocument/2006/relationships/hyperlink" Target="http://fr.wikipedia.org/wiki/Gr%C3%A8ce_antique" TargetMode="External"/><Relationship Id="rId5" Type="http://schemas.openxmlformats.org/officeDocument/2006/relationships/hyperlink" Target="http://fr.wikipedia.org/wiki/Ach%C3%A9m%C3%A9nides" TargetMode="External"/><Relationship Id="rId6" Type="http://schemas.openxmlformats.org/officeDocument/2006/relationships/hyperlink" Target="http://fr.wikipedia.org/wiki/Histoire_antique" TargetMode="External"/><Relationship Id="rId7" Type="http://schemas.openxmlformats.org/officeDocument/2006/relationships/hyperlink" Target="http://fr.wikipedia.org/wiki/Trir%C3%A8me" TargetMode="External"/><Relationship Id="rId8" Type="http://schemas.openxmlformats.org/officeDocument/2006/relationships/hyperlink" Target="http://fr.wikipedia.org/wiki/Xerx%C3%A8s_Ier" TargetMode="External"/><Relationship Id="rId9" Type="http://schemas.openxmlformats.org/officeDocument/2006/relationships/hyperlink" Target="http://fr.wikipedia.org/wiki/Thermopyles" TargetMode="External"/><Relationship Id="rId30" Type="http://schemas.openxmlformats.org/officeDocument/2006/relationships/hyperlink" Target="http://fr.wikipedia.org/wiki/Th%C3%A9mistocle" TargetMode="External"/><Relationship Id="rId31" Type="http://schemas.openxmlformats.org/officeDocument/2006/relationships/hyperlink" Target="http://fr.wikipedia.org/wiki/Perse" TargetMode="External"/><Relationship Id="rId32" Type="http://schemas.openxmlformats.org/officeDocument/2006/relationships/hyperlink" Target="https://fr.wikipedia.org/wiki/Grec_ancien" TargetMode="External"/><Relationship Id="rId33" Type="http://schemas.openxmlformats.org/officeDocument/2006/relationships/hyperlink" Target="https://fr.wikipedia.org/wiki/Ath%C3%A8nes" TargetMode="External"/><Relationship Id="rId34" Type="http://schemas.openxmlformats.org/officeDocument/2006/relationships/hyperlink" Target="https://fr.wikipedia.org/wiki/495_av._J.-C." TargetMode="External"/><Relationship Id="rId35" Type="http://schemas.openxmlformats.org/officeDocument/2006/relationships/hyperlink" Target="https://fr.wikipedia.org/wiki/429_av._J.-C." TargetMode="External"/><Relationship Id="rId36" Type="http://schemas.openxmlformats.org/officeDocument/2006/relationships/hyperlink" Target="https://fr.wikipedia.org/wiki/Strat%C3%A8ge" TargetMode="External"/><Relationship Id="rId37" Type="http://schemas.openxmlformats.org/officeDocument/2006/relationships/hyperlink" Target="https://fr.wikipedia.org/wiki/Orateur" TargetMode="External"/><Relationship Id="rId38" Type="http://schemas.openxmlformats.org/officeDocument/2006/relationships/hyperlink" Target="https://fr.wikipedia.org/wiki/Homme_d'%C3%89tat" TargetMode="External"/><Relationship Id="rId39" Type="http://schemas.openxmlformats.org/officeDocument/2006/relationships/hyperlink" Target="https://fr.wikipedia.org/wiki/Histoire_d'Ath%C3%A8nes%23L.27Ath.C3.A8nes_classique" TargetMode="External"/><Relationship Id="rId20" Type="http://schemas.openxmlformats.org/officeDocument/2006/relationships/hyperlink" Target="http://fr.wikipedia.org/wiki/-479" TargetMode="External"/><Relationship Id="rId21" Type="http://schemas.openxmlformats.org/officeDocument/2006/relationships/hyperlink" Target="http://fr.wikipedia.org/wiki/Simonide_de_C%C3%A9os" TargetMode="External"/><Relationship Id="rId22" Type="http://schemas.openxmlformats.org/officeDocument/2006/relationships/hyperlink" Target="http://fr.wikipedia.org/wiki/-556" TargetMode="External"/><Relationship Id="rId23" Type="http://schemas.openxmlformats.org/officeDocument/2006/relationships/hyperlink" Target="http://fr.wikipedia.org/wiki/-467" TargetMode="External"/><Relationship Id="rId24" Type="http://schemas.openxmlformats.org/officeDocument/2006/relationships/hyperlink" Target="http://fr.wikipedia.org/wiki/Bataille_navale" TargetMode="External"/><Relationship Id="rId25" Type="http://schemas.openxmlformats.org/officeDocument/2006/relationships/hyperlink" Target="http://fr.wikipedia.org/wiki/29_septembre" TargetMode="External"/><Relationship Id="rId26" Type="http://schemas.openxmlformats.org/officeDocument/2006/relationships/hyperlink" Target="http://fr.wikipedia.org/wiki/Bataille_de_Salamine%23cite_note-batc.C3.A9lhist-0" TargetMode="External"/><Relationship Id="rId27" Type="http://schemas.openxmlformats.org/officeDocument/2006/relationships/hyperlink" Target="http://fr.wikipedia.org/wiki/Bo%C3%A9dromion" TargetMode="External"/><Relationship Id="rId28" Type="http://schemas.openxmlformats.org/officeDocument/2006/relationships/hyperlink" Target="http://fr.wikipedia.org/wiki/Gr%C3%A8ce" TargetMode="External"/><Relationship Id="rId29" Type="http://schemas.openxmlformats.org/officeDocument/2006/relationships/hyperlink" Target="http://fr.wikipedia.org/wiki/Eurybiade" TargetMode="External"/><Relationship Id="rId10" Type="http://schemas.openxmlformats.org/officeDocument/2006/relationships/hyperlink" Target="http://fr.wikipedia.org/wiki/Mer_%C3%89g%C3%A9e" TargetMode="External"/><Relationship Id="rId11" Type="http://schemas.openxmlformats.org/officeDocument/2006/relationships/hyperlink" Target="http://fr.wikipedia.org/wiki/Hoplite" TargetMode="External"/><Relationship Id="rId12" Type="http://schemas.openxmlformats.org/officeDocument/2006/relationships/hyperlink" Target="http://fr.wikipedia.org/wiki/Spart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arte.tv/fr/les-guerres-mediques-reperes-chronologiques/7072578,CmC=7074532.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r.wikipedia.org/wiki/Ath%C3%A8nes" TargetMode="External"/><Relationship Id="rId4" Type="http://schemas.openxmlformats.org/officeDocument/2006/relationships/hyperlink" Target="http://fr.wikipedia.org/wiki/Bataille_de_Marathon" TargetMode="External"/><Relationship Id="rId5" Type="http://schemas.openxmlformats.org/officeDocument/2006/relationships/hyperlink" Target="http://fr.wikipedia.org/wiki/Miltiade_le_Jeune" TargetMode="External"/><Relationship Id="rId6" Type="http://schemas.openxmlformats.org/officeDocument/2006/relationships/hyperlink" Target="http://fr.wikipedia.org/wiki/Marathon_(ville)" TargetMode="External"/><Relationship Id="rId7" Type="http://schemas.openxmlformats.org/officeDocument/2006/relationships/hyperlink" Target="http://fr.wikipedia.org/wiki/Marathon_(sport)" TargetMode="External"/><Relationship Id="rId8" Type="http://schemas.openxmlformats.org/officeDocument/2006/relationships/hyperlink" Target="http://fr.wikipedia.org/wiki/H%C3%A9rodote" TargetMode="External"/><Relationship Id="rId9" Type="http://schemas.openxmlformats.org/officeDocument/2006/relationships/hyperlink" Target="http://fr.wikipedia.org/wiki/Phidippid%C3%A8s%23cite_note-0" TargetMode="External"/><Relationship Id="rId10" Type="http://schemas.openxmlformats.org/officeDocument/2006/relationships/hyperlink" Target="http://fr.wikipedia.org/wiki/Sparte" TargetMode="External"/><Relationship Id="rId11" Type="http://schemas.openxmlformats.org/officeDocument/2006/relationships/hyperlink" Target="http://fr.wikipedia.org/wiki/Spartathlon"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1" Type="http://schemas.openxmlformats.org/officeDocument/2006/relationships/hyperlink" Target="http://fr.wikipedia.org/wiki/-421" TargetMode="External"/><Relationship Id="rId12" Type="http://schemas.openxmlformats.org/officeDocument/2006/relationships/hyperlink" Target="http://fr.wikipedia.org/wiki/-412" TargetMode="External"/><Relationship Id="rId13" Type="http://schemas.openxmlformats.org/officeDocument/2006/relationships/hyperlink" Target="http://fr.wikipedia.org/wiki/D%C3%A9c%C3%A9lie" TargetMode="External"/><Relationship Id="rId14" Type="http://schemas.openxmlformats.org/officeDocument/2006/relationships/hyperlink" Target="http://fr.wikipedia.org/wiki/Lac%C3%A9d%C3%A9monien" TargetMode="External"/><Relationship Id="rId15" Type="http://schemas.openxmlformats.org/officeDocument/2006/relationships/hyperlink" Target="http://fr.wikipedia.org/wiki/IVe_si%C3%A8cle_av._J.-C." TargetMode="External"/><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fr.wikipedia.org/wiki/Ligue_de_D%C3%A9los" TargetMode="External"/><Relationship Id="rId4" Type="http://schemas.openxmlformats.org/officeDocument/2006/relationships/hyperlink" Target="http://fr.wikipedia.org/wiki/Ath%C3%A8nes" TargetMode="External"/><Relationship Id="rId5" Type="http://schemas.openxmlformats.org/officeDocument/2006/relationships/hyperlink" Target="http://fr.wikipedia.org/wiki/Ligue_du_P%C3%A9loponn%C3%A8se" TargetMode="External"/><Relationship Id="rId6" Type="http://schemas.openxmlformats.org/officeDocument/2006/relationships/hyperlink" Target="http://fr.wikipedia.org/wiki/Sparte" TargetMode="External"/><Relationship Id="rId7" Type="http://schemas.openxmlformats.org/officeDocument/2006/relationships/hyperlink" Target="http://fr.wikipedia.org/wiki/Pentecontaetie" TargetMode="External"/><Relationship Id="rId8" Type="http://schemas.openxmlformats.org/officeDocument/2006/relationships/hyperlink" Target="http://fr.wikipedia.org/wiki/-431" TargetMode="External"/><Relationship Id="rId9" Type="http://schemas.openxmlformats.org/officeDocument/2006/relationships/hyperlink" Target="http://fr.wikipedia.org/wiki/-404" TargetMode="External"/><Relationship Id="rId10" Type="http://schemas.openxmlformats.org/officeDocument/2006/relationships/hyperlink" Target="http://fr.wikipedia.org/wiki/Archidamos_I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rPr u="sng">
                <a:solidFill>
                  <a:srgbClr val="0645AD"/>
                </a:solidFill>
                <a:hlinkClick r:id="rId3"/>
              </a:rPr>
              <a:t>L'histoire de Rome</a:t>
            </a:r>
            <a:r>
              <a:t> s'étend sur plus de vingt-huit siècles, depuis sa </a:t>
            </a:r>
            <a:r>
              <a:rPr u="sng">
                <a:solidFill>
                  <a:srgbClr val="0645AD"/>
                </a:solidFill>
                <a:hlinkClick r:id="rId4"/>
              </a:rPr>
              <a:t>fondation mythique par Romulus</a:t>
            </a:r>
            <a:r>
              <a:t> en </a:t>
            </a:r>
            <a:r>
              <a:rPr u="sng">
                <a:solidFill>
                  <a:srgbClr val="0645AD"/>
                </a:solidFill>
                <a:hlinkClick r:id="rId5"/>
              </a:rPr>
              <a:t>753 av. J.-C.</a:t>
            </a:r>
            <a:r>
              <a:t> jusqu'à son rôle actuel de capitale de la République italienne. Second berceau de la </a:t>
            </a:r>
            <a:r>
              <a:rPr u="sng">
                <a:solidFill>
                  <a:srgbClr val="0645AD"/>
                </a:solidFill>
                <a:hlinkClick r:id="rId6"/>
              </a:rPr>
              <a:t>civilisation occidentale</a:t>
            </a:r>
            <a:r>
              <a:t> après </a:t>
            </a:r>
            <a:r>
              <a:rPr u="sng">
                <a:solidFill>
                  <a:srgbClr val="0645AD"/>
                </a:solidFill>
                <a:hlinkClick r:id="rId7"/>
              </a:rPr>
              <a:t>Athènes</a:t>
            </a:r>
            <a:r>
              <a:t>, la ville fut successivement le centre de la </a:t>
            </a:r>
            <a:r>
              <a:rPr u="sng">
                <a:solidFill>
                  <a:srgbClr val="0645AD"/>
                </a:solidFill>
                <a:hlinkClick r:id="rId8"/>
              </a:rPr>
              <a:t>Monarchie romaine</a:t>
            </a:r>
            <a:r>
              <a:t>, de la </a:t>
            </a:r>
            <a:r>
              <a:rPr u="sng">
                <a:solidFill>
                  <a:srgbClr val="0645AD"/>
                </a:solidFill>
                <a:hlinkClick r:id="rId9"/>
              </a:rPr>
              <a:t>République romaine</a:t>
            </a:r>
            <a:r>
              <a:t> (</a:t>
            </a:r>
            <a:r>
              <a:rPr u="sng">
                <a:solidFill>
                  <a:srgbClr val="0645AD"/>
                </a:solidFill>
                <a:hlinkClick r:id="rId10"/>
              </a:rPr>
              <a:t>509 av. J.-C.</a:t>
            </a:r>
            <a:r>
              <a:t> – </a:t>
            </a:r>
            <a:r>
              <a:rPr u="sng">
                <a:solidFill>
                  <a:srgbClr val="0645AD"/>
                </a:solidFill>
                <a:hlinkClick r:id="rId11"/>
              </a:rPr>
              <a:t>27 av. J.-C.</a:t>
            </a:r>
            <a:r>
              <a:t>) puis de l'Empire romain (</a:t>
            </a:r>
            <a:r>
              <a:rPr u="sng">
                <a:solidFill>
                  <a:srgbClr val="0645AD"/>
                </a:solidFill>
                <a:hlinkClick r:id="rId11"/>
              </a:rPr>
              <a:t>27 av. J.-C.</a:t>
            </a:r>
            <a:r>
              <a:t> – </a:t>
            </a:r>
            <a:r>
              <a:rPr u="sng">
                <a:solidFill>
                  <a:srgbClr val="0645AD"/>
                </a:solidFill>
                <a:hlinkClick r:id="rId12"/>
              </a:rPr>
              <a:t>476</a:t>
            </a:r>
            <a:r>
              <a:t>). Durant cette période, Rome aurait compté entre un et deux millions d'habitants et domine l'</a:t>
            </a:r>
            <a:r>
              <a:rPr u="sng">
                <a:solidFill>
                  <a:srgbClr val="0645AD"/>
                </a:solidFill>
                <a:hlinkClick r:id="rId13"/>
              </a:rPr>
              <a:t>Europe</a:t>
            </a:r>
            <a:r>
              <a:t>, l'</a:t>
            </a:r>
            <a:r>
              <a:rPr u="sng">
                <a:solidFill>
                  <a:srgbClr val="0645AD"/>
                </a:solidFill>
                <a:hlinkClick r:id="rId14"/>
              </a:rPr>
              <a:t>Afrique du Nord</a:t>
            </a:r>
            <a:r>
              <a:t> et le </a:t>
            </a:r>
            <a:r>
              <a:rPr u="sng">
                <a:solidFill>
                  <a:srgbClr val="0645AD"/>
                </a:solidFill>
                <a:hlinkClick r:id="rId15"/>
              </a:rPr>
              <a:t>Moyen-Orient</a:t>
            </a:r>
            <a:r>
              <a:t> tant militairement que culturellement, diffusant dans ces territoires la </a:t>
            </a:r>
            <a:r>
              <a:rPr u="sng">
                <a:solidFill>
                  <a:srgbClr val="0645AD"/>
                </a:solidFill>
                <a:hlinkClick r:id="rId16"/>
              </a:rPr>
              <a:t>langue latine</a:t>
            </a:r>
            <a:r>
              <a:t>, ses arts et techniques ainsi que la </a:t>
            </a:r>
            <a:r>
              <a:rPr u="sng">
                <a:solidFill>
                  <a:srgbClr val="0645AD"/>
                </a:solidFill>
                <a:hlinkClick r:id="rId17"/>
              </a:rPr>
              <a:t>religion chrétienne</a:t>
            </a:r>
            <a:r>
              <a:t>. Depuis le </a:t>
            </a:r>
            <a:r>
              <a:rPr u="sng">
                <a:solidFill>
                  <a:srgbClr val="0645AD"/>
                </a:solidFill>
                <a:hlinkClick r:id="rId18"/>
              </a:rPr>
              <a:t>i</a:t>
            </a:r>
            <a:r>
              <a:rPr sz="1200" u="sng" baseline="31999">
                <a:solidFill>
                  <a:srgbClr val="0645AD"/>
                </a:solidFill>
                <a:hlinkClick r:id="rId18"/>
              </a:rPr>
              <a:t>er</a:t>
            </a:r>
            <a:r>
              <a:rPr u="sng">
                <a:solidFill>
                  <a:srgbClr val="0645AD"/>
                </a:solidFill>
                <a:hlinkClick r:id="rId18"/>
              </a:rPr>
              <a:t> siècle</a:t>
            </a:r>
            <a:r>
              <a:t>, elle abrite le siège de l'</a:t>
            </a:r>
            <a:r>
              <a:rPr u="sng">
                <a:solidFill>
                  <a:srgbClr val="0645AD"/>
                </a:solidFill>
                <a:hlinkClick r:id="rId19"/>
              </a:rPr>
              <a:t>Église catholique romaine</a:t>
            </a:r>
            <a:r>
              <a:t>, au sein des </a:t>
            </a:r>
            <a:r>
              <a:rPr u="sng">
                <a:solidFill>
                  <a:srgbClr val="0645AD"/>
                </a:solidFill>
                <a:hlinkClick r:id="rId20"/>
              </a:rPr>
              <a:t>États pontificaux</a:t>
            </a:r>
            <a:r>
              <a:t> (</a:t>
            </a:r>
            <a:r>
              <a:rPr u="sng">
                <a:solidFill>
                  <a:srgbClr val="0645AD"/>
                </a:solidFill>
                <a:hlinkClick r:id="rId21"/>
              </a:rPr>
              <a:t>752</a:t>
            </a:r>
            <a:r>
              <a:t>-</a:t>
            </a:r>
            <a:r>
              <a:rPr u="sng">
                <a:solidFill>
                  <a:srgbClr val="0645AD"/>
                </a:solidFill>
                <a:hlinkClick r:id="rId22"/>
              </a:rPr>
              <a:t>1870</a:t>
            </a:r>
            <a:r>
              <a:t>) puis de la Cité du Vatican.</a:t>
            </a:r>
          </a:p>
          <a:p>
            <a:pPr defTabSz="457200">
              <a:defRPr sz="1400">
                <a:solidFill>
                  <a:srgbClr val="252525"/>
                </a:solidFill>
                <a:latin typeface="Helvetica"/>
                <a:ea typeface="Helvetica"/>
                <a:cs typeface="Helvetica"/>
                <a:sym typeface="Helvetica"/>
              </a:defRPr>
            </a:pPr>
            <a:endParaRPr/>
          </a:p>
          <a:p>
            <a:pPr defTabSz="457200">
              <a:defRPr sz="1300">
                <a:solidFill>
                  <a:srgbClr val="252525"/>
                </a:solidFill>
                <a:latin typeface="Helvetica"/>
                <a:ea typeface="Helvetica"/>
                <a:cs typeface="Helvetica"/>
                <a:sym typeface="Helvetica"/>
              </a:defRPr>
            </a:pPr>
            <a:r>
              <a:rPr sz="1700" b="1"/>
              <a:t>D'après l'archéologie</a:t>
            </a:r>
            <a:endParaRPr sz="1700" b="1">
              <a:solidFill>
                <a:srgbClr val="000000"/>
              </a:solidFill>
            </a:endParaRPr>
          </a:p>
          <a:p>
            <a:pPr defTabSz="457200">
              <a:defRPr sz="1400">
                <a:solidFill>
                  <a:srgbClr val="252525"/>
                </a:solidFill>
                <a:latin typeface="Helvetica"/>
                <a:ea typeface="Helvetica"/>
                <a:cs typeface="Helvetica"/>
                <a:sym typeface="Helvetica"/>
              </a:defRPr>
            </a:pPr>
            <a:r>
              <a:t>D'après les sources archéologiques, les premiers occupants du site au </a:t>
            </a:r>
            <a:r>
              <a:rPr u="sng">
                <a:solidFill>
                  <a:srgbClr val="0645AD"/>
                </a:solidFill>
                <a:hlinkClick r:id="rId23"/>
              </a:rPr>
              <a:t>viii</a:t>
            </a:r>
            <a:r>
              <a:rPr sz="1200" u="sng" baseline="31999">
                <a:solidFill>
                  <a:srgbClr val="0645AD"/>
                </a:solidFill>
                <a:hlinkClick r:id="rId23"/>
              </a:rPr>
              <a:t>e</a:t>
            </a:r>
            <a:r>
              <a:rPr u="sng">
                <a:solidFill>
                  <a:srgbClr val="0645AD"/>
                </a:solidFill>
                <a:hlinkClick r:id="rId23"/>
              </a:rPr>
              <a:t> siècle av. J.-C.</a:t>
            </a:r>
            <a:r>
              <a:t> étaient des bergers vivant dans des cabanes installées sur le </a:t>
            </a:r>
            <a:r>
              <a:rPr u="sng">
                <a:solidFill>
                  <a:srgbClr val="0645AD"/>
                </a:solidFill>
                <a:hlinkClick r:id="rId24"/>
              </a:rPr>
              <a:t>Mont Palatin</a:t>
            </a:r>
            <a:r>
              <a:t>, une colline qui domine le </a:t>
            </a:r>
            <a:r>
              <a:rPr u="sng">
                <a:solidFill>
                  <a:srgbClr val="0645AD"/>
                </a:solidFill>
                <a:hlinkClick r:id="rId25"/>
              </a:rPr>
              <a:t>Tibre</a:t>
            </a:r>
            <a:r>
              <a:t>.</a:t>
            </a:r>
          </a:p>
          <a:p>
            <a:pPr defTabSz="457200">
              <a:defRPr sz="1400">
                <a:solidFill>
                  <a:srgbClr val="252525"/>
                </a:solidFill>
                <a:latin typeface="Helvetica"/>
                <a:ea typeface="Helvetica"/>
                <a:cs typeface="Helvetica"/>
                <a:sym typeface="Helvetica"/>
              </a:defRPr>
            </a:pPr>
            <a:r>
              <a:t>À la même époque, la péninsule italienne est occupée par plusieurs peuples : les Grecs au Sud, les Carthaginois en Sardaigne et en Corse, les Étrusques au Nord.</a:t>
            </a:r>
          </a:p>
          <a:p>
            <a:pPr defTabSz="457200">
              <a:defRPr sz="1400">
                <a:solidFill>
                  <a:srgbClr val="252525"/>
                </a:solidFill>
                <a:latin typeface="Helvetica"/>
                <a:ea typeface="Helvetica"/>
                <a:cs typeface="Helvetica"/>
                <a:sym typeface="Helvetica"/>
              </a:defRPr>
            </a:pPr>
            <a:r>
              <a:t>Ce sont ces derniers qui, au </a:t>
            </a:r>
            <a:r>
              <a:rPr u="sng">
                <a:solidFill>
                  <a:srgbClr val="0645AD"/>
                </a:solidFill>
                <a:hlinkClick r:id="rId26"/>
              </a:rPr>
              <a:t>vii</a:t>
            </a:r>
            <a:r>
              <a:rPr sz="1200" u="sng" baseline="31999">
                <a:solidFill>
                  <a:srgbClr val="0645AD"/>
                </a:solidFill>
                <a:hlinkClick r:id="rId26"/>
              </a:rPr>
              <a:t>e</a:t>
            </a:r>
            <a:r>
              <a:rPr u="sng">
                <a:solidFill>
                  <a:srgbClr val="0645AD"/>
                </a:solidFill>
                <a:hlinkClick r:id="rId26"/>
              </a:rPr>
              <a:t> siècle av. J.-C.</a:t>
            </a:r>
            <a:r>
              <a:t> réunissent les villages dans la plaine du Latium et créent une cité qui est protégée par les sept collines environnantes et par ses remparts.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defTabSz="457200">
              <a:lnSpc>
                <a:spcPts val="3300"/>
              </a:lnSpc>
              <a:defRPr sz="1200">
                <a:latin typeface="Helvetica"/>
                <a:ea typeface="Helvetica"/>
                <a:cs typeface="Helvetica"/>
                <a:sym typeface="Helvetica"/>
              </a:defRPr>
            </a:pPr>
            <a:r>
              <a:rPr i="1"/>
              <a:t>Phèdre</a:t>
            </a:r>
            <a:r>
              <a:t> (</a:t>
            </a:r>
            <a:r>
              <a:rPr i="1"/>
              <a:t>Phaedra</a:t>
            </a:r>
            <a:r>
              <a:t>)</a:t>
            </a:r>
            <a:endParaRPr b="1"/>
          </a:p>
          <a:p>
            <a:pPr defTabSz="457200">
              <a:lnSpc>
                <a:spcPts val="3300"/>
              </a:lnSpc>
              <a:defRPr sz="1200">
                <a:latin typeface="Helvetica"/>
                <a:ea typeface="Helvetica"/>
                <a:cs typeface="Helvetica"/>
                <a:sym typeface="Helvetica"/>
              </a:defRPr>
            </a:pPr>
            <a:r>
              <a:rPr b="1"/>
              <a:t>Date</a:t>
            </a:r>
            <a:r>
              <a:t> 1880</a:t>
            </a:r>
            <a:r>
              <a:rPr b="1"/>
              <a:t> </a:t>
            </a:r>
          </a:p>
          <a:p>
            <a:pPr defTabSz="457200">
              <a:lnSpc>
                <a:spcPts val="3300"/>
              </a:lnSpc>
              <a:defRPr sz="1200">
                <a:latin typeface="Helvetica"/>
                <a:ea typeface="Helvetica"/>
                <a:cs typeface="Helvetica"/>
                <a:sym typeface="Helvetica"/>
              </a:defRPr>
            </a:pPr>
            <a:r>
              <a:rPr b="1"/>
              <a:t>Dimension </a:t>
            </a:r>
            <a:r>
              <a:t>194 × 286 cm</a:t>
            </a:r>
            <a:r>
              <a:rPr b="1"/>
              <a:t> </a:t>
            </a:r>
          </a:p>
          <a:p>
            <a:pPr defTabSz="457200">
              <a:lnSpc>
                <a:spcPts val="3300"/>
              </a:lnSpc>
              <a:defRPr sz="1200">
                <a:latin typeface="Helvetica"/>
                <a:ea typeface="Helvetica"/>
                <a:cs typeface="Helvetica"/>
                <a:sym typeface="Helvetica"/>
              </a:defRPr>
            </a:pPr>
            <a:r>
              <a:rPr b="1"/>
              <a:t>Lieu actuel</a:t>
            </a:r>
          </a:p>
          <a:p>
            <a:pPr defTabSz="457200">
              <a:lnSpc>
                <a:spcPts val="3300"/>
              </a:lnSpc>
              <a:defRPr sz="1200">
                <a:latin typeface="Helvetica"/>
                <a:ea typeface="Helvetica"/>
                <a:cs typeface="Helvetica"/>
                <a:sym typeface="Helvetica"/>
              </a:defRPr>
            </a:pPr>
            <a:r>
              <a:rPr u="sng">
                <a:solidFill>
                  <a:srgbClr val="537DC3"/>
                </a:solidFill>
                <a:hlinkClick r:id="rId3"/>
              </a:rPr>
              <a:t>Musée Fabre</a:t>
            </a:r>
          </a:p>
          <a:p>
            <a:pPr defTabSz="457200">
              <a:lnSpc>
                <a:spcPts val="3300"/>
              </a:lnSpc>
              <a:defRPr sz="1200">
                <a:latin typeface="Helvetica"/>
                <a:ea typeface="Helvetica"/>
                <a:cs typeface="Helvetica"/>
                <a:sym typeface="Helvetica"/>
              </a:defRPr>
            </a:pPr>
            <a:r>
              <a:rPr u="sng">
                <a:solidFill>
                  <a:srgbClr val="537DC3"/>
                </a:solidFill>
                <a:hlinkClick r:id="rId4"/>
              </a:rPr>
              <a:t>Montpellier</a:t>
            </a:r>
            <a:r>
              <a:t>, </a:t>
            </a:r>
            <a:r>
              <a:rPr u="sng">
                <a:solidFill>
                  <a:srgbClr val="537DC3"/>
                </a:solidFill>
                <a:hlinkClick r:id="rId5"/>
              </a:rPr>
              <a:t>France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marL="381000" lvl="1" indent="-381000">
              <a:spcBef>
                <a:spcPts val="3000"/>
              </a:spcBef>
              <a:buClr>
                <a:srgbClr val="A29A85"/>
              </a:buClr>
              <a:buSzPct val="100000"/>
              <a:buChar char="•"/>
              <a:defRPr sz="1600">
                <a:latin typeface="Arial"/>
                <a:ea typeface="Arial"/>
                <a:cs typeface="Arial"/>
                <a:sym typeface="Arial"/>
              </a:defRPr>
            </a:pPr>
            <a:r>
              <a:t>L'élément central des Dionysies rurales était les phallophories : en tête du cortège qui traverse les faubourgs d'Athènes, le phallophore porte un attribut sexuel gigantesque, suivi par une cohue de personnages, trognes barbouillées de lie de vin, échangeant dans un joyeux tintamarre facéties, mimiques obscènes et quolibets avec les badauds qui font la haie4. Au cours de ces processions solennelles, on priait pour la fertilité des champs. Des représentations tragiques et comiques avaient lieu, même si on n'a pas de preuves précises concernant leur structure et leur déroulement qui puissent permettre une reconstitution fidèle. Il n'est pas certain, en outre, si des concours théâtraux se déroulaient à cette occasion </a:t>
            </a:r>
          </a:p>
          <a:p>
            <a:pPr marL="171450" lvl="1" indent="-171450">
              <a:spcBef>
                <a:spcPts val="3000"/>
              </a:spcBef>
              <a:buClr>
                <a:srgbClr val="A29A85"/>
              </a:buClr>
              <a:buSzPct val="100000"/>
              <a:buChar char="•"/>
              <a:defRPr sz="4000">
                <a:solidFill>
                  <a:srgbClr val="6F6A5A"/>
                </a:solidFill>
                <a:latin typeface="Baskerville"/>
                <a:ea typeface="Baskerville"/>
                <a:cs typeface="Baskerville"/>
                <a:sym typeface="Baskerville"/>
              </a:defRPr>
            </a:pPr>
            <a:r>
              <a:rPr sz="1800" u="sng">
                <a:solidFill>
                  <a:srgbClr val="000000"/>
                </a:solidFill>
                <a:hlinkClick r:id="rId3"/>
              </a:rPr>
              <a:t>William-Adolphe_Bouguereau_(1825-1905)_-_The_Youth_of_Bacchus_(1884).jpg</a:t>
            </a:r>
            <a:endParaRPr>
              <a:latin typeface="Arial"/>
              <a:ea typeface="Arial"/>
              <a:cs typeface="Arial"/>
              <a:sym typeface="Arial"/>
            </a:endParaRPr>
          </a:p>
          <a:p>
            <a:pPr defTabSz="457200">
              <a:defRPr sz="1200">
                <a:latin typeface="Helvetica"/>
                <a:ea typeface="Helvetica"/>
                <a:cs typeface="Helvetica"/>
                <a:sym typeface="Helvetica"/>
              </a:defRPr>
            </a:pPr>
            <a:endParaRPr>
              <a:latin typeface="Arial"/>
              <a:ea typeface="Arial"/>
              <a:cs typeface="Arial"/>
              <a:sym typeface="Arial"/>
            </a:endParaRPr>
          </a:p>
          <a:p>
            <a:pPr defTabSz="457200">
              <a:defRPr sz="1200">
                <a:latin typeface="Helvetica"/>
                <a:ea typeface="Helvetica"/>
                <a:cs typeface="Helvetica"/>
                <a:sym typeface="Helvetica"/>
              </a:defRPr>
            </a:pPr>
            <a:r>
              <a:rPr>
                <a:latin typeface="Arial"/>
                <a:ea typeface="Arial"/>
                <a:cs typeface="Arial"/>
                <a:sym typeface="Arial"/>
              </a:rPr>
              <a:t>Cortège de Bacchus:</a:t>
            </a:r>
          </a:p>
          <a:p>
            <a:pPr defTabSz="457200">
              <a:defRPr sz="1200">
                <a:latin typeface="Helvetica"/>
                <a:ea typeface="Helvetica"/>
                <a:cs typeface="Helvetica"/>
                <a:sym typeface="Helvetica"/>
              </a:defRPr>
            </a:pPr>
            <a:r>
              <a:rPr>
                <a:latin typeface="Arial"/>
                <a:ea typeface="Arial"/>
                <a:cs typeface="Arial"/>
                <a:sym typeface="Arial"/>
              </a:rPr>
              <a:t>Dionysos: devant: jeune et beau</a:t>
            </a:r>
          </a:p>
          <a:p>
            <a:pPr defTabSz="457200">
              <a:defRPr sz="1200">
                <a:latin typeface="Helvetica"/>
                <a:ea typeface="Helvetica"/>
                <a:cs typeface="Helvetica"/>
                <a:sym typeface="Helvetica"/>
              </a:defRPr>
            </a:pPr>
            <a:r>
              <a:rPr>
                <a:latin typeface="Arial"/>
                <a:ea typeface="Arial"/>
                <a:cs typeface="Arial"/>
                <a:sym typeface="Arial"/>
              </a:rPr>
              <a:t>Thyrse: bâton avec pomme de pin</a:t>
            </a:r>
          </a:p>
          <a:p>
            <a:pPr defTabSz="457200">
              <a:defRPr sz="1200">
                <a:latin typeface="Helvetica"/>
                <a:ea typeface="Helvetica"/>
                <a:cs typeface="Helvetica"/>
                <a:sym typeface="Helvetica"/>
              </a:defRPr>
            </a:pPr>
            <a:r>
              <a:rPr>
                <a:latin typeface="Arial"/>
                <a:ea typeface="Arial"/>
                <a:cs typeface="Arial"/>
                <a:sym typeface="Arial"/>
              </a:rPr>
              <a:t>Au centre: un personnage porte du raisin</a:t>
            </a:r>
          </a:p>
          <a:p>
            <a:pPr defTabSz="457200">
              <a:defRPr sz="1200">
                <a:latin typeface="Helvetica"/>
                <a:ea typeface="Helvetica"/>
                <a:cs typeface="Helvetica"/>
                <a:sym typeface="Helvetica"/>
              </a:defRPr>
            </a:pPr>
            <a:r>
              <a:rPr>
                <a:latin typeface="Arial"/>
                <a:ea typeface="Arial"/>
                <a:cs typeface="Arial"/>
                <a:sym typeface="Arial"/>
              </a:rPr>
              <a:t>L’enfant tient un tambourin: musique. (aussi femme à gauche)</a:t>
            </a:r>
          </a:p>
          <a:p>
            <a:pPr defTabSz="457200">
              <a:defRPr sz="1200">
                <a:latin typeface="Helvetica"/>
                <a:ea typeface="Helvetica"/>
                <a:cs typeface="Helvetica"/>
                <a:sym typeface="Helvetica"/>
              </a:defRPr>
            </a:pPr>
            <a:r>
              <a:rPr>
                <a:latin typeface="Arial"/>
                <a:ea typeface="Arial"/>
                <a:cs typeface="Arial"/>
                <a:sym typeface="Arial"/>
              </a:rPr>
              <a:t> à gauche, vieillard porté, ivre, couronne de lauriers.</a:t>
            </a:r>
          </a:p>
          <a:p>
            <a:pPr defTabSz="457200">
              <a:defRPr sz="1200">
                <a:latin typeface="Helvetica"/>
                <a:ea typeface="Helvetica"/>
                <a:cs typeface="Helvetica"/>
                <a:sym typeface="Helvetica"/>
              </a:defRPr>
            </a:pPr>
            <a:r>
              <a:rPr>
                <a:latin typeface="Arial"/>
                <a:ea typeface="Arial"/>
                <a:cs typeface="Arial"/>
                <a:sym typeface="Arial"/>
              </a:rPr>
              <a:t>Bacchantes: femmes qui crient, dansent</a:t>
            </a:r>
          </a:p>
          <a:p>
            <a:pPr defTabSz="457200">
              <a:defRPr sz="1200">
                <a:latin typeface="Helvetica"/>
                <a:ea typeface="Helvetica"/>
                <a:cs typeface="Helvetica"/>
                <a:sym typeface="Helvetica"/>
              </a:defRPr>
            </a:pPr>
            <a:r>
              <a:rPr>
                <a:latin typeface="Arial"/>
                <a:ea typeface="Arial"/>
                <a:cs typeface="Arial"/>
                <a:sym typeface="Arial"/>
              </a:rPr>
              <a:t>à droit: satyres: mi homme mi cheval, avec une flûte (la flûte du Dieu Pan)</a:t>
            </a:r>
          </a:p>
          <a:p>
            <a:pPr defTabSz="457200">
              <a:defRPr sz="1200">
                <a:latin typeface="Helvetica"/>
                <a:ea typeface="Helvetica"/>
                <a:cs typeface="Helvetica"/>
                <a:sym typeface="Helvetica"/>
              </a:defRPr>
            </a:pPr>
            <a:r>
              <a:rPr>
                <a:latin typeface="Arial"/>
                <a:ea typeface="Arial"/>
                <a:cs typeface="Arial"/>
                <a:sym typeface="Arial"/>
              </a:rPr>
              <a:t>Nudité - mouvement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Elle se caractérise par des intrigues ayant toujours trait à la vie de la cité. Dans </a:t>
            </a:r>
            <a:r>
              <a:rPr sz="1300" i="1" u="sng">
                <a:solidFill>
                  <a:srgbClr val="295EB7"/>
                </a:solidFill>
                <a:hlinkClick r:id="rId3"/>
              </a:rPr>
              <a:t>Les Acharniens</a:t>
            </a:r>
            <a:r>
              <a:rPr sz="1300"/>
              <a:t>, </a:t>
            </a:r>
            <a:r>
              <a:rPr sz="1300" i="1" u="sng">
                <a:solidFill>
                  <a:srgbClr val="295EB7"/>
                </a:solidFill>
                <a:hlinkClick r:id="rId4"/>
              </a:rPr>
              <a:t>La Paix</a:t>
            </a:r>
            <a:r>
              <a:rPr sz="1300"/>
              <a:t> ou </a:t>
            </a:r>
            <a:r>
              <a:rPr sz="1300" i="1" u="sng">
                <a:solidFill>
                  <a:srgbClr val="295EB7"/>
                </a:solidFill>
                <a:hlinkClick r:id="rId5"/>
              </a:rPr>
              <a:t>Lysistrata</a:t>
            </a:r>
            <a:r>
              <a:rPr sz="1300"/>
              <a:t>, Aristophane prend parti pour la paix pour mettre fin à la </a:t>
            </a:r>
            <a:r>
              <a:rPr sz="1300" u="sng">
                <a:solidFill>
                  <a:srgbClr val="295EB7"/>
                </a:solidFill>
                <a:hlinkClick r:id="rId6"/>
              </a:rPr>
              <a:t>guerre du Péloponnèse</a:t>
            </a:r>
            <a:r>
              <a:rPr sz="1300"/>
              <a:t> ; dans </a:t>
            </a:r>
            <a:r>
              <a:rPr sz="1300" i="1" u="sng">
                <a:solidFill>
                  <a:srgbClr val="295EB7"/>
                </a:solidFill>
                <a:hlinkClick r:id="rId7"/>
              </a:rPr>
              <a:t>Les Guêpes</a:t>
            </a:r>
            <a:r>
              <a:rPr sz="1300"/>
              <a:t>, il dénonce les effets pervers des institutions judiciaires athéniennes. On évoque (souvent pour les brocarder) des personnalités contemporaines, qui peuvent même apparaître sur scène. Ainsi, le démagogue </a:t>
            </a:r>
            <a:r>
              <a:rPr sz="1300" u="sng">
                <a:solidFill>
                  <a:srgbClr val="295EB7"/>
                </a:solidFill>
                <a:hlinkClick r:id="rId8"/>
              </a:rPr>
              <a:t>Cléon</a:t>
            </a:r>
            <a:r>
              <a:rPr sz="1300"/>
              <a:t> est ridiculisé à longueur de pièce par Aristophane (</a:t>
            </a:r>
            <a:r>
              <a:rPr sz="1300" i="1" u="sng">
                <a:solidFill>
                  <a:srgbClr val="B12C17"/>
                </a:solidFill>
                <a:hlinkClick r:id="rId9"/>
              </a:rPr>
              <a:t>Les Babyloniens</a:t>
            </a:r>
            <a:r>
              <a:rPr sz="1300"/>
              <a:t>, </a:t>
            </a:r>
            <a:r>
              <a:rPr sz="1300" i="1" u="sng">
                <a:solidFill>
                  <a:srgbClr val="B12C17"/>
                </a:solidFill>
                <a:hlinkClick r:id="rId10"/>
              </a:rPr>
              <a:t>Les Cavaliers</a:t>
            </a:r>
            <a:r>
              <a:rPr sz="1300"/>
              <a:t>, etc.) tandis que </a:t>
            </a:r>
            <a:r>
              <a:rPr sz="1300" u="sng">
                <a:solidFill>
                  <a:srgbClr val="295EB7"/>
                </a:solidFill>
                <a:hlinkClick r:id="rId11"/>
              </a:rPr>
              <a:t>Socrate</a:t>
            </a:r>
            <a:r>
              <a:rPr sz="1300"/>
              <a:t> apparaît « en personne » dans </a:t>
            </a:r>
            <a:r>
              <a:rPr sz="1300" i="1" u="sng">
                <a:solidFill>
                  <a:srgbClr val="295EB7"/>
                </a:solidFill>
                <a:hlinkClick r:id="rId12"/>
              </a:rPr>
              <a:t>Les Nuées</a:t>
            </a:r>
            <a:r>
              <a:rPr sz="1300"/>
              <a:t>.</a:t>
            </a:r>
          </a:p>
          <a:p>
            <a:pPr defTabSz="457200">
              <a:lnSpc>
                <a:spcPts val="3400"/>
              </a:lnSpc>
              <a:spcBef>
                <a:spcPts val="600"/>
              </a:spcBef>
              <a:defRPr sz="1200">
                <a:latin typeface="Helvetica"/>
                <a:ea typeface="Helvetica"/>
                <a:cs typeface="Helvetica"/>
                <a:sym typeface="Helvetica"/>
              </a:defRPr>
            </a:pPr>
            <a:r>
              <a:rPr sz="1300"/>
              <a:t>Elle se compose canoniquement comme suit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Le mot </a:t>
            </a:r>
            <a:r>
              <a:rPr sz="1300" b="1"/>
              <a:t>lyrisme</a:t>
            </a:r>
            <a:r>
              <a:rPr sz="1300"/>
              <a:t> est dérivé de la </a:t>
            </a:r>
            <a:r>
              <a:rPr sz="1300" u="sng">
                <a:solidFill>
                  <a:srgbClr val="295EB7"/>
                </a:solidFill>
                <a:hlinkClick r:id="rId3"/>
              </a:rPr>
              <a:t>lyre</a:t>
            </a:r>
            <a:r>
              <a:rPr sz="1300"/>
              <a:t>, instrument de musique à cordes qui est l'attribut d'</a:t>
            </a:r>
            <a:r>
              <a:rPr sz="1300" u="sng">
                <a:solidFill>
                  <a:srgbClr val="295EB7"/>
                </a:solidFill>
                <a:hlinkClick r:id="rId4"/>
              </a:rPr>
              <a:t>Hermès</a:t>
            </a:r>
            <a:r>
              <a:rPr sz="1300"/>
              <a:t>, son inventeur, d'</a:t>
            </a:r>
            <a:r>
              <a:rPr sz="1300" u="sng">
                <a:solidFill>
                  <a:srgbClr val="295EB7"/>
                </a:solidFill>
                <a:hlinkClick r:id="rId5"/>
              </a:rPr>
              <a:t>Apollon</a:t>
            </a:r>
            <a:r>
              <a:rPr sz="1300"/>
              <a:t> musagète, d'</a:t>
            </a:r>
            <a:r>
              <a:rPr sz="1300" u="sng">
                <a:solidFill>
                  <a:srgbClr val="295EB7"/>
                </a:solidFill>
                <a:hlinkClick r:id="rId6"/>
              </a:rPr>
              <a:t>Orphée</a:t>
            </a:r>
            <a:r>
              <a:rPr sz="1300"/>
              <a:t>, et d'</a:t>
            </a:r>
            <a:r>
              <a:rPr sz="1300" u="sng">
                <a:solidFill>
                  <a:srgbClr val="295EB7"/>
                </a:solidFill>
                <a:hlinkClick r:id="rId7"/>
              </a:rPr>
              <a:t>Érato</a:t>
            </a:r>
            <a:r>
              <a:rPr sz="1300"/>
              <a:t>, </a:t>
            </a:r>
            <a:r>
              <a:rPr sz="1300" u="sng">
                <a:solidFill>
                  <a:srgbClr val="295EB7"/>
                </a:solidFill>
                <a:hlinkClick r:id="rId8"/>
              </a:rPr>
              <a:t>muse</a:t>
            </a:r>
            <a:r>
              <a:rPr sz="1300"/>
              <a:t> antique de la poésie lyrique et érotique représentée couronnée de roses et de myrtes.</a:t>
            </a:r>
          </a:p>
          <a:p>
            <a:pPr defTabSz="457200">
              <a:lnSpc>
                <a:spcPts val="3400"/>
              </a:lnSpc>
              <a:spcBef>
                <a:spcPts val="600"/>
              </a:spcBef>
              <a:defRPr sz="1200">
                <a:latin typeface="Helvetica"/>
                <a:ea typeface="Helvetica"/>
                <a:cs typeface="Helvetica"/>
                <a:sym typeface="Helvetica"/>
              </a:defRPr>
            </a:pPr>
            <a:r>
              <a:rPr sz="1300"/>
              <a:t>le mot va, en opposition à la </a:t>
            </a:r>
            <a:r>
              <a:rPr sz="1300" u="sng">
                <a:solidFill>
                  <a:srgbClr val="295EB7"/>
                </a:solidFill>
                <a:hlinkClick r:id="rId9"/>
              </a:rPr>
              <a:t>poésie épique</a:t>
            </a:r>
            <a:r>
              <a:rPr sz="1300"/>
              <a:t> ou la poésie dramatique qui incluait la </a:t>
            </a:r>
            <a:r>
              <a:rPr sz="1300" u="sng">
                <a:solidFill>
                  <a:srgbClr val="295EB7"/>
                </a:solidFill>
                <a:hlinkClick r:id="rId10"/>
              </a:rPr>
              <a:t>tragédie</a:t>
            </a:r>
            <a:r>
              <a:rPr sz="1300"/>
              <a:t> comme la </a:t>
            </a:r>
            <a:r>
              <a:rPr sz="1300" u="sng">
                <a:solidFill>
                  <a:srgbClr val="295EB7"/>
                </a:solidFill>
                <a:hlinkClick r:id="rId11"/>
              </a:rPr>
              <a:t>comédie</a:t>
            </a:r>
            <a:r>
              <a:rPr sz="1300"/>
              <a:t>, définir une expression subjective qui concerne en particulier le domaine des sentiments privés.</a:t>
            </a:r>
          </a:p>
          <a:p>
            <a:pPr defTabSz="457200">
              <a:lnSpc>
                <a:spcPts val="3400"/>
              </a:lnSpc>
              <a:spcBef>
                <a:spcPts val="600"/>
              </a:spcBef>
              <a:defRPr sz="1200">
                <a:latin typeface="Helvetica"/>
                <a:ea typeface="Helvetica"/>
                <a:cs typeface="Helvetica"/>
                <a:sym typeface="Helvetica"/>
              </a:defRPr>
            </a:pPr>
            <a:r>
              <a:rPr sz="1300"/>
              <a:t>Le </a:t>
            </a:r>
            <a:r>
              <a:rPr sz="1300" u="sng">
                <a:solidFill>
                  <a:srgbClr val="295EB7"/>
                </a:solidFill>
                <a:hlinkClick r:id="rId12"/>
              </a:rPr>
              <a:t>substantif</a:t>
            </a:r>
            <a:r>
              <a:rPr sz="1300"/>
              <a:t> « lyrisme » n'est attesté qu'en </a:t>
            </a:r>
            <a:r>
              <a:rPr sz="1300" u="sng">
                <a:solidFill>
                  <a:srgbClr val="295EB7"/>
                </a:solidFill>
                <a:hlinkClick r:id="rId13"/>
              </a:rPr>
              <a:t>1829</a:t>
            </a:r>
            <a:r>
              <a:rPr sz="1300"/>
              <a:t> sous la plume d'</a:t>
            </a:r>
            <a:r>
              <a:rPr sz="1300" u="sng">
                <a:solidFill>
                  <a:srgbClr val="295EB7"/>
                </a:solidFill>
                <a:hlinkClick r:id="rId14"/>
              </a:rPr>
              <a:t>Alfred de Vigny</a:t>
            </a:r>
            <a:r>
              <a:rPr sz="1300"/>
              <a:t> et il va s'appliquer à l'un des aspects dominants du </a:t>
            </a:r>
            <a:r>
              <a:rPr sz="1300" u="sng">
                <a:solidFill>
                  <a:srgbClr val="295EB7"/>
                </a:solidFill>
                <a:hlinkClick r:id="rId15"/>
              </a:rPr>
              <a:t>romantisme</a:t>
            </a:r>
            <a:r>
              <a:rPr sz="1300"/>
              <a:t> : la place faite au « Moi ». Il se définit dès lors communément comme une « Tendance poétique et plus généralement artistique privilégiant l'expression de la subjectivité »</a:t>
            </a:r>
            <a:r>
              <a:rPr sz="1000" u="sng">
                <a:solidFill>
                  <a:srgbClr val="295EB7"/>
                </a:solidFill>
                <a:hlinkClick r:id="rId16"/>
              </a:rPr>
              <a:t>1</a:t>
            </a:r>
            <a:r>
              <a:rPr sz="1300"/>
              <a:t>.</a:t>
            </a:r>
          </a:p>
          <a:p>
            <a:pPr defTabSz="457200">
              <a:lnSpc>
                <a:spcPts val="3400"/>
              </a:lnSpc>
              <a:spcBef>
                <a:spcPts val="600"/>
              </a:spcBef>
              <a:defRPr sz="1200">
                <a:latin typeface="Helvetica"/>
                <a:ea typeface="Helvetica"/>
                <a:cs typeface="Helvetica"/>
                <a:sym typeface="Helvetica"/>
              </a:defRPr>
            </a:pPr>
            <a:r>
              <a:rPr sz="1300"/>
              <a:t>Ce sens s'applique techniquement à la </a:t>
            </a:r>
            <a:r>
              <a:rPr sz="1300" u="sng">
                <a:solidFill>
                  <a:srgbClr val="295EB7"/>
                </a:solidFill>
                <a:hlinkClick r:id="rId17"/>
              </a:rPr>
              <a:t>poésie gréco-latine</a:t>
            </a:r>
            <a:r>
              <a:rPr sz="1300"/>
              <a:t> de l'Antiquité (</a:t>
            </a:r>
            <a:r>
              <a:rPr sz="1300" u="sng">
                <a:solidFill>
                  <a:srgbClr val="295EB7"/>
                </a:solidFill>
                <a:hlinkClick r:id="rId18"/>
              </a:rPr>
              <a:t>Théocrite</a:t>
            </a:r>
            <a:r>
              <a:rPr sz="1300"/>
              <a:t> - </a:t>
            </a:r>
            <a:r>
              <a:rPr sz="1300" u="sng">
                <a:solidFill>
                  <a:srgbClr val="295EB7"/>
                </a:solidFill>
                <a:hlinkClick r:id="rId19"/>
              </a:rPr>
              <a:t>Pindare</a:t>
            </a:r>
            <a:r>
              <a:rPr sz="1300"/>
              <a:t> - </a:t>
            </a:r>
            <a:r>
              <a:rPr sz="1300" u="sng">
                <a:solidFill>
                  <a:srgbClr val="295EB7"/>
                </a:solidFill>
                <a:hlinkClick r:id="rId20"/>
              </a:rPr>
              <a:t>Anacréon</a:t>
            </a:r>
            <a:r>
              <a:rPr sz="1300"/>
              <a:t> – </a:t>
            </a:r>
            <a:r>
              <a:rPr sz="1300" u="sng">
                <a:solidFill>
                  <a:srgbClr val="295EB7"/>
                </a:solidFill>
                <a:hlinkClick r:id="rId21"/>
              </a:rPr>
              <a:t>Virgile</a:t>
            </a:r>
            <a:r>
              <a:rPr sz="1300"/>
              <a:t> - </a:t>
            </a:r>
            <a:r>
              <a:rPr sz="1300" u="sng">
                <a:solidFill>
                  <a:srgbClr val="295EB7"/>
                </a:solidFill>
                <a:hlinkClick r:id="rId22"/>
              </a:rPr>
              <a:t>Horace</a:t>
            </a:r>
            <a:r>
              <a:rPr sz="1300"/>
              <a:t> - </a:t>
            </a:r>
            <a:r>
              <a:rPr sz="1300" u="sng">
                <a:solidFill>
                  <a:srgbClr val="295EB7"/>
                </a:solidFill>
                <a:hlinkClick r:id="rId23"/>
              </a:rPr>
              <a:t>Catulle</a:t>
            </a:r>
            <a:r>
              <a:rPr sz="1300"/>
              <a:t>...) avec des genres comme l'élégie. Ce lien avec la musique caractérisera aussi l'expression des </a:t>
            </a:r>
            <a:r>
              <a:rPr sz="1300" u="sng">
                <a:solidFill>
                  <a:srgbClr val="295EB7"/>
                </a:solidFill>
                <a:hlinkClick r:id="rId24"/>
              </a:rPr>
              <a:t>trouvères</a:t>
            </a:r>
            <a:r>
              <a:rPr sz="1300"/>
              <a:t> et </a:t>
            </a:r>
            <a:r>
              <a:rPr sz="1300" u="sng">
                <a:solidFill>
                  <a:srgbClr val="295EB7"/>
                </a:solidFill>
                <a:hlinkClick r:id="rId25"/>
              </a:rPr>
              <a:t>troubadours</a:t>
            </a:r>
            <a:r>
              <a:rPr sz="1300"/>
              <a:t> du Moyen Âge et de leurs successeurs qui chantent les thèmes de la </a:t>
            </a:r>
            <a:r>
              <a:rPr sz="1300" u="sng">
                <a:solidFill>
                  <a:srgbClr val="295EB7"/>
                </a:solidFill>
                <a:hlinkClick r:id="rId26"/>
              </a:rPr>
              <a:t>reverdie</a:t>
            </a:r>
            <a:r>
              <a:rPr sz="1300"/>
              <a:t> et de la </a:t>
            </a:r>
            <a:r>
              <a:rPr sz="1300" u="sng">
                <a:solidFill>
                  <a:srgbClr val="295EB7"/>
                </a:solidFill>
                <a:hlinkClick r:id="rId27"/>
              </a:rPr>
              <a:t>fine amor</a:t>
            </a:r>
            <a:r>
              <a:rPr sz="1300"/>
              <a:t> dans les </a:t>
            </a:r>
            <a:r>
              <a:rPr sz="1300" u="sng">
                <a:solidFill>
                  <a:srgbClr val="295EB7"/>
                </a:solidFill>
                <a:hlinkClick r:id="rId28"/>
              </a:rPr>
              <a:t>chansons de toile</a:t>
            </a:r>
            <a:r>
              <a:rPr sz="1300"/>
              <a:t>, les </a:t>
            </a:r>
            <a:r>
              <a:rPr sz="1300" u="sng">
                <a:solidFill>
                  <a:srgbClr val="295EB7"/>
                </a:solidFill>
                <a:hlinkClick r:id="rId29"/>
              </a:rPr>
              <a:t>aubes</a:t>
            </a:r>
            <a:r>
              <a:rPr sz="1300"/>
              <a:t>, les </a:t>
            </a:r>
            <a:r>
              <a:rPr sz="1300" u="sng">
                <a:solidFill>
                  <a:srgbClr val="295EB7"/>
                </a:solidFill>
                <a:hlinkClick r:id="rId30"/>
              </a:rPr>
              <a:t>pastourelles</a:t>
            </a:r>
            <a:r>
              <a:rPr sz="1300"/>
              <a:t>, les </a:t>
            </a:r>
            <a:r>
              <a:rPr sz="1300" u="sng">
                <a:solidFill>
                  <a:srgbClr val="295EB7"/>
                </a:solidFill>
                <a:hlinkClick r:id="rId31"/>
              </a:rPr>
              <a:t>lais</a:t>
            </a:r>
            <a:r>
              <a:rPr sz="1300"/>
              <a:t>, les </a:t>
            </a:r>
            <a:r>
              <a:rPr sz="1300" u="sng">
                <a:solidFill>
                  <a:srgbClr val="295EB7"/>
                </a:solidFill>
                <a:hlinkClick r:id="rId32"/>
              </a:rPr>
              <a:t>rondeaux</a:t>
            </a:r>
            <a:r>
              <a:rPr sz="1300"/>
              <a:t> ou les </a:t>
            </a:r>
            <a:r>
              <a:rPr sz="1300" u="sng">
                <a:solidFill>
                  <a:srgbClr val="295EB7"/>
                </a:solidFill>
                <a:hlinkClick r:id="rId33"/>
              </a:rPr>
              <a:t>ballades</a:t>
            </a:r>
            <a:r>
              <a:rPr sz="1300"/>
              <a:t> (voir </a:t>
            </a:r>
            <a:r>
              <a:rPr sz="1300" u="sng">
                <a:solidFill>
                  <a:srgbClr val="295EB7"/>
                </a:solidFill>
                <a:hlinkClick r:id="rId34"/>
              </a:rPr>
              <a:t>Poésie médiévale française</a:t>
            </a:r>
            <a:r>
              <a:rPr sz="130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Homère: Iliade, Odyssée</a:t>
            </a:r>
          </a:p>
          <a:p>
            <a:pPr defTabSz="457200">
              <a:lnSpc>
                <a:spcPts val="3400"/>
              </a:lnSpc>
              <a:spcBef>
                <a:spcPts val="600"/>
              </a:spcBef>
              <a:defRPr sz="1200">
                <a:latin typeface="Helvetica"/>
                <a:ea typeface="Helvetica"/>
                <a:cs typeface="Helvetica"/>
                <a:sym typeface="Helvetica"/>
              </a:defRPr>
            </a:pPr>
            <a:r>
              <a:rPr sz="1300"/>
              <a:t>Homère est un aède: Un </a:t>
            </a:r>
            <a:r>
              <a:rPr sz="1300" b="1"/>
              <a:t>aède</a:t>
            </a:r>
            <a:r>
              <a:rPr sz="1300"/>
              <a:t> (en </a:t>
            </a:r>
            <a:r>
              <a:rPr sz="1300" u="sng">
                <a:solidFill>
                  <a:srgbClr val="295EB7"/>
                </a:solidFill>
                <a:hlinkClick r:id="rId3"/>
              </a:rPr>
              <a:t>grec ancien</a:t>
            </a:r>
            <a:r>
              <a:rPr sz="1300"/>
              <a:t> </a:t>
            </a:r>
            <a:r>
              <a:rPr sz="1300">
                <a:latin typeface="Arial Unicode MS"/>
                <a:ea typeface="Arial Unicode MS"/>
                <a:cs typeface="Arial Unicode MS"/>
                <a:sym typeface="Arial Unicode MS"/>
              </a:rPr>
              <a:t>ἀοιδός</a:t>
            </a:r>
            <a:r>
              <a:rPr sz="1300"/>
              <a:t> / </a:t>
            </a:r>
            <a:r>
              <a:rPr sz="1300">
                <a:latin typeface="Arial Unicode MS"/>
                <a:ea typeface="Arial Unicode MS"/>
                <a:cs typeface="Arial Unicode MS"/>
                <a:sym typeface="Arial Unicode MS"/>
              </a:rPr>
              <a:t>aoidós</a:t>
            </a:r>
            <a:r>
              <a:rPr sz="1300"/>
              <a:t>, du verbe </a:t>
            </a:r>
            <a:r>
              <a:rPr sz="1300">
                <a:latin typeface="Arial Unicode MS"/>
                <a:ea typeface="Arial Unicode MS"/>
                <a:cs typeface="Arial Unicode MS"/>
                <a:sym typeface="Arial Unicode MS"/>
              </a:rPr>
              <a:t>ᾄδω</a:t>
            </a:r>
            <a:r>
              <a:rPr sz="1300"/>
              <a:t> / </a:t>
            </a:r>
            <a:r>
              <a:rPr sz="1300">
                <a:latin typeface="Arial Unicode MS"/>
                <a:ea typeface="Arial Unicode MS"/>
                <a:cs typeface="Arial Unicode MS"/>
                <a:sym typeface="Arial Unicode MS"/>
              </a:rPr>
              <a:t>áidô</a:t>
            </a:r>
            <a:r>
              <a:rPr sz="1300"/>
              <a:t>, « chanter ») est, en </a:t>
            </a:r>
            <a:r>
              <a:rPr sz="1300" u="sng">
                <a:solidFill>
                  <a:srgbClr val="295EB7"/>
                </a:solidFill>
                <a:hlinkClick r:id="rId4"/>
              </a:rPr>
              <a:t>Grèce antique</a:t>
            </a:r>
            <a:r>
              <a:rPr sz="1300"/>
              <a:t>, un artiste qui chante des </a:t>
            </a:r>
            <a:r>
              <a:rPr sz="1300" u="sng">
                <a:solidFill>
                  <a:srgbClr val="295EB7"/>
                </a:solidFill>
                <a:hlinkClick r:id="rId5"/>
              </a:rPr>
              <a:t>épopées</a:t>
            </a:r>
            <a:r>
              <a:rPr sz="1300"/>
              <a:t> en s'accompagnant d'un instrument de musique, la </a:t>
            </a:r>
            <a:r>
              <a:rPr sz="1300" u="sng">
                <a:solidFill>
                  <a:srgbClr val="295EB7"/>
                </a:solidFill>
                <a:hlinkClick r:id="rId6"/>
              </a:rPr>
              <a:t>phorminx</a:t>
            </a:r>
            <a:r>
              <a:rPr sz="1300"/>
              <a:t>, s'apparentant au </a:t>
            </a:r>
            <a:r>
              <a:rPr sz="1300" u="sng">
                <a:solidFill>
                  <a:srgbClr val="295EB7"/>
                </a:solidFill>
                <a:hlinkClick r:id="rId7"/>
              </a:rPr>
              <a:t>sitar</a:t>
            </a:r>
            <a:r>
              <a:rPr sz="1300"/>
              <a:t>. Il se distingue du </a:t>
            </a:r>
            <a:r>
              <a:rPr sz="1300" u="sng">
                <a:solidFill>
                  <a:srgbClr val="295EB7"/>
                </a:solidFill>
                <a:hlinkClick r:id="rId8"/>
              </a:rPr>
              <a:t>rhapsode</a:t>
            </a:r>
            <a:r>
              <a:rPr sz="1300"/>
              <a:t>, plus tardif, en ce qu'il compose ses propres œuvres. De ce fait, il est l'équivalent d'un </a:t>
            </a:r>
            <a:r>
              <a:rPr sz="1300" u="sng">
                <a:solidFill>
                  <a:srgbClr val="295EB7"/>
                </a:solidFill>
                <a:hlinkClick r:id="rId9"/>
              </a:rPr>
              <a:t>barde</a:t>
            </a:r>
            <a:r>
              <a:rPr sz="1300"/>
              <a:t> </a:t>
            </a:r>
            <a:r>
              <a:rPr sz="1300" u="sng">
                <a:solidFill>
                  <a:srgbClr val="295EB7"/>
                </a:solidFill>
                <a:hlinkClick r:id="rId10"/>
              </a:rPr>
              <a:t>celte</a:t>
            </a:r>
            <a:r>
              <a:rPr sz="1300"/>
              <a:t>.</a:t>
            </a:r>
          </a:p>
          <a:p>
            <a:pPr defTabSz="457200">
              <a:lnSpc>
                <a:spcPts val="3400"/>
              </a:lnSpc>
              <a:spcBef>
                <a:spcPts val="600"/>
              </a:spcBef>
              <a:defRPr sz="1200">
                <a:latin typeface="Helvetica"/>
                <a:ea typeface="Helvetica"/>
                <a:cs typeface="Helvetica"/>
                <a:sym typeface="Helvetica"/>
              </a:defRPr>
            </a:pPr>
            <a:r>
              <a:rPr sz="1300"/>
              <a:t>Une </a:t>
            </a:r>
            <a:r>
              <a:rPr sz="1300" b="1"/>
              <a:t>épopée</a:t>
            </a:r>
            <a:r>
              <a:rPr sz="1300"/>
              <a:t> (du </a:t>
            </a:r>
            <a:r>
              <a:rPr sz="1300" u="sng">
                <a:solidFill>
                  <a:srgbClr val="295EB7"/>
                </a:solidFill>
                <a:hlinkClick r:id="rId3"/>
              </a:rPr>
              <a:t>grec ancien</a:t>
            </a:r>
            <a:r>
              <a:rPr sz="1300"/>
              <a:t> </a:t>
            </a:r>
            <a:r>
              <a:rPr sz="1300">
                <a:latin typeface="Arial Unicode MS"/>
                <a:ea typeface="Arial Unicode MS"/>
                <a:cs typeface="Arial Unicode MS"/>
                <a:sym typeface="Arial Unicode MS"/>
              </a:rPr>
              <a:t>ἐποποιΐα</a:t>
            </a:r>
            <a:r>
              <a:rPr sz="1300"/>
              <a:t> / </a:t>
            </a:r>
            <a:r>
              <a:rPr sz="1300" i="1"/>
              <a:t>epopoiḯa</a:t>
            </a:r>
            <a:r>
              <a:rPr sz="1300"/>
              <a:t>, de </a:t>
            </a:r>
            <a:r>
              <a:rPr sz="1300" u="sng">
                <a:solidFill>
                  <a:srgbClr val="537DC3"/>
                </a:solidFill>
                <a:latin typeface="Arial Unicode MS"/>
                <a:ea typeface="Arial Unicode MS"/>
                <a:cs typeface="Arial Unicode MS"/>
                <a:sym typeface="Arial Unicode MS"/>
                <a:hlinkClick r:id="rId11"/>
              </a:rPr>
              <a:t>ἔπος</a:t>
            </a:r>
            <a:r>
              <a:rPr sz="1300"/>
              <a:t>/</a:t>
            </a:r>
            <a:r>
              <a:rPr sz="1300">
                <a:latin typeface="Arial Unicode MS"/>
                <a:ea typeface="Arial Unicode MS"/>
                <a:cs typeface="Arial Unicode MS"/>
                <a:sym typeface="Arial Unicode MS"/>
              </a:rPr>
              <a:t>épos</a:t>
            </a:r>
            <a:r>
              <a:rPr sz="1300"/>
              <a:t>, « récit ou paroles d’un chant » et </a:t>
            </a:r>
            <a:r>
              <a:rPr sz="1300" u="sng">
                <a:solidFill>
                  <a:srgbClr val="537DC3"/>
                </a:solidFill>
                <a:latin typeface="Arial Unicode MS"/>
                <a:ea typeface="Arial Unicode MS"/>
                <a:cs typeface="Arial Unicode MS"/>
                <a:sym typeface="Arial Unicode MS"/>
                <a:hlinkClick r:id="rId12"/>
              </a:rPr>
              <a:t>ποιέω</a:t>
            </a:r>
            <a:r>
              <a:rPr sz="1300"/>
              <a:t>/</a:t>
            </a:r>
            <a:r>
              <a:rPr sz="1300">
                <a:latin typeface="Arial Unicode MS"/>
                <a:ea typeface="Arial Unicode MS"/>
                <a:cs typeface="Arial Unicode MS"/>
                <a:sym typeface="Arial Unicode MS"/>
              </a:rPr>
              <a:t>poiéô</a:t>
            </a:r>
            <a:r>
              <a:rPr sz="1300"/>
              <a:t>, « faire, créer » ; litt. « l’action de faire un récit ») est un long </a:t>
            </a:r>
            <a:r>
              <a:rPr sz="1300" u="sng">
                <a:solidFill>
                  <a:srgbClr val="295EB7"/>
                </a:solidFill>
                <a:hlinkClick r:id="rId13"/>
              </a:rPr>
              <a:t>poème</a:t>
            </a:r>
            <a:r>
              <a:rPr sz="1300"/>
              <a:t> d’envergure nationale narrant les exploits historiques ou mythiques d’un héros ou d’un peuple. </a:t>
            </a:r>
          </a:p>
          <a:p>
            <a:pPr defTabSz="457200">
              <a:lnSpc>
                <a:spcPts val="3400"/>
              </a:lnSpc>
              <a:spcBef>
                <a:spcPts val="600"/>
              </a:spcBef>
              <a:defRPr sz="1200">
                <a:latin typeface="Helvetica"/>
                <a:ea typeface="Helvetica"/>
                <a:cs typeface="Helvetica"/>
                <a:sym typeface="Helvetica"/>
              </a:defRPr>
            </a:pPr>
            <a:r>
              <a:rPr sz="1300"/>
              <a:t>Parce que le poème épique est principalement destiné à faire l’éloge d’un peuple ou d’un héros national, se devant de surmonter maintes épreuves, guerrières comme intellectuelles, pour atteindre ses objectifs, le poète se permet de nombreux artifices, </a:t>
            </a:r>
            <a:r>
              <a:rPr sz="1300" u="sng">
                <a:solidFill>
                  <a:srgbClr val="295EB7"/>
                </a:solidFill>
                <a:hlinkClick r:id="rId14"/>
              </a:rPr>
              <a:t>figures de style</a:t>
            </a:r>
            <a:r>
              <a:rPr sz="1300"/>
              <a:t>, dont l’</a:t>
            </a:r>
            <a:r>
              <a:rPr sz="1300" u="sng">
                <a:solidFill>
                  <a:srgbClr val="295EB7"/>
                </a:solidFill>
                <a:hlinkClick r:id="rId15"/>
              </a:rPr>
              <a:t>hyperbole</a:t>
            </a:r>
            <a:r>
              <a:rPr sz="1300"/>
              <a:t> occupe une part importante. Ces ornements confèrent également à l’œuvre plus de vie</a:t>
            </a:r>
            <a:r>
              <a:rPr sz="1000" u="sng">
                <a:solidFill>
                  <a:srgbClr val="295EB7"/>
                </a:solidFill>
                <a:hlinkClick r:id="rId16"/>
              </a:rPr>
              <a:t>4</a:t>
            </a:r>
            <a:r>
              <a:rPr sz="1300"/>
              <a:t> et constituent tout son caractère poétique.</a:t>
            </a:r>
          </a:p>
          <a:p>
            <a:pPr defTabSz="457200">
              <a:lnSpc>
                <a:spcPts val="3400"/>
              </a:lnSpc>
              <a:spcBef>
                <a:spcPts val="600"/>
              </a:spcBef>
              <a:defRPr sz="1200">
                <a:latin typeface="Helvetica"/>
                <a:ea typeface="Helvetica"/>
                <a:cs typeface="Helvetica"/>
                <a:sym typeface="Helvetica"/>
              </a:defRPr>
            </a:pPr>
            <a:r>
              <a:rPr sz="1300"/>
              <a:t>La poésie épique « centrée sur la troisième personne, met fortement à contribution la fonction référentielle » du langage</a:t>
            </a:r>
            <a:r>
              <a:rPr sz="1000" u="sng">
                <a:solidFill>
                  <a:srgbClr val="295EB7"/>
                </a:solidFill>
                <a:hlinkClick r:id="rId17"/>
              </a:rPr>
              <a:t>5</a:t>
            </a:r>
            <a:r>
              <a:rPr sz="1300"/>
              <a:t> – c'est-à-dire qu'elle peint un monde, des événements (tandis que la </a:t>
            </a:r>
            <a:r>
              <a:rPr sz="1300" u="sng">
                <a:solidFill>
                  <a:srgbClr val="295EB7"/>
                </a:solidFill>
                <a:hlinkClick r:id="rId18"/>
              </a:rPr>
              <a:t>poésie lyrique</a:t>
            </a:r>
            <a:r>
              <a:rPr sz="1300"/>
              <a:t> privilégie plutôt l’expression des émotions d’un Je, et que la poésie dramatique met en scène un dialogue, où domine le "tu"), donc que le poète n'y doit pas se mettre en avant, mais au contraire s'effacer devant son récit et les personnages qu'il met en scène.</a:t>
            </a:r>
          </a:p>
          <a:p>
            <a:pPr defTabSz="457200">
              <a:lnSpc>
                <a:spcPts val="3400"/>
              </a:lnSpc>
              <a:spcBef>
                <a:spcPts val="600"/>
              </a:spcBef>
              <a:defRPr sz="1200">
                <a:latin typeface="Helvetica"/>
                <a:ea typeface="Helvetica"/>
                <a:cs typeface="Helvetica"/>
                <a:sym typeface="Helvetica"/>
              </a:defRPr>
            </a:pPr>
            <a:r>
              <a:rPr sz="1300"/>
              <a:t>Au Moyen-Âge, on parlera de chanson de geste (gesta=action d’éclat accomplie), qui dépeint les haut-faits d’un chevalier.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Homère: Iliade, Odyssée</a:t>
            </a:r>
          </a:p>
          <a:p>
            <a:pPr defTabSz="457200">
              <a:lnSpc>
                <a:spcPts val="3400"/>
              </a:lnSpc>
              <a:spcBef>
                <a:spcPts val="600"/>
              </a:spcBef>
              <a:defRPr sz="1200">
                <a:latin typeface="Helvetica"/>
                <a:ea typeface="Helvetica"/>
                <a:cs typeface="Helvetica"/>
                <a:sym typeface="Helvetica"/>
              </a:defRPr>
            </a:pPr>
            <a:r>
              <a:rPr sz="1300"/>
              <a:t>Homère est un aède: Un </a:t>
            </a:r>
            <a:r>
              <a:rPr sz="1300" b="1"/>
              <a:t>aède</a:t>
            </a:r>
            <a:r>
              <a:rPr sz="1300"/>
              <a:t> (en </a:t>
            </a:r>
            <a:r>
              <a:rPr sz="1300" u="sng">
                <a:solidFill>
                  <a:srgbClr val="295EB7"/>
                </a:solidFill>
                <a:hlinkClick r:id="rId3"/>
              </a:rPr>
              <a:t>grec ancien</a:t>
            </a:r>
            <a:r>
              <a:rPr sz="1300"/>
              <a:t> </a:t>
            </a:r>
            <a:r>
              <a:rPr sz="1300">
                <a:latin typeface="Arial Unicode MS"/>
                <a:ea typeface="Arial Unicode MS"/>
                <a:cs typeface="Arial Unicode MS"/>
                <a:sym typeface="Arial Unicode MS"/>
              </a:rPr>
              <a:t>ἀοιδός</a:t>
            </a:r>
            <a:r>
              <a:rPr sz="1300"/>
              <a:t> / </a:t>
            </a:r>
            <a:r>
              <a:rPr sz="1300">
                <a:latin typeface="Arial Unicode MS"/>
                <a:ea typeface="Arial Unicode MS"/>
                <a:cs typeface="Arial Unicode MS"/>
                <a:sym typeface="Arial Unicode MS"/>
              </a:rPr>
              <a:t>aoidós</a:t>
            </a:r>
            <a:r>
              <a:rPr sz="1300"/>
              <a:t>, du verbe </a:t>
            </a:r>
            <a:r>
              <a:rPr sz="1300">
                <a:latin typeface="Arial Unicode MS"/>
                <a:ea typeface="Arial Unicode MS"/>
                <a:cs typeface="Arial Unicode MS"/>
                <a:sym typeface="Arial Unicode MS"/>
              </a:rPr>
              <a:t>ᾄδω</a:t>
            </a:r>
            <a:r>
              <a:rPr sz="1300"/>
              <a:t> / </a:t>
            </a:r>
            <a:r>
              <a:rPr sz="1300">
                <a:latin typeface="Arial Unicode MS"/>
                <a:ea typeface="Arial Unicode MS"/>
                <a:cs typeface="Arial Unicode MS"/>
                <a:sym typeface="Arial Unicode MS"/>
              </a:rPr>
              <a:t>áidô</a:t>
            </a:r>
            <a:r>
              <a:rPr sz="1300"/>
              <a:t>, « chanter ») est, en </a:t>
            </a:r>
            <a:r>
              <a:rPr sz="1300" u="sng">
                <a:solidFill>
                  <a:srgbClr val="295EB7"/>
                </a:solidFill>
                <a:hlinkClick r:id="rId4"/>
              </a:rPr>
              <a:t>Grèce antique</a:t>
            </a:r>
            <a:r>
              <a:rPr sz="1300"/>
              <a:t>, un artiste qui chante des </a:t>
            </a:r>
            <a:r>
              <a:rPr sz="1300" u="sng">
                <a:solidFill>
                  <a:srgbClr val="295EB7"/>
                </a:solidFill>
                <a:hlinkClick r:id="rId5"/>
              </a:rPr>
              <a:t>épopées</a:t>
            </a:r>
            <a:r>
              <a:rPr sz="1300"/>
              <a:t> en s'accompagnant d'un instrument de musique, la </a:t>
            </a:r>
            <a:r>
              <a:rPr sz="1300" u="sng">
                <a:solidFill>
                  <a:srgbClr val="295EB7"/>
                </a:solidFill>
                <a:hlinkClick r:id="rId6"/>
              </a:rPr>
              <a:t>phorminx</a:t>
            </a:r>
            <a:r>
              <a:rPr sz="1300"/>
              <a:t>, s'apparentant au </a:t>
            </a:r>
            <a:r>
              <a:rPr sz="1300" u="sng">
                <a:solidFill>
                  <a:srgbClr val="295EB7"/>
                </a:solidFill>
                <a:hlinkClick r:id="rId7"/>
              </a:rPr>
              <a:t>sitar</a:t>
            </a:r>
            <a:r>
              <a:rPr sz="1300"/>
              <a:t>. Il se distingue du </a:t>
            </a:r>
            <a:r>
              <a:rPr sz="1300" u="sng">
                <a:solidFill>
                  <a:srgbClr val="295EB7"/>
                </a:solidFill>
                <a:hlinkClick r:id="rId8"/>
              </a:rPr>
              <a:t>rhapsode</a:t>
            </a:r>
            <a:r>
              <a:rPr sz="1300"/>
              <a:t>, plus tardif, en ce qu'il compose ses propres œuvres. De ce fait, il est l'équivalent d'un </a:t>
            </a:r>
            <a:r>
              <a:rPr sz="1300" u="sng">
                <a:solidFill>
                  <a:srgbClr val="295EB7"/>
                </a:solidFill>
                <a:hlinkClick r:id="rId9"/>
              </a:rPr>
              <a:t>barde</a:t>
            </a:r>
            <a:r>
              <a:rPr sz="1300"/>
              <a:t> </a:t>
            </a:r>
            <a:r>
              <a:rPr sz="1300" u="sng">
                <a:solidFill>
                  <a:srgbClr val="295EB7"/>
                </a:solidFill>
                <a:hlinkClick r:id="rId10"/>
              </a:rPr>
              <a:t>celte</a:t>
            </a:r>
            <a:r>
              <a:rPr sz="1300"/>
              <a:t>.</a:t>
            </a:r>
          </a:p>
          <a:p>
            <a:pPr defTabSz="457200">
              <a:lnSpc>
                <a:spcPts val="3400"/>
              </a:lnSpc>
              <a:spcBef>
                <a:spcPts val="600"/>
              </a:spcBef>
              <a:defRPr sz="1200">
                <a:latin typeface="Helvetica"/>
                <a:ea typeface="Helvetica"/>
                <a:cs typeface="Helvetica"/>
                <a:sym typeface="Helvetica"/>
              </a:defRPr>
            </a:pPr>
            <a:r>
              <a:rPr sz="1300"/>
              <a:t>Une </a:t>
            </a:r>
            <a:r>
              <a:rPr sz="1300" b="1"/>
              <a:t>épopée</a:t>
            </a:r>
            <a:r>
              <a:rPr sz="1300"/>
              <a:t> (du </a:t>
            </a:r>
            <a:r>
              <a:rPr sz="1300" u="sng">
                <a:solidFill>
                  <a:srgbClr val="295EB7"/>
                </a:solidFill>
                <a:hlinkClick r:id="rId3"/>
              </a:rPr>
              <a:t>grec ancien</a:t>
            </a:r>
            <a:r>
              <a:rPr sz="1300"/>
              <a:t> </a:t>
            </a:r>
            <a:r>
              <a:rPr sz="1300">
                <a:latin typeface="Arial Unicode MS"/>
                <a:ea typeface="Arial Unicode MS"/>
                <a:cs typeface="Arial Unicode MS"/>
                <a:sym typeface="Arial Unicode MS"/>
              </a:rPr>
              <a:t>ἐποποιΐα</a:t>
            </a:r>
            <a:r>
              <a:rPr sz="1300"/>
              <a:t> / </a:t>
            </a:r>
            <a:r>
              <a:rPr sz="1300" i="1"/>
              <a:t>epopoiḯa</a:t>
            </a:r>
            <a:r>
              <a:rPr sz="1300"/>
              <a:t>, de </a:t>
            </a:r>
            <a:r>
              <a:rPr sz="1300" u="sng">
                <a:solidFill>
                  <a:srgbClr val="537DC3"/>
                </a:solidFill>
                <a:latin typeface="Arial Unicode MS"/>
                <a:ea typeface="Arial Unicode MS"/>
                <a:cs typeface="Arial Unicode MS"/>
                <a:sym typeface="Arial Unicode MS"/>
                <a:hlinkClick r:id="rId11"/>
              </a:rPr>
              <a:t>ἔπος</a:t>
            </a:r>
            <a:r>
              <a:rPr sz="1300"/>
              <a:t>/</a:t>
            </a:r>
            <a:r>
              <a:rPr sz="1300">
                <a:latin typeface="Arial Unicode MS"/>
                <a:ea typeface="Arial Unicode MS"/>
                <a:cs typeface="Arial Unicode MS"/>
                <a:sym typeface="Arial Unicode MS"/>
              </a:rPr>
              <a:t>épos</a:t>
            </a:r>
            <a:r>
              <a:rPr sz="1300"/>
              <a:t>, « récit ou paroles d’un chant » et </a:t>
            </a:r>
            <a:r>
              <a:rPr sz="1300" u="sng">
                <a:solidFill>
                  <a:srgbClr val="537DC3"/>
                </a:solidFill>
                <a:latin typeface="Arial Unicode MS"/>
                <a:ea typeface="Arial Unicode MS"/>
                <a:cs typeface="Arial Unicode MS"/>
                <a:sym typeface="Arial Unicode MS"/>
                <a:hlinkClick r:id="rId12"/>
              </a:rPr>
              <a:t>ποιέω</a:t>
            </a:r>
            <a:r>
              <a:rPr sz="1300"/>
              <a:t>/</a:t>
            </a:r>
            <a:r>
              <a:rPr sz="1300">
                <a:latin typeface="Arial Unicode MS"/>
                <a:ea typeface="Arial Unicode MS"/>
                <a:cs typeface="Arial Unicode MS"/>
                <a:sym typeface="Arial Unicode MS"/>
              </a:rPr>
              <a:t>poiéô</a:t>
            </a:r>
            <a:r>
              <a:rPr sz="1300"/>
              <a:t>, « faire, créer » ; litt. « l’action de faire un récit ») est un long </a:t>
            </a:r>
            <a:r>
              <a:rPr sz="1300" u="sng">
                <a:solidFill>
                  <a:srgbClr val="295EB7"/>
                </a:solidFill>
                <a:hlinkClick r:id="rId13"/>
              </a:rPr>
              <a:t>poème</a:t>
            </a:r>
            <a:r>
              <a:rPr sz="1300"/>
              <a:t> d’envergure nationale narrant les exploits historiques ou mythiques d’un héros ou d’un peuple. </a:t>
            </a:r>
          </a:p>
          <a:p>
            <a:pPr defTabSz="457200">
              <a:lnSpc>
                <a:spcPts val="3400"/>
              </a:lnSpc>
              <a:spcBef>
                <a:spcPts val="600"/>
              </a:spcBef>
              <a:defRPr sz="1200">
                <a:latin typeface="Helvetica"/>
                <a:ea typeface="Helvetica"/>
                <a:cs typeface="Helvetica"/>
                <a:sym typeface="Helvetica"/>
              </a:defRPr>
            </a:pPr>
            <a:r>
              <a:rPr sz="1300"/>
              <a:t>Parce que le poème épique est principalement destiné à faire l’éloge d’un peuple ou d’un héros national, se devant de surmonter maintes épreuves, guerrières comme intellectuelles, pour atteindre ses objectifs, le poète se permet de nombreux artifices, </a:t>
            </a:r>
            <a:r>
              <a:rPr sz="1300" u="sng">
                <a:solidFill>
                  <a:srgbClr val="295EB7"/>
                </a:solidFill>
                <a:hlinkClick r:id="rId14"/>
              </a:rPr>
              <a:t>figures de style</a:t>
            </a:r>
            <a:r>
              <a:rPr sz="1300"/>
              <a:t>, dont l’</a:t>
            </a:r>
            <a:r>
              <a:rPr sz="1300" u="sng">
                <a:solidFill>
                  <a:srgbClr val="295EB7"/>
                </a:solidFill>
                <a:hlinkClick r:id="rId15"/>
              </a:rPr>
              <a:t>hyperbole</a:t>
            </a:r>
            <a:r>
              <a:rPr sz="1300"/>
              <a:t> occupe une part importante. Ces ornements confèrent également à l’œuvre plus de vie</a:t>
            </a:r>
            <a:r>
              <a:rPr sz="1000" u="sng">
                <a:solidFill>
                  <a:srgbClr val="295EB7"/>
                </a:solidFill>
                <a:hlinkClick r:id="rId16"/>
              </a:rPr>
              <a:t>4</a:t>
            </a:r>
            <a:r>
              <a:rPr sz="1300"/>
              <a:t> et constituent tout son caractère poétique.</a:t>
            </a:r>
          </a:p>
          <a:p>
            <a:pPr defTabSz="457200">
              <a:lnSpc>
                <a:spcPts val="3400"/>
              </a:lnSpc>
              <a:spcBef>
                <a:spcPts val="600"/>
              </a:spcBef>
              <a:defRPr sz="1200">
                <a:latin typeface="Helvetica"/>
                <a:ea typeface="Helvetica"/>
                <a:cs typeface="Helvetica"/>
                <a:sym typeface="Helvetica"/>
              </a:defRPr>
            </a:pPr>
            <a:r>
              <a:rPr sz="1300"/>
              <a:t>La poésie épique « centrée sur la troisième personne, met fortement à contribution la fonction référentielle » du langage</a:t>
            </a:r>
            <a:r>
              <a:rPr sz="1000" u="sng">
                <a:solidFill>
                  <a:srgbClr val="295EB7"/>
                </a:solidFill>
                <a:hlinkClick r:id="rId17"/>
              </a:rPr>
              <a:t>5</a:t>
            </a:r>
            <a:r>
              <a:rPr sz="1300"/>
              <a:t> – c'est-à-dire qu'elle peint un monde, des événements (tandis que la </a:t>
            </a:r>
            <a:r>
              <a:rPr sz="1300" u="sng">
                <a:solidFill>
                  <a:srgbClr val="295EB7"/>
                </a:solidFill>
                <a:hlinkClick r:id="rId18"/>
              </a:rPr>
              <a:t>poésie lyrique</a:t>
            </a:r>
            <a:r>
              <a:rPr sz="1300"/>
              <a:t> privilégie plutôt l’expression des émotions d’un Je, et que la poésie dramatique met en scène un dialogue, où domine le "tu"), donc que le poète n'y doit pas se mettre en avant, mais au contraire s'effacer devant son récit et les personnages qu'il met en scène.</a:t>
            </a:r>
          </a:p>
          <a:p>
            <a:pPr defTabSz="457200">
              <a:lnSpc>
                <a:spcPts val="3400"/>
              </a:lnSpc>
              <a:spcBef>
                <a:spcPts val="600"/>
              </a:spcBef>
              <a:defRPr sz="1200">
                <a:latin typeface="Helvetica"/>
                <a:ea typeface="Helvetica"/>
                <a:cs typeface="Helvetica"/>
                <a:sym typeface="Helvetica"/>
              </a:defRPr>
            </a:pPr>
            <a:r>
              <a:rPr sz="1300"/>
              <a:t>Au Moyen-Âge, on parlera de chanson de geste (gesta=action d’éclat accomplie), qui dépeint les haut-faits d’un chevalier.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La phorminx (en grec ancien φόρμιγξ / phórminx) est un instrument de musique à cordes, ancêtre de la lyre, qui servait en Grèce antique à accompagner les chants des aèdes. Elle était réputée avoir été inventée par Hermès avec une carapace de tortue et des boyaux de bœuf : en effet la première occupation du dieu qui vient de naître est la fabrication de la lyre heptacorde.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t>Eschyle - Sophocle - Euripide</a:t>
            </a:r>
          </a:p>
          <a:p>
            <a:r>
              <a:t>Eschyle: </a:t>
            </a:r>
            <a:r>
              <a:rPr sz="1200">
                <a:solidFill>
                  <a:srgbClr val="295EB7"/>
                </a:solidFill>
                <a:latin typeface="Helvetica"/>
                <a:ea typeface="Helvetica"/>
                <a:cs typeface="Helvetica"/>
                <a:sym typeface="Helvetica"/>
              </a:rPr>
              <a:t>		</a:t>
            </a:r>
            <a:r>
              <a:rPr sz="1200" u="sng">
                <a:solidFill>
                  <a:srgbClr val="295EB7"/>
                </a:solidFill>
                <a:latin typeface="Helvetica"/>
                <a:ea typeface="Helvetica"/>
                <a:cs typeface="Helvetica"/>
                <a:sym typeface="Helvetica"/>
                <a:hlinkClick r:id="rId3"/>
              </a:rPr>
              <a:t>2.1 </a:t>
            </a:r>
            <a:r>
              <a:rPr sz="1200" i="1" u="sng">
                <a:solidFill>
                  <a:srgbClr val="295EB7"/>
                </a:solidFill>
                <a:latin typeface="Helvetica"/>
                <a:ea typeface="Helvetica"/>
                <a:cs typeface="Helvetica"/>
                <a:sym typeface="Helvetica"/>
                <a:hlinkClick r:id="rId3"/>
              </a:rPr>
              <a:t>Les Perses</a:t>
            </a:r>
            <a:r>
              <a:rPr sz="1200">
                <a:latin typeface="Helvetica"/>
                <a:ea typeface="Helvetica"/>
                <a:cs typeface="Helvetica"/>
                <a:sym typeface="Helvetica"/>
              </a:rPr>
              <a:t> </a:t>
            </a:r>
            <a:r>
              <a:rPr u="sng">
                <a:solidFill>
                  <a:srgbClr val="295EB7"/>
                </a:solidFill>
                <a:hlinkClick r:id="rId4"/>
              </a:rPr>
              <a:t>2.2 Les Sept contre Thèbes</a:t>
            </a:r>
            <a:r>
              <a:t> </a:t>
            </a:r>
            <a:r>
              <a:rPr u="sng">
                <a:solidFill>
                  <a:srgbClr val="295EB7"/>
                </a:solidFill>
                <a:hlinkClick r:id="rId5"/>
              </a:rPr>
              <a:t>2.3 Les Suppliantes</a:t>
            </a:r>
            <a:r>
              <a:t> </a:t>
            </a:r>
            <a:r>
              <a:rPr u="sng">
                <a:solidFill>
                  <a:srgbClr val="295EB7"/>
                </a:solidFill>
                <a:hlinkClick r:id="rId6"/>
              </a:rPr>
              <a:t>2.4 L’Orestie</a:t>
            </a:r>
          </a:p>
          <a:p>
            <a:r>
              <a:t>Euripide: Les Péliades, les Bacchantes</a:t>
            </a:r>
          </a:p>
          <a:p>
            <a:r>
              <a:t>Sophocle: voir dia suivantes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t>Sophocle</a:t>
            </a:r>
          </a:p>
          <a:p>
            <a:pPr defTabSz="457200">
              <a:lnSpc>
                <a:spcPts val="3400"/>
              </a:lnSpc>
              <a:spcBef>
                <a:spcPts val="600"/>
              </a:spcBef>
              <a:defRPr sz="1200">
                <a:latin typeface="Helvetica"/>
                <a:ea typeface="Helvetica"/>
                <a:cs typeface="Helvetica"/>
                <a:sym typeface="Helvetica"/>
              </a:defRPr>
            </a:pPr>
            <a:r>
              <a:rPr sz="1300"/>
              <a:t>né à </a:t>
            </a:r>
            <a:r>
              <a:rPr sz="1300" u="sng">
                <a:solidFill>
                  <a:srgbClr val="295EB7"/>
                </a:solidFill>
                <a:hlinkClick r:id="rId3"/>
              </a:rPr>
              <a:t>Colone</a:t>
            </a:r>
            <a:r>
              <a:rPr sz="1300"/>
              <a:t> en </a:t>
            </a:r>
            <a:r>
              <a:rPr sz="1300" u="sng">
                <a:solidFill>
                  <a:srgbClr val="295EB7"/>
                </a:solidFill>
                <a:hlinkClick r:id="rId4"/>
              </a:rPr>
              <a:t>496</a:t>
            </a:r>
            <a:r>
              <a:rPr sz="1300"/>
              <a:t> ou </a:t>
            </a:r>
            <a:r>
              <a:rPr sz="1300" u="sng">
                <a:solidFill>
                  <a:srgbClr val="295EB7"/>
                </a:solidFill>
                <a:hlinkClick r:id="rId5"/>
              </a:rPr>
              <a:t>495 av. J.-C.</a:t>
            </a:r>
            <a:r>
              <a:rPr sz="1300"/>
              <a:t> et mort en </a:t>
            </a:r>
            <a:r>
              <a:rPr sz="1300" u="sng">
                <a:solidFill>
                  <a:srgbClr val="295EB7"/>
                </a:solidFill>
                <a:hlinkClick r:id="rId6"/>
              </a:rPr>
              <a:t>406</a:t>
            </a:r>
            <a:r>
              <a:rPr sz="1300"/>
              <a:t> ou </a:t>
            </a:r>
            <a:r>
              <a:rPr sz="1300" u="sng">
                <a:solidFill>
                  <a:srgbClr val="295EB7"/>
                </a:solidFill>
                <a:hlinkClick r:id="rId7"/>
              </a:rPr>
              <a:t>405 av. J.-C.</a:t>
            </a:r>
            <a:r>
              <a:rPr sz="1300"/>
              <a:t> est l'un des trois grands </a:t>
            </a:r>
            <a:r>
              <a:rPr sz="1300" u="sng">
                <a:solidFill>
                  <a:srgbClr val="295EB7"/>
                </a:solidFill>
                <a:hlinkClick r:id="rId8"/>
              </a:rPr>
              <a:t>tragiques grecs</a:t>
            </a:r>
            <a:r>
              <a:rPr sz="1300"/>
              <a:t> dont l'œuvre nous est partiellement parvenue, avec </a:t>
            </a:r>
            <a:r>
              <a:rPr sz="1300" u="sng">
                <a:solidFill>
                  <a:srgbClr val="295EB7"/>
                </a:solidFill>
                <a:hlinkClick r:id="rId9"/>
              </a:rPr>
              <a:t>Eschyle</a:t>
            </a:r>
            <a:r>
              <a:rPr sz="1300"/>
              <a:t> (526-456) et </a:t>
            </a:r>
            <a:r>
              <a:rPr sz="1300" u="sng">
                <a:solidFill>
                  <a:srgbClr val="295EB7"/>
                </a:solidFill>
                <a:hlinkClick r:id="rId10"/>
              </a:rPr>
              <a:t>Euripide</a:t>
            </a:r>
            <a:r>
              <a:rPr sz="1300"/>
              <a:t> (480-406). Il est principalement l'auteur de cent-vingt-deux pièces (dont une centaine de tragédies), mais dont seules sept nous sont parvenues. Cité comme </a:t>
            </a:r>
            <a:r>
              <a:rPr sz="1300" u="sng">
                <a:solidFill>
                  <a:srgbClr val="295EB7"/>
                </a:solidFill>
                <a:hlinkClick r:id="rId11"/>
              </a:rPr>
              <a:t>paradigme</a:t>
            </a:r>
            <a:r>
              <a:rPr sz="1300"/>
              <a:t> de la tragédie par </a:t>
            </a:r>
            <a:r>
              <a:rPr sz="1300" u="sng">
                <a:solidFill>
                  <a:srgbClr val="295EB7"/>
                </a:solidFill>
                <a:hlinkClick r:id="rId12"/>
              </a:rPr>
              <a:t>Aristote</a:t>
            </a:r>
            <a:r>
              <a:rPr sz="1300"/>
              <a:t>, notamment pour l'usage qu'il fait du </a:t>
            </a:r>
            <a:r>
              <a:rPr sz="1300" u="sng">
                <a:solidFill>
                  <a:srgbClr val="295EB7"/>
                </a:solidFill>
                <a:hlinkClick r:id="rId13"/>
              </a:rPr>
              <a:t>chœur</a:t>
            </a:r>
            <a:r>
              <a:rPr sz="1000" u="sng">
                <a:solidFill>
                  <a:srgbClr val="295EB7"/>
                </a:solidFill>
                <a:hlinkClick r:id="rId14"/>
              </a:rPr>
              <a:t>1</a:t>
            </a:r>
            <a:r>
              <a:rPr sz="1300"/>
              <a:t> et pour sa pièce </a:t>
            </a:r>
            <a:r>
              <a:rPr sz="1300" i="1" u="sng">
                <a:solidFill>
                  <a:srgbClr val="295EB7"/>
                </a:solidFill>
                <a:hlinkClick r:id="rId15"/>
              </a:rPr>
              <a:t>Œdipe roi</a:t>
            </a:r>
            <a:r>
              <a:rPr sz="1000" u="sng">
                <a:solidFill>
                  <a:srgbClr val="295EB7"/>
                </a:solidFill>
                <a:hlinkClick r:id="rId16"/>
              </a:rPr>
              <a:t>2</a:t>
            </a:r>
            <a:r>
              <a:rPr sz="1300"/>
              <a:t>, il remporte également le nombre le plus élevé de victoires au concours tragique des grandes </a:t>
            </a:r>
            <a:r>
              <a:rPr sz="1300" u="sng">
                <a:solidFill>
                  <a:srgbClr val="295EB7"/>
                </a:solidFill>
                <a:hlinkClick r:id="rId17"/>
              </a:rPr>
              <a:t>Dionysies</a:t>
            </a:r>
            <a:r>
              <a:rPr sz="1300"/>
              <a:t> (dix-huit), et n'y figure jamais dernier.</a:t>
            </a:r>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Son théâtre rompt avec la trilogie « liée » et approfondit les aspects </a:t>
            </a:r>
            <a:r>
              <a:rPr sz="1300" u="sng">
                <a:solidFill>
                  <a:srgbClr val="295EB7"/>
                </a:solidFill>
                <a:hlinkClick r:id="rId18"/>
              </a:rPr>
              <a:t>psychologiques</a:t>
            </a:r>
            <a:r>
              <a:rPr sz="1300"/>
              <a:t> des personnages. Ses pièces mettent en scène des </a:t>
            </a:r>
            <a:r>
              <a:rPr sz="1300" u="sng">
                <a:solidFill>
                  <a:srgbClr val="295EB7"/>
                </a:solidFill>
                <a:hlinkClick r:id="rId19"/>
              </a:rPr>
              <a:t>héros</a:t>
            </a:r>
            <a:r>
              <a:rPr sz="1300"/>
              <a:t>, souvent solitaires et même rejetés (</a:t>
            </a:r>
            <a:r>
              <a:rPr sz="1300" u="sng">
                <a:solidFill>
                  <a:srgbClr val="295EB7"/>
                </a:solidFill>
                <a:hlinkClick r:id="rId20"/>
              </a:rPr>
              <a:t>Ajax</a:t>
            </a:r>
            <a:r>
              <a:rPr sz="1300"/>
              <a:t>, </a:t>
            </a:r>
            <a:r>
              <a:rPr sz="1300" u="sng">
                <a:solidFill>
                  <a:srgbClr val="295EB7"/>
                </a:solidFill>
                <a:hlinkClick r:id="rId21"/>
              </a:rPr>
              <a:t>Antigone</a:t>
            </a:r>
            <a:r>
              <a:rPr sz="1300"/>
              <a:t>, </a:t>
            </a:r>
            <a:r>
              <a:rPr sz="1300" u="sng">
                <a:solidFill>
                  <a:srgbClr val="295EB7"/>
                </a:solidFill>
                <a:hlinkClick r:id="rId22"/>
              </a:rPr>
              <a:t>Œdipe</a:t>
            </a:r>
            <a:r>
              <a:rPr sz="1300"/>
              <a:t>, </a:t>
            </a:r>
            <a:r>
              <a:rPr sz="1300" u="sng">
                <a:solidFill>
                  <a:srgbClr val="295EB7"/>
                </a:solidFill>
                <a:hlinkClick r:id="rId23"/>
              </a:rPr>
              <a:t>Électre</a:t>
            </a:r>
            <a:r>
              <a:rPr sz="1300"/>
              <a:t>), et confrontés à des problèmes moraux desquels naît la situation tragique. Comparé à </a:t>
            </a:r>
            <a:r>
              <a:rPr sz="1300" u="sng">
                <a:solidFill>
                  <a:srgbClr val="295EB7"/>
                </a:solidFill>
                <a:hlinkClick r:id="rId9"/>
              </a:rPr>
              <a:t>Eschyle</a:t>
            </a:r>
            <a:r>
              <a:rPr sz="1300"/>
              <a:t>, Sophocle ne met pas ou peu en scène les dieux, qui n'interviennent que par des </a:t>
            </a:r>
            <a:r>
              <a:rPr sz="1300" u="sng">
                <a:solidFill>
                  <a:srgbClr val="295EB7"/>
                </a:solidFill>
                <a:hlinkClick r:id="rId24"/>
              </a:rPr>
              <a:t>oracles</a:t>
            </a:r>
            <a:r>
              <a:rPr sz="1300"/>
              <a:t> dont le caractère obscur trompe souvent les hommes, sur le mode de l'ironie tragique.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t>La guerre de Troie est d’abord un récit fondateur des Athéniens. </a:t>
            </a:r>
          </a:p>
          <a:p>
            <a:r>
              <a:t>Elle a un caractère évidemment amplifié, mythologique MAIS</a:t>
            </a:r>
          </a:p>
          <a:p>
            <a:r>
              <a:t>les historiens s’accordent pour dire que certains grecs seraient allés à Troie, ville d’Asie Mineure, pour la dévaliser.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t>vase: prostituée et musicien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lvl1pPr algn="just" defTabSz="457200">
              <a:spcBef>
                <a:spcPts val="1600"/>
              </a:spcBef>
              <a:defRPr sz="1800">
                <a:latin typeface="Times"/>
                <a:ea typeface="Times"/>
                <a:cs typeface="Times"/>
                <a:sym typeface="Times"/>
              </a:defRPr>
            </a:lvl1pPr>
          </a:lstStyle>
          <a:p>
            <a:pPr>
              <a:defRPr>
                <a:latin typeface="Helvetica"/>
                <a:ea typeface="Helvetica"/>
                <a:cs typeface="Helvetica"/>
                <a:sym typeface="Helvetica"/>
              </a:defRPr>
            </a:pPr>
            <a:r>
              <a:rPr>
                <a:latin typeface="Times"/>
                <a:ea typeface="Times"/>
                <a:cs typeface="Times"/>
                <a:sym typeface="Times"/>
              </a:rPr>
              <a:t>Il faut dire qu’à l’époque de Sophocle, il ne pouvait y avoir que trois acteurs en scène au même moment, et c’était le même personnage qui, en changeant de masque, changeait de rôle.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rPr b="1"/>
              <a:t>Sappho</a:t>
            </a:r>
            <a:r>
              <a:t> (en </a:t>
            </a:r>
            <a:r>
              <a:rPr u="sng">
                <a:solidFill>
                  <a:srgbClr val="0645AD"/>
                </a:solidFill>
                <a:hlinkClick r:id="rId3"/>
              </a:rPr>
              <a:t>grec ancien</a:t>
            </a:r>
            <a:r>
              <a:t> Σαπφώ) est une </a:t>
            </a:r>
            <a:r>
              <a:rPr u="sng">
                <a:solidFill>
                  <a:srgbClr val="0645AD"/>
                </a:solidFill>
                <a:hlinkClick r:id="rId4"/>
              </a:rPr>
              <a:t>poétesse</a:t>
            </a:r>
            <a:r>
              <a:t> grecque de l'</a:t>
            </a:r>
            <a:r>
              <a:rPr u="sng">
                <a:solidFill>
                  <a:srgbClr val="0B1480"/>
                </a:solidFill>
                <a:hlinkClick r:id="rId5"/>
              </a:rPr>
              <a:t>Antiquité</a:t>
            </a:r>
            <a:r>
              <a:t> qui a vécu aux vii</a:t>
            </a:r>
            <a:r>
              <a:rPr sz="1200" baseline="31999"/>
              <a:t>e</a:t>
            </a:r>
            <a:r>
              <a:t> siècle et vi</a:t>
            </a:r>
            <a:r>
              <a:rPr sz="1200" baseline="31999"/>
              <a:t>e</a:t>
            </a:r>
            <a:r>
              <a:t> siècle av. J.-C., à </a:t>
            </a:r>
            <a:r>
              <a:rPr u="sng">
                <a:solidFill>
                  <a:srgbClr val="0645AD"/>
                </a:solidFill>
                <a:hlinkClick r:id="rId6"/>
              </a:rPr>
              <a:t>Mytilène</a:t>
            </a:r>
            <a:r>
              <a:t> sur l'île de </a:t>
            </a:r>
            <a:r>
              <a:rPr u="sng">
                <a:solidFill>
                  <a:srgbClr val="0645AD"/>
                </a:solidFill>
                <a:hlinkClick r:id="rId7"/>
              </a:rPr>
              <a:t>Lesbos</a:t>
            </a:r>
            <a:r>
              <a:t>. Elle serait née vers 630 av. J.‑C. à Mytilène ou </a:t>
            </a:r>
            <a:r>
              <a:rPr u="sng">
                <a:solidFill>
                  <a:srgbClr val="0645AD"/>
                </a:solidFill>
                <a:hlinkClick r:id="rId8"/>
              </a:rPr>
              <a:t>Eresós</a:t>
            </a:r>
            <a:r>
              <a:t> et morte vers 580 av. J.‑C. Elle a été contemporaine du poète </a:t>
            </a:r>
            <a:r>
              <a:rPr u="sng">
                <a:solidFill>
                  <a:srgbClr val="0645AD"/>
                </a:solidFill>
                <a:hlinkClick r:id="rId9"/>
              </a:rPr>
              <a:t>Alcée</a:t>
            </a:r>
            <a:r>
              <a:t>, lui aussi originaire de Lesbos.</a:t>
            </a:r>
          </a:p>
          <a:p>
            <a:pPr defTabSz="457200">
              <a:defRPr sz="1400">
                <a:solidFill>
                  <a:srgbClr val="252525"/>
                </a:solidFill>
                <a:latin typeface="Helvetica"/>
                <a:ea typeface="Helvetica"/>
                <a:cs typeface="Helvetica"/>
                <a:sym typeface="Helvetica"/>
              </a:defRPr>
            </a:pPr>
            <a:r>
              <a:t>Très célèbre durant l'Antiquité, son œuvre poétique ne subsiste plus qu'à l'état de fragments (</a:t>
            </a:r>
            <a:r>
              <a:rPr u="sng">
                <a:solidFill>
                  <a:srgbClr val="0645AD"/>
                </a:solidFill>
                <a:hlinkClick r:id="rId10"/>
              </a:rPr>
              <a:t>Papyri d'Oxyrhynque</a:t>
            </a:r>
            <a:r>
              <a:t> n</a:t>
            </a:r>
            <a:r>
              <a:rPr sz="1200" baseline="31999"/>
              <a:t>o</a:t>
            </a:r>
            <a:r>
              <a:t> 7, notamment).</a:t>
            </a:r>
          </a:p>
          <a:p>
            <a:pPr defTabSz="457200">
              <a:defRPr sz="1400">
                <a:solidFill>
                  <a:srgbClr val="252525"/>
                </a:solidFill>
                <a:latin typeface="Helvetica"/>
                <a:ea typeface="Helvetica"/>
                <a:cs typeface="Helvetica"/>
                <a:sym typeface="Helvetica"/>
              </a:defRPr>
            </a:pPr>
            <a:endParaRPr/>
          </a:p>
          <a:p>
            <a:pPr defTabSz="457200">
              <a:defRPr sz="1400">
                <a:solidFill>
                  <a:srgbClr val="252525"/>
                </a:solidFill>
                <a:latin typeface="Helvetica"/>
                <a:ea typeface="Helvetica"/>
                <a:cs typeface="Helvetica"/>
                <a:sym typeface="Helvetica"/>
              </a:defRPr>
            </a:pPr>
            <a:r>
              <a:t>Son amour pour les jeunes filles s'exprime clairement dans ses poèmes, et le désir qui s'y manifeste, ainsi que l'évocation d'Éros et d'Aphrodite, laisse peu de doute sur la nature physique de ces relations. Si cela n'avait rien de choquant dans la Mytilène de l'époque, en revanche le fait que ce soit une femme qui s'exprime est exceptionnel.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pPr algn="ctr" defTabSz="457200">
              <a:spcBef>
                <a:spcPts val="1600"/>
              </a:spcBef>
              <a:defRPr sz="1800">
                <a:latin typeface="Helvetica"/>
                <a:ea typeface="Helvetica"/>
                <a:cs typeface="Helvetica"/>
                <a:sym typeface="Helvetica"/>
              </a:defRPr>
            </a:pPr>
            <a:r>
              <a:rPr>
                <a:latin typeface="Times"/>
                <a:ea typeface="Times"/>
                <a:cs typeface="Times"/>
                <a:sym typeface="Times"/>
              </a:rPr>
              <a:t>Oedipe devinant l'énigme du Sphinx</a:t>
            </a:r>
            <a:br>
              <a:rPr>
                <a:latin typeface="Times"/>
                <a:ea typeface="Times"/>
                <a:cs typeface="Times"/>
                <a:sym typeface="Times"/>
              </a:rPr>
            </a:br>
            <a:r>
              <a:rPr>
                <a:latin typeface="Times"/>
                <a:ea typeface="Times"/>
                <a:cs typeface="Times"/>
                <a:sym typeface="Times"/>
              </a:rPr>
              <a:t>INGRES (Jean-Auguste, 1808)</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lvl1pPr defTabSz="457200">
              <a:lnSpc>
                <a:spcPts val="4500"/>
              </a:lnSpc>
              <a:defRPr sz="2400">
                <a:latin typeface="Verdana"/>
                <a:ea typeface="Verdana"/>
                <a:cs typeface="Verdana"/>
                <a:sym typeface="Verdana"/>
              </a:defRPr>
            </a:lvl1pPr>
          </a:lstStyle>
          <a:p>
            <a:pPr>
              <a:defRPr>
                <a:latin typeface="Helvetica"/>
                <a:ea typeface="Helvetica"/>
                <a:cs typeface="Helvetica"/>
                <a:sym typeface="Helvetica"/>
              </a:defRPr>
            </a:pPr>
            <a:r>
              <a:rPr>
                <a:latin typeface="Verdana"/>
                <a:ea typeface="Verdana"/>
                <a:cs typeface="Verdana"/>
                <a:sym typeface="Verdana"/>
              </a:rPr>
              <a:t>Oedipe et le Spinx, 1864, Gustave Moreau , Metropolitan Museum of Art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lvl1pPr defTabSz="457200">
              <a:defRPr sz="1200" b="1">
                <a:solidFill>
                  <a:srgbClr val="777777"/>
                </a:solidFill>
                <a:latin typeface="Arial"/>
                <a:ea typeface="Arial"/>
                <a:cs typeface="Arial"/>
                <a:sym typeface="Arial"/>
              </a:defRPr>
            </a:lvl1pPr>
          </a:lstStyle>
          <a:p>
            <a:pPr>
              <a:defRPr b="0">
                <a:solidFill>
                  <a:srgbClr val="000000"/>
                </a:solidFill>
                <a:latin typeface="Helvetica"/>
                <a:ea typeface="Helvetica"/>
                <a:cs typeface="Helvetica"/>
                <a:sym typeface="Helvetica"/>
              </a:defRPr>
            </a:pPr>
            <a:r>
              <a:rPr b="1" dirty="0">
                <a:solidFill>
                  <a:srgbClr val="777777"/>
                </a:solidFill>
                <a:latin typeface="Arial"/>
                <a:ea typeface="Arial"/>
                <a:cs typeface="Arial"/>
                <a:sym typeface="Arial"/>
              </a:rPr>
              <a:t>Anonyme : Sphinx : Chapiteau surmonté d'un personnage en forme de sphinx - Sculptures grecques archaïques - Metropolitan Museum of Art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La bataille de Salamine est une bataille navale qui opposa le 29 septembre 480 av. J.-C. (22 du mois Boédromion dans l'antique calendrier athénien) la flotte grecque menée par Eurybiade et Thémistocle à la flotte perse de Xerxès Ier1.</a:t>
            </a:r>
          </a:p>
          <a:p>
            <a:r>
              <a:t>Malgré leur infériorité numérique, les forces grecques sortent victorieuses de cette bataille pour au moins deux raisons : leurs généraux obligent les Perses à combattre dans un étroit détroit, ceux-ci ne peuvent donc déployer la pleine puissance de leur flotte. Par ailleurs, les Perses, victorieux lors de batailles précédentes, font montre d'un excès de confiance qui leur sera préjudiciable.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3 et parfois 9 archontes = magistrats élus pour gouverner</a:t>
            </a:r>
          </a:p>
          <a:p>
            <a:pPr defTabSz="457200">
              <a:lnSpc>
                <a:spcPts val="3400"/>
              </a:lnSpc>
              <a:spcBef>
                <a:spcPts val="600"/>
              </a:spcBef>
              <a:defRPr sz="1200">
                <a:latin typeface="Helvetica"/>
                <a:ea typeface="Helvetica"/>
                <a:cs typeface="Helvetica"/>
                <a:sym typeface="Helvetica"/>
              </a:defRPr>
            </a:pPr>
            <a:r>
              <a:rPr sz="1300"/>
              <a:t>Aristote</a:t>
            </a:r>
            <a:r>
              <a:rPr sz="1000" u="sng">
                <a:solidFill>
                  <a:srgbClr val="295EB7"/>
                </a:solidFill>
                <a:hlinkClick r:id="rId3"/>
              </a:rPr>
              <a:t>1</a:t>
            </a:r>
            <a:r>
              <a:rPr sz="1300"/>
              <a:t> explique qu'au début de la vie d'Athènes (dans les temps mythiques des </a:t>
            </a:r>
            <a:r>
              <a:rPr sz="1300" u="sng">
                <a:solidFill>
                  <a:srgbClr val="295EB7"/>
                </a:solidFill>
                <a:hlinkClick r:id="rId4"/>
              </a:rPr>
              <a:t>Cocrides</a:t>
            </a:r>
            <a:r>
              <a:rPr sz="1300"/>
              <a:t>), les premiers archontes étaient le roi et le polémarque, puis l'archonte éponyme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a:t>
            </a:r>
            <a:r>
              <a:rPr sz="1300" u="sng">
                <a:solidFill>
                  <a:srgbClr val="295EB7"/>
                </a:solidFill>
                <a:hlinkClick r:id="rId5"/>
              </a:rPr>
              <a:t>archonte éponyme</a:t>
            </a:r>
            <a:r>
              <a:rPr sz="1300"/>
              <a:t> (</a:t>
            </a:r>
            <a:r>
              <a:rPr sz="1300">
                <a:latin typeface="Arial Unicode MS"/>
                <a:ea typeface="Arial Unicode MS"/>
                <a:cs typeface="Arial Unicode MS"/>
                <a:sym typeface="Arial Unicode MS"/>
              </a:rPr>
              <a:t>ἄρχων ἐπώνυμος</a:t>
            </a:r>
            <a:r>
              <a:rPr sz="1300"/>
              <a:t> / , ou </a:t>
            </a:r>
            <a:r>
              <a:rPr sz="1300">
                <a:latin typeface="Arial Unicode MS"/>
                <a:ea typeface="Arial Unicode MS"/>
                <a:cs typeface="Arial Unicode MS"/>
                <a:sym typeface="Arial Unicode MS"/>
              </a:rPr>
              <a:t>ὁ ἄρχων</a:t>
            </a:r>
            <a:r>
              <a:rPr sz="1300"/>
              <a:t> / </a:t>
            </a:r>
            <a:r>
              <a:rPr sz="1300">
                <a:latin typeface="Arial Unicode MS"/>
                <a:ea typeface="Arial Unicode MS"/>
                <a:cs typeface="Arial Unicode MS"/>
                <a:sym typeface="Arial Unicode MS"/>
              </a:rPr>
              <a:t>ho árkhôn</a:t>
            </a:r>
            <a:r>
              <a:rPr sz="1300"/>
              <a:t>, littéralement « l'archonte », sans autre précision), il avait en charge l'administration civile et la juridiction publique. Il était le tuteur des veuves et des orphelins et surveillait les litiges familiaux. Il s'occupait aussi du théâtre en nommant les mécènes et les vainqueurs de tétralogies. Il donnait son nom à l'année en cours.</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a:t>
            </a:r>
            <a:r>
              <a:rPr sz="1300" u="sng">
                <a:solidFill>
                  <a:srgbClr val="295EB7"/>
                </a:solidFill>
                <a:hlinkClick r:id="rId6"/>
              </a:rPr>
              <a:t>archonte-roi</a:t>
            </a:r>
            <a:r>
              <a:rPr sz="1300"/>
              <a:t> (</a:t>
            </a:r>
            <a:r>
              <a:rPr sz="1300">
                <a:latin typeface="Arial Unicode MS"/>
                <a:ea typeface="Arial Unicode MS"/>
                <a:cs typeface="Arial Unicode MS"/>
                <a:sym typeface="Arial Unicode MS"/>
              </a:rPr>
              <a:t>ἄρχων βασιλεὺς</a:t>
            </a:r>
            <a:r>
              <a:rPr sz="1300"/>
              <a:t> / </a:t>
            </a:r>
            <a:r>
              <a:rPr sz="1300">
                <a:latin typeface="Arial Unicode MS"/>
                <a:ea typeface="Arial Unicode MS"/>
                <a:cs typeface="Arial Unicode MS"/>
                <a:sym typeface="Arial Unicode MS"/>
              </a:rPr>
              <a:t>árkhôn basileùs</a:t>
            </a:r>
            <a:r>
              <a:rPr sz="1300"/>
              <a:t>), il avait en charge les affaires d'homicide et les crimes d'impiété. Il lançait les interdits religieux et devait être obligatoirement marié. Il préside les cérémonies religieuses.</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 </a:t>
            </a:r>
            <a:r>
              <a:rPr sz="1300" u="sng">
                <a:solidFill>
                  <a:srgbClr val="295EB7"/>
                </a:solidFill>
                <a:hlinkClick r:id="rId7"/>
              </a:rPr>
              <a:t>polémarque</a:t>
            </a:r>
            <a:r>
              <a:rPr sz="1300"/>
              <a:t> (</a:t>
            </a:r>
            <a:r>
              <a:rPr sz="1300">
                <a:latin typeface="Arial Unicode MS"/>
                <a:ea typeface="Arial Unicode MS"/>
                <a:cs typeface="Arial Unicode MS"/>
                <a:sym typeface="Arial Unicode MS"/>
              </a:rPr>
              <a:t>ἄρχων πολέμαρχος</a:t>
            </a:r>
            <a:r>
              <a:rPr sz="1300"/>
              <a:t> / </a:t>
            </a:r>
            <a:r>
              <a:rPr sz="1300">
                <a:latin typeface="Arial Unicode MS"/>
                <a:ea typeface="Arial Unicode MS"/>
                <a:cs typeface="Arial Unicode MS"/>
                <a:sym typeface="Arial Unicode MS"/>
              </a:rPr>
              <a:t>árkhôn polémarkhos</a:t>
            </a:r>
            <a:r>
              <a:rPr sz="1300"/>
              <a:t>), il avait en charge les affaires militaires. Avec l'importance croissante des stratèges, l'archonte polémarque perdit peu à peu de son importance. L'archonte polémarque </a:t>
            </a:r>
            <a:r>
              <a:rPr sz="1300" u="sng">
                <a:solidFill>
                  <a:srgbClr val="295EB7"/>
                </a:solidFill>
                <a:hlinkClick r:id="rId8"/>
              </a:rPr>
              <a:t>Callimaque</a:t>
            </a:r>
            <a:r>
              <a:rPr sz="1300"/>
              <a:t>, par exemple, fut positionné sur l'aile droite de l'armée grecque à la bataille de Marathon, probablement à titre honorifique, tandis que le stratège Miltiade commandait l'armée.</a:t>
            </a:r>
          </a:p>
          <a:p>
            <a:pPr defTabSz="457200">
              <a:lnSpc>
                <a:spcPts val="3400"/>
              </a:lnSpc>
              <a:spcBef>
                <a:spcPts val="600"/>
              </a:spcBef>
              <a:defRPr sz="1200">
                <a:latin typeface="Helvetica"/>
                <a:ea typeface="Helvetica"/>
                <a:cs typeface="Helvetica"/>
                <a:sym typeface="Helvetica"/>
              </a:defRPr>
            </a:pPr>
            <a:r>
              <a:rPr sz="1300"/>
              <a:t>Les trois magistrats suprêmes étaient réputées désignés à vie, puis pour dix ans, enfin pour un an. A une date inconnue</a:t>
            </a:r>
            <a:r>
              <a:rPr sz="1000" u="sng">
                <a:solidFill>
                  <a:srgbClr val="295EB7"/>
                </a:solidFill>
                <a:hlinkClick r:id="rId9"/>
              </a:rPr>
              <a:t>2</a:t>
            </a:r>
            <a:r>
              <a:rPr sz="1300"/>
              <a:t>, les trois archontes se voient secondés par six thesmothètes, ce qui porte le nombre d'archontes à neuf. Enfin, </a:t>
            </a:r>
            <a:r>
              <a:rPr sz="1300" u="sng">
                <a:solidFill>
                  <a:srgbClr val="295EB7"/>
                </a:solidFill>
                <a:hlinkClick r:id="rId10"/>
              </a:rPr>
              <a:t>Clisthène</a:t>
            </a:r>
            <a:r>
              <a:rPr sz="1300"/>
              <a:t> ajouta un secrétaire, chargé de rédiger les avis des neuf autres archontes. Dès lors, leur nombre est de dix, comme pour les autres magistratures athéniennes.</a:t>
            </a:r>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Dracon= législateur athénien: Il rédige ses </a:t>
            </a:r>
            <a:r>
              <a:rPr sz="1300" u="sng">
                <a:solidFill>
                  <a:srgbClr val="295EB7"/>
                </a:solidFill>
                <a:hlinkClick r:id="rId11"/>
              </a:rPr>
              <a:t>lois</a:t>
            </a:r>
            <a:r>
              <a:rPr sz="1300"/>
              <a:t> en </a:t>
            </a:r>
            <a:r>
              <a:rPr sz="1300" u="sng">
                <a:solidFill>
                  <a:srgbClr val="295EB7"/>
                </a:solidFill>
                <a:hlinkClick r:id="rId12"/>
              </a:rPr>
              <a:t>-621</a:t>
            </a:r>
            <a:r>
              <a:rPr sz="1000" u="sng">
                <a:solidFill>
                  <a:srgbClr val="295EB7"/>
                </a:solidFill>
                <a:hlinkClick r:id="rId13"/>
              </a:rPr>
              <a:t>1</a:t>
            </a:r>
            <a:r>
              <a:rPr sz="1300"/>
              <a:t>, sous l'archontat d'Aristaichmos</a:t>
            </a:r>
            <a:r>
              <a:rPr sz="1000" u="sng">
                <a:solidFill>
                  <a:srgbClr val="295EB7"/>
                </a:solidFill>
                <a:hlinkClick r:id="rId14"/>
              </a:rPr>
              <a:t>2</a:t>
            </a:r>
            <a:r>
              <a:rPr sz="1300"/>
              <a:t>. Ce sont les premières lois ( </a:t>
            </a:r>
            <a:r>
              <a:rPr sz="1300">
                <a:latin typeface="Arial Unicode MS"/>
                <a:ea typeface="Arial Unicode MS"/>
                <a:cs typeface="Arial Unicode MS"/>
                <a:sym typeface="Arial Unicode MS"/>
              </a:rPr>
              <a:t>θεσμόι</a:t>
            </a:r>
            <a:r>
              <a:rPr sz="1300"/>
              <a:t> / </a:t>
            </a:r>
            <a:r>
              <a:rPr sz="1300">
                <a:latin typeface="Arial Unicode MS"/>
                <a:ea typeface="Arial Unicode MS"/>
                <a:cs typeface="Arial Unicode MS"/>
                <a:sym typeface="Arial Unicode MS"/>
              </a:rPr>
              <a:t>thesmoi</a:t>
            </a:r>
            <a:r>
              <a:rPr sz="1300"/>
              <a:t>)</a:t>
            </a:r>
            <a:r>
              <a:rPr sz="1000" u="sng">
                <a:solidFill>
                  <a:srgbClr val="295EB7"/>
                </a:solidFill>
                <a:hlinkClick r:id="rId15"/>
              </a:rPr>
              <a:t>3</a:t>
            </a:r>
            <a:r>
              <a:rPr sz="1300"/>
              <a:t> écrites de la cité</a:t>
            </a:r>
            <a:r>
              <a:rPr sz="1000" u="sng">
                <a:solidFill>
                  <a:srgbClr val="295EB7"/>
                </a:solidFill>
                <a:hlinkClick r:id="rId16"/>
              </a:rPr>
              <a:t>4</a:t>
            </a:r>
            <a:r>
              <a:rPr sz="1300"/>
              <a:t>. Pour que personne ne les ignore, elles sont affichées sur des panneaux de bois (</a:t>
            </a:r>
            <a:r>
              <a:rPr sz="1300">
                <a:latin typeface="Arial Unicode MS"/>
                <a:ea typeface="Arial Unicode MS"/>
                <a:cs typeface="Arial Unicode MS"/>
                <a:sym typeface="Arial Unicode MS"/>
              </a:rPr>
              <a:t>άξονες</a:t>
            </a:r>
            <a:r>
              <a:rPr sz="1300"/>
              <a:t>), conservés presque deux siècles, et sur des stèles de forme de </a:t>
            </a:r>
            <a:r>
              <a:rPr sz="1300" u="sng">
                <a:solidFill>
                  <a:srgbClr val="295EB7"/>
                </a:solidFill>
                <a:hlinkClick r:id="rId17"/>
              </a:rPr>
              <a:t>bétyles</a:t>
            </a:r>
            <a:r>
              <a:rPr sz="1300"/>
              <a:t> (</a:t>
            </a:r>
            <a:r>
              <a:rPr sz="1300">
                <a:latin typeface="Arial Unicode MS"/>
                <a:ea typeface="Arial Unicode MS"/>
                <a:cs typeface="Arial Unicode MS"/>
                <a:sym typeface="Arial Unicode MS"/>
              </a:rPr>
              <a:t>κύρϐεις</a:t>
            </a:r>
            <a:r>
              <a:rPr sz="1300"/>
              <a:t>)</a:t>
            </a:r>
            <a:r>
              <a:rPr sz="1100" u="sng">
                <a:solidFill>
                  <a:srgbClr val="295EB7"/>
                </a:solidFill>
                <a:hlinkClick r:id="rId18"/>
              </a:rPr>
              <a:t>[réf. nécessaire]</a:t>
            </a:r>
            <a:r>
              <a:rPr sz="1300"/>
              <a:t>. Elles apportent au moins deux innovations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 droit est désormais écrit, et donc connaissable par tous ceux qui ont appris à lire, au lieu d’être oral, et connu et interprété par quelques-uns</a:t>
            </a:r>
            <a:r>
              <a:rPr sz="1000" u="sng">
                <a:solidFill>
                  <a:srgbClr val="295EB7"/>
                </a:solidFill>
                <a:hlinkClick r:id="rId16"/>
              </a:rPr>
              <a:t>4</a:t>
            </a:r>
            <a:r>
              <a:rPr sz="1300"/>
              <a: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la </a:t>
            </a:r>
            <a:r>
              <a:rPr sz="1300" b="1"/>
              <a:t>loi sur l'homicide</a:t>
            </a:r>
            <a:r>
              <a:rPr sz="1300"/>
              <a:t> fait la distinction entre le meurtre, volontaire, et l’homicide, involontaire</a:t>
            </a:r>
            <a:r>
              <a:rPr sz="1000" u="sng">
                <a:solidFill>
                  <a:srgbClr val="295EB7"/>
                </a:solidFill>
                <a:hlinkClick r:id="rId19"/>
              </a:rPr>
              <a:t>5</a:t>
            </a:r>
            <a:r>
              <a:rPr sz="1300"/>
              <a:t>.</a:t>
            </a:r>
          </a:p>
          <a:p>
            <a:pPr defTabSz="457200">
              <a:lnSpc>
                <a:spcPts val="3400"/>
              </a:lnSpc>
              <a:spcBef>
                <a:spcPts val="600"/>
              </a:spcBef>
              <a:defRPr sz="1200">
                <a:latin typeface="Helvetica"/>
                <a:ea typeface="Helvetica"/>
                <a:cs typeface="Helvetica"/>
                <a:sym typeface="Helvetica"/>
              </a:defRPr>
            </a:pPr>
            <a:r>
              <a:rPr sz="1300" b="1"/>
              <a:t>Ce corpus de lois se distinguait par sa sévérité : le moindre vol était puni de mort</a:t>
            </a:r>
            <a:r>
              <a:rPr sz="1000" b="1" u="sng">
                <a:solidFill>
                  <a:srgbClr val="295EB7"/>
                </a:solidFill>
                <a:hlinkClick r:id="rId20"/>
              </a:rPr>
              <a:t>6</a:t>
            </a:r>
            <a:r>
              <a:rPr sz="1300" b="1"/>
              <a:t>.</a:t>
            </a:r>
            <a:r>
              <a:rPr sz="1300"/>
              <a:t> L'orateur </a:t>
            </a:r>
            <a:r>
              <a:rPr sz="1300" u="sng">
                <a:solidFill>
                  <a:srgbClr val="295EB7"/>
                </a:solidFill>
                <a:hlinkClick r:id="rId21"/>
              </a:rPr>
              <a:t>Démade</a:t>
            </a:r>
            <a:r>
              <a:rPr sz="1300"/>
              <a:t>, au </a:t>
            </a:r>
            <a:r>
              <a:rPr sz="1300" u="sng">
                <a:solidFill>
                  <a:srgbClr val="295EB7"/>
                </a:solidFill>
                <a:hlinkClick r:id="rId22"/>
              </a:rPr>
              <a:t>iv</a:t>
            </a:r>
            <a:r>
              <a:rPr sz="1100" u="sng" baseline="31999">
                <a:solidFill>
                  <a:srgbClr val="295EB7"/>
                </a:solidFill>
                <a:hlinkClick r:id="rId22"/>
              </a:rPr>
              <a:t>e</a:t>
            </a:r>
            <a:r>
              <a:rPr sz="1300" u="sng">
                <a:solidFill>
                  <a:srgbClr val="295EB7"/>
                </a:solidFill>
                <a:hlinkClick r:id="rId22"/>
              </a:rPr>
              <a:t> siècle av. J.-C.</a:t>
            </a:r>
            <a:r>
              <a:rPr sz="1300"/>
              <a:t>, remarque ensuite que ces lois paraissaient écrites avec du sang, et non de l'encre</a:t>
            </a:r>
            <a:r>
              <a:rPr sz="1000" u="sng">
                <a:solidFill>
                  <a:srgbClr val="295EB7"/>
                </a:solidFill>
                <a:hlinkClick r:id="rId20"/>
              </a:rPr>
              <a:t>6</a:t>
            </a:r>
            <a:r>
              <a:rPr sz="1300"/>
              <a:t>. Seuls quelques crimes n'étaient pas passibles de mort</a:t>
            </a:r>
            <a:r>
              <a:rPr sz="1100" u="sng">
                <a:solidFill>
                  <a:srgbClr val="295EB7"/>
                </a:solidFill>
                <a:hlinkClick r:id="rId18"/>
              </a:rPr>
              <a:t>[réf. nécessaire]</a:t>
            </a:r>
            <a:r>
              <a:rPr sz="1300"/>
              <a:t>. Par exemple, la tentative de modifier ses lois était punie seulement par la privation des droits civiques</a:t>
            </a:r>
            <a:r>
              <a:rPr sz="1100" u="sng">
                <a:solidFill>
                  <a:srgbClr val="295EB7"/>
                </a:solidFill>
                <a:hlinkClick r:id="rId18"/>
              </a:rPr>
              <a:t>[réf. nécessaire]</a:t>
            </a:r>
            <a:r>
              <a:rPr sz="1300"/>
              <a:t>. La sévérité de ses mesures d</a:t>
            </a:r>
            <a:r>
              <a:rPr sz="1300" b="1"/>
              <a:t>onna naissance à l'adjectif « </a:t>
            </a:r>
            <a:r>
              <a:rPr sz="1300" b="1" u="sng">
                <a:solidFill>
                  <a:srgbClr val="295EB7"/>
                </a:solidFill>
                <a:hlinkClick r:id="rId23"/>
              </a:rPr>
              <a:t>draconien</a:t>
            </a:r>
            <a:r>
              <a:rPr sz="1300" b="1"/>
              <a:t> » que l'on peut retrouver dans des expressions comme des « punitions draconiennes », des « lois draconiennes » et plus généralement des « mesures draconiennes ».</a:t>
            </a:r>
          </a:p>
          <a:p>
            <a:pPr defTabSz="457200">
              <a:lnSpc>
                <a:spcPts val="3400"/>
              </a:lnSpc>
              <a:spcBef>
                <a:spcPts val="600"/>
              </a:spcBef>
              <a:defRPr sz="1200">
                <a:latin typeface="Helvetica"/>
                <a:ea typeface="Helvetica"/>
                <a:cs typeface="Helvetica"/>
                <a:sym typeface="Helvetica"/>
              </a:defRPr>
            </a:pPr>
            <a:r>
              <a:rPr sz="1300"/>
              <a:t>On trouve 11 de ces lois dans un ouvrage publié à </a:t>
            </a:r>
            <a:r>
              <a:rPr sz="1300" u="sng">
                <a:solidFill>
                  <a:srgbClr val="295EB7"/>
                </a:solidFill>
                <a:hlinkClick r:id="rId24"/>
              </a:rPr>
              <a:t>Lyon</a:t>
            </a:r>
            <a:r>
              <a:rPr sz="1300"/>
              <a:t> en </a:t>
            </a:r>
            <a:r>
              <a:rPr sz="1300" u="sng">
                <a:solidFill>
                  <a:srgbClr val="295EB7"/>
                </a:solidFill>
                <a:hlinkClick r:id="rId25"/>
              </a:rPr>
              <a:t>1588</a:t>
            </a:r>
            <a:r>
              <a:rPr sz="1300"/>
              <a:t>, sous le titre de </a:t>
            </a:r>
            <a:r>
              <a:rPr sz="1300" i="1"/>
              <a:t>Jurisprudentia vetus Draconis, Pardulpho Prateio collectoreac interprète</a:t>
            </a:r>
            <a:r>
              <a:rPr sz="1300"/>
              <a:t>, </a:t>
            </a:r>
            <a:r>
              <a:rPr sz="1300" u="sng">
                <a:solidFill>
                  <a:srgbClr val="295EB7"/>
                </a:solidFill>
                <a:hlinkClick r:id="rId26"/>
              </a:rPr>
              <a:t>1559</a:t>
            </a:r>
            <a:r>
              <a:rPr sz="1100" u="sng">
                <a:solidFill>
                  <a:srgbClr val="295EB7"/>
                </a:solidFill>
                <a:hlinkClick r:id="rId18"/>
              </a:rPr>
              <a:t>[réf. nécessaire]</a:t>
            </a:r>
            <a:r>
              <a:rPr sz="1300"/>
              <a:t>.</a:t>
            </a:r>
          </a:p>
          <a:p>
            <a:pPr defTabSz="457200">
              <a:lnSpc>
                <a:spcPts val="3400"/>
              </a:lnSpc>
              <a:spcBef>
                <a:spcPts val="600"/>
              </a:spcBef>
              <a:defRPr sz="1200">
                <a:latin typeface="Helvetica"/>
                <a:ea typeface="Helvetica"/>
                <a:cs typeface="Helvetica"/>
                <a:sym typeface="Helvetica"/>
              </a:defRPr>
            </a:pPr>
            <a:r>
              <a:rPr sz="1300"/>
              <a:t>Ce qu'en dit </a:t>
            </a:r>
            <a:r>
              <a:rPr sz="1300" u="sng">
                <a:solidFill>
                  <a:srgbClr val="295EB7"/>
                </a:solidFill>
                <a:hlinkClick r:id="rId27"/>
              </a:rPr>
              <a:t>Plutarque</a:t>
            </a:r>
            <a:r>
              <a:rPr sz="1000" u="sng">
                <a:solidFill>
                  <a:srgbClr val="295EB7"/>
                </a:solidFill>
                <a:hlinkClick r:id="rId20"/>
              </a:rPr>
              <a:t>6</a:t>
            </a:r>
            <a:r>
              <a:rPr sz="1300"/>
              <a:t> suggère que les lois de Dracon concernaient ce que nous appellerions du « droit privé ».</a:t>
            </a:r>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Les lois de Dracon furent abandonnées lorsque </a:t>
            </a:r>
            <a:r>
              <a:rPr sz="1300" u="sng">
                <a:solidFill>
                  <a:srgbClr val="295EB7"/>
                </a:solidFill>
                <a:hlinkClick r:id="rId28"/>
              </a:rPr>
              <a:t>Solon</a:t>
            </a:r>
            <a:r>
              <a:rPr sz="1300"/>
              <a:t> rédigea les siennes, en </a:t>
            </a:r>
            <a:r>
              <a:rPr sz="1300" u="sng">
                <a:solidFill>
                  <a:srgbClr val="295EB7"/>
                </a:solidFill>
                <a:hlinkClick r:id="rId29"/>
              </a:rPr>
              <a:t>-594</a:t>
            </a:r>
            <a:r>
              <a:rPr sz="1300"/>
              <a:t>, sauf celle sur le meurtre, qui fut utilisée jusqu'à l'époque de </a:t>
            </a:r>
            <a:r>
              <a:rPr sz="1300" u="sng">
                <a:solidFill>
                  <a:srgbClr val="295EB7"/>
                </a:solidFill>
                <a:hlinkClick r:id="rId30"/>
              </a:rPr>
              <a:t>Démosthène</a:t>
            </a:r>
            <a:r>
              <a:rPr sz="1000" u="sng">
                <a:solidFill>
                  <a:srgbClr val="295EB7"/>
                </a:solidFill>
                <a:hlinkClick r:id="rId31"/>
              </a:rPr>
              <a:t>10</a:t>
            </a:r>
            <a:r>
              <a:rPr sz="1300"/>
              <a:t>.</a:t>
            </a:r>
          </a:p>
          <a:p>
            <a:pPr defTabSz="457200">
              <a:lnSpc>
                <a:spcPts val="3300"/>
              </a:lnSpc>
              <a:spcBef>
                <a:spcPts val="600"/>
              </a:spcBef>
              <a:defRPr sz="1200">
                <a:latin typeface="Helvetica"/>
                <a:ea typeface="Helvetica"/>
                <a:cs typeface="Helvetica"/>
                <a:sym typeface="Helvetica"/>
              </a:defRPr>
            </a:pPr>
            <a:endParaRPr sz="1300"/>
          </a:p>
          <a:p>
            <a:pPr defTabSz="457200">
              <a:lnSpc>
                <a:spcPts val="4000"/>
              </a:lnSpc>
              <a:spcBef>
                <a:spcPts val="600"/>
              </a:spcBef>
              <a:defRPr sz="1800">
                <a:latin typeface="Helvetica"/>
                <a:ea typeface="Helvetica"/>
                <a:cs typeface="Helvetica"/>
                <a:sym typeface="Helvetica"/>
              </a:defRPr>
            </a:pPr>
            <a:r>
              <a:t>-593: Solon (homme d’état et législateur)</a:t>
            </a:r>
            <a:endParaRPr sz="2400">
              <a:solidFill>
                <a:srgbClr val="424242"/>
              </a:solidFill>
              <a:latin typeface="Arial"/>
              <a:ea typeface="Arial"/>
              <a:cs typeface="Arial"/>
              <a:sym typeface="Arial"/>
            </a:endParaRPr>
          </a:p>
          <a:p>
            <a:pPr defTabSz="457200">
              <a:defRPr sz="1200">
                <a:latin typeface="Helvetica"/>
                <a:ea typeface="Helvetica"/>
                <a:cs typeface="Helvetica"/>
                <a:sym typeface="Helvetica"/>
              </a:defRPr>
            </a:pPr>
            <a:r>
              <a:rPr sz="1300">
                <a:solidFill>
                  <a:srgbClr val="424242"/>
                </a:solidFill>
                <a:latin typeface="Arial"/>
                <a:ea typeface="Arial"/>
                <a:cs typeface="Arial"/>
                <a:sym typeface="Arial"/>
              </a:rPr>
              <a:t>	</a:t>
            </a:r>
          </a:p>
          <a:p>
            <a:pPr defTabSz="457200">
              <a:defRPr sz="1200">
                <a:latin typeface="Helvetica"/>
                <a:ea typeface="Helvetica"/>
                <a:cs typeface="Helvetica"/>
                <a:sym typeface="Helvetica"/>
              </a:defRPr>
            </a:pPr>
            <a:r>
              <a:rPr sz="1300">
                <a:solidFill>
                  <a:srgbClr val="424242"/>
                </a:solidFill>
                <a:latin typeface="Arial"/>
                <a:ea typeface="Arial"/>
                <a:cs typeface="Arial"/>
                <a:sym typeface="Arial"/>
              </a:rPr>
              <a:t>Alors qu’</a:t>
            </a:r>
            <a:r>
              <a:rPr sz="1300" b="1" u="sng">
                <a:solidFill>
                  <a:srgbClr val="424242"/>
                </a:solidFill>
                <a:latin typeface="Arial"/>
                <a:ea typeface="Arial"/>
                <a:cs typeface="Arial"/>
                <a:sym typeface="Arial"/>
                <a:hlinkClick r:id="rId32"/>
              </a:rPr>
              <a:t>Athènes</a:t>
            </a:r>
            <a:r>
              <a:rPr sz="1300">
                <a:solidFill>
                  <a:srgbClr val="424242"/>
                </a:solidFill>
                <a:latin typeface="Arial"/>
                <a:ea typeface="Arial"/>
                <a:cs typeface="Arial"/>
                <a:sym typeface="Arial"/>
              </a:rPr>
              <a:t> subit une grave crise agraire, </a:t>
            </a:r>
            <a:r>
              <a:rPr sz="1300" b="1" u="sng">
                <a:solidFill>
                  <a:srgbClr val="424242"/>
                </a:solidFill>
                <a:latin typeface="Arial"/>
                <a:ea typeface="Arial"/>
                <a:cs typeface="Arial"/>
                <a:sym typeface="Arial"/>
                <a:hlinkClick r:id="rId33"/>
              </a:rPr>
              <a:t>Solon</a:t>
            </a:r>
            <a:r>
              <a:rPr sz="1300">
                <a:solidFill>
                  <a:srgbClr val="424242"/>
                </a:solidFill>
                <a:latin typeface="Arial"/>
                <a:ea typeface="Arial"/>
                <a:cs typeface="Arial"/>
                <a:sym typeface="Arial"/>
              </a:rPr>
              <a:t> modifie en profondeur le fonctionnement de la cité. Il interdit la servitude pour dettes et efface ces dernières. Mais surtout il </a:t>
            </a:r>
            <a:r>
              <a:rPr sz="1300" u="sng">
                <a:solidFill>
                  <a:srgbClr val="424242"/>
                </a:solidFill>
                <a:latin typeface="Arial"/>
                <a:ea typeface="Arial"/>
                <a:cs typeface="Arial"/>
                <a:sym typeface="Arial"/>
                <a:hlinkClick r:id="rId34"/>
              </a:rPr>
              <a:t>réforme</a:t>
            </a:r>
            <a:r>
              <a:rPr sz="1300">
                <a:solidFill>
                  <a:srgbClr val="424242"/>
                </a:solidFill>
                <a:latin typeface="Arial"/>
                <a:ea typeface="Arial"/>
                <a:cs typeface="Arial"/>
                <a:sym typeface="Arial"/>
              </a:rPr>
              <a:t> le corps civique. L’accès au pouvoir était déterminé par l’appartenance à des classes, celles-ci ne seront plus simplement déterminées par le sang mais par la richesse. Un rôle militaire est également attribué à chaque classe. Surtout </a:t>
            </a:r>
            <a:r>
              <a:rPr sz="1300" b="1" u="sng">
                <a:solidFill>
                  <a:srgbClr val="424242"/>
                </a:solidFill>
                <a:latin typeface="Arial"/>
                <a:ea typeface="Arial"/>
                <a:cs typeface="Arial"/>
                <a:sym typeface="Arial"/>
                <a:hlinkClick r:id="rId33"/>
              </a:rPr>
              <a:t>Solon</a:t>
            </a:r>
            <a:r>
              <a:rPr sz="1300">
                <a:solidFill>
                  <a:srgbClr val="424242"/>
                </a:solidFill>
                <a:latin typeface="Arial"/>
                <a:ea typeface="Arial"/>
                <a:cs typeface="Arial"/>
                <a:sym typeface="Arial"/>
              </a:rPr>
              <a:t> donne un pouvoir à la Boulê, assemblée jusqu’ici purement consultative. Enfin la </a:t>
            </a:r>
            <a:r>
              <a:rPr sz="1300" u="sng">
                <a:solidFill>
                  <a:srgbClr val="424242"/>
                </a:solidFill>
                <a:latin typeface="Arial"/>
                <a:ea typeface="Arial"/>
                <a:cs typeface="Arial"/>
                <a:sym typeface="Arial"/>
                <a:hlinkClick r:id="rId35"/>
              </a:rPr>
              <a:t>création</a:t>
            </a:r>
            <a:r>
              <a:rPr sz="1300">
                <a:solidFill>
                  <a:srgbClr val="424242"/>
                </a:solidFill>
                <a:latin typeface="Arial"/>
                <a:ea typeface="Arial"/>
                <a:cs typeface="Arial"/>
                <a:sym typeface="Arial"/>
              </a:rPr>
              <a:t> de l’Héliée, </a:t>
            </a:r>
            <a:r>
              <a:rPr sz="1300" b="1" u="sng">
                <a:solidFill>
                  <a:srgbClr val="424242"/>
                </a:solidFill>
                <a:latin typeface="Arial"/>
                <a:ea typeface="Arial"/>
                <a:cs typeface="Arial"/>
                <a:sym typeface="Arial"/>
                <a:hlinkClick r:id="rId36"/>
              </a:rPr>
              <a:t>tribunal</a:t>
            </a:r>
            <a:r>
              <a:rPr sz="1300">
                <a:solidFill>
                  <a:srgbClr val="424242"/>
                </a:solidFill>
                <a:latin typeface="Arial"/>
                <a:ea typeface="Arial"/>
                <a:cs typeface="Arial"/>
                <a:sym typeface="Arial"/>
              </a:rPr>
              <a:t> populaire, permet à tous de participer à la justice de la cité.</a:t>
            </a:r>
          </a:p>
          <a:p>
            <a:pPr defTabSz="457200">
              <a:defRPr sz="1200">
                <a:latin typeface="Helvetica"/>
                <a:ea typeface="Helvetica"/>
                <a:cs typeface="Helvetica"/>
                <a:sym typeface="Helvetica"/>
              </a:defRPr>
            </a:pPr>
            <a:endParaRPr sz="1300">
              <a:solidFill>
                <a:srgbClr val="424242"/>
              </a:solidFill>
              <a:latin typeface="Arial"/>
              <a:ea typeface="Arial"/>
              <a:cs typeface="Arial"/>
              <a:sym typeface="Arial"/>
            </a:endParaRPr>
          </a:p>
          <a:p>
            <a:pPr defTabSz="457200">
              <a:defRPr sz="1200">
                <a:latin typeface="Helvetica"/>
                <a:ea typeface="Helvetica"/>
                <a:cs typeface="Helvetica"/>
                <a:sym typeface="Helvetica"/>
              </a:defRPr>
            </a:pPr>
            <a:r>
              <a:rPr sz="1800">
                <a:solidFill>
                  <a:srgbClr val="424242"/>
                </a:solidFill>
                <a:latin typeface="Arial"/>
                <a:ea typeface="Arial"/>
                <a:cs typeface="Arial"/>
                <a:sym typeface="Arial"/>
              </a:rPr>
              <a:t>Réformes de clisthène: </a:t>
            </a:r>
            <a:r>
              <a:rPr sz="1300"/>
              <a:t>ces réformes n’aboutirent pas immédiatement à la </a:t>
            </a:r>
            <a:r>
              <a:rPr sz="1300" u="sng">
                <a:solidFill>
                  <a:srgbClr val="295EB7"/>
                </a:solidFill>
                <a:hlinkClick r:id="rId37"/>
              </a:rPr>
              <a:t>démocratie</a:t>
            </a:r>
            <a:r>
              <a:rPr sz="1300"/>
              <a:t>. En effet, les réformes de Clisthène permirent l’implantation de l’</a:t>
            </a:r>
            <a:r>
              <a:rPr sz="1300" u="sng">
                <a:solidFill>
                  <a:srgbClr val="295EB7"/>
                </a:solidFill>
                <a:hlinkClick r:id="rId38"/>
              </a:rPr>
              <a:t>isonomie</a:t>
            </a:r>
            <a:r>
              <a:rPr sz="1300"/>
              <a:t>, c’est-à-dire l’égalité devant la loi, ce qui fut le premier pas vers la démocratie.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defTabSz="457200">
              <a:lnSpc>
                <a:spcPts val="4700"/>
              </a:lnSpc>
              <a:spcBef>
                <a:spcPts val="600"/>
              </a:spcBef>
              <a:defRPr sz="1200">
                <a:latin typeface="Helvetica"/>
                <a:ea typeface="Helvetica"/>
                <a:cs typeface="Helvetica"/>
                <a:sym typeface="Helvetica"/>
              </a:defRPr>
            </a:pPr>
            <a:r>
              <a:rPr sz="2400"/>
              <a:t>La </a:t>
            </a:r>
            <a:r>
              <a:rPr sz="2400" b="1"/>
              <a:t>bataille des Thermopyles - Film: 300 (montrer!)</a:t>
            </a:r>
            <a:endParaRPr sz="2400"/>
          </a:p>
          <a:p>
            <a:pPr defTabSz="457200">
              <a:lnSpc>
                <a:spcPts val="3400"/>
              </a:lnSpc>
              <a:spcBef>
                <a:spcPts val="600"/>
              </a:spcBef>
              <a:defRPr sz="1200">
                <a:latin typeface="Helvetica"/>
                <a:ea typeface="Helvetica"/>
                <a:cs typeface="Helvetica"/>
                <a:sym typeface="Helvetica"/>
              </a:defRPr>
            </a:pPr>
            <a:r>
              <a:rPr sz="1300"/>
              <a:t> le 11 août </a:t>
            </a:r>
            <a:r>
              <a:rPr sz="1300" u="sng">
                <a:solidFill>
                  <a:srgbClr val="295EB7"/>
                </a:solidFill>
                <a:hlinkClick r:id="rId3"/>
              </a:rPr>
              <a:t>-480</a:t>
            </a:r>
            <a:r>
              <a:rPr sz="1300"/>
              <a:t>, oppose une alliance des </a:t>
            </a:r>
            <a:r>
              <a:rPr sz="1300" u="sng">
                <a:solidFill>
                  <a:srgbClr val="295EB7"/>
                </a:solidFill>
                <a:hlinkClick r:id="rId4"/>
              </a:rPr>
              <a:t>cités grecques</a:t>
            </a:r>
            <a:r>
              <a:rPr sz="1300"/>
              <a:t> à l'</a:t>
            </a:r>
            <a:r>
              <a:rPr sz="1300" u="sng">
                <a:solidFill>
                  <a:srgbClr val="295EB7"/>
                </a:solidFill>
                <a:hlinkClick r:id="rId5"/>
              </a:rPr>
              <a:t>empire achéménide</a:t>
            </a:r>
            <a:r>
              <a:rPr sz="1300"/>
              <a:t>. C'est l'un des plus célèbres faits d'armes de l'</a:t>
            </a:r>
            <a:r>
              <a:rPr sz="1300" u="sng">
                <a:solidFill>
                  <a:srgbClr val="295EB7"/>
                </a:solidFill>
                <a:hlinkClick r:id="rId6"/>
              </a:rPr>
              <a:t>histoire antique</a:t>
            </a:r>
            <a:r>
              <a:rPr sz="1300"/>
              <a:t>. L'armée grecque (7 000 fantassins et aucun cavalier) avec une flotte de 271 </a:t>
            </a:r>
            <a:r>
              <a:rPr sz="1300" u="sng">
                <a:solidFill>
                  <a:srgbClr val="295EB7"/>
                </a:solidFill>
                <a:hlinkClick r:id="rId7"/>
              </a:rPr>
              <a:t>trirèmes</a:t>
            </a:r>
            <a:r>
              <a:rPr sz="1300"/>
              <a:t> en soutien, tenta de retenir la grande armée perse du Grand Roi </a:t>
            </a:r>
            <a:r>
              <a:rPr sz="1300" u="sng">
                <a:solidFill>
                  <a:srgbClr val="295EB7"/>
                </a:solidFill>
                <a:hlinkClick r:id="rId8"/>
              </a:rPr>
              <a:t>Xerxès I</a:t>
            </a:r>
            <a:r>
              <a:rPr sz="1100" u="sng" baseline="31999">
                <a:solidFill>
                  <a:srgbClr val="295EB7"/>
                </a:solidFill>
                <a:hlinkClick r:id="rId8"/>
              </a:rPr>
              <a:t>er</a:t>
            </a:r>
            <a:r>
              <a:rPr sz="1300"/>
              <a:t> (500 000 fantassins, 50 000 cavaliers et 1 200 </a:t>
            </a:r>
            <a:r>
              <a:rPr sz="1300" u="sng">
                <a:solidFill>
                  <a:srgbClr val="295EB7"/>
                </a:solidFill>
                <a:hlinkClick r:id="rId7"/>
              </a:rPr>
              <a:t>trièmes</a:t>
            </a:r>
            <a:r>
              <a:rPr sz="1300"/>
              <a:t>) à l'entrée du défilé des </a:t>
            </a:r>
            <a:r>
              <a:rPr sz="1300" u="sng">
                <a:solidFill>
                  <a:srgbClr val="295EB7"/>
                </a:solidFill>
                <a:hlinkClick r:id="rId9"/>
              </a:rPr>
              <a:t>Thermopyles</a:t>
            </a:r>
            <a:r>
              <a:rPr sz="1300"/>
              <a:t> qui commande l'accès de la Grèce centrale, le long de la </a:t>
            </a:r>
            <a:r>
              <a:rPr sz="1300" u="sng">
                <a:solidFill>
                  <a:srgbClr val="295EB7"/>
                </a:solidFill>
                <a:hlinkClick r:id="rId10"/>
              </a:rPr>
              <a:t>mer Égée</a:t>
            </a:r>
            <a:r>
              <a:rPr sz="1300"/>
              <a:t>.</a:t>
            </a:r>
          </a:p>
          <a:p>
            <a:pPr defTabSz="457200">
              <a:lnSpc>
                <a:spcPts val="3400"/>
              </a:lnSpc>
              <a:spcBef>
                <a:spcPts val="600"/>
              </a:spcBef>
              <a:defRPr sz="1200">
                <a:latin typeface="Helvetica"/>
                <a:ea typeface="Helvetica"/>
                <a:cs typeface="Helvetica"/>
                <a:sym typeface="Helvetica"/>
              </a:defRPr>
            </a:pPr>
            <a:r>
              <a:rPr sz="1300"/>
              <a:t>Suite à une manœuvre de contournement, pris sur leurs arrières, la plupart des Grecs abandonnèrent la bataille, et seuls les 300 </a:t>
            </a:r>
            <a:r>
              <a:rPr sz="1300" u="sng">
                <a:solidFill>
                  <a:srgbClr val="295EB7"/>
                </a:solidFill>
                <a:hlinkClick r:id="rId11"/>
              </a:rPr>
              <a:t>hoplites</a:t>
            </a:r>
            <a:r>
              <a:rPr sz="1300"/>
              <a:t> </a:t>
            </a:r>
            <a:r>
              <a:rPr sz="1300" u="sng">
                <a:solidFill>
                  <a:srgbClr val="295EB7"/>
                </a:solidFill>
                <a:hlinkClick r:id="rId12"/>
              </a:rPr>
              <a:t>spartiates</a:t>
            </a:r>
            <a:r>
              <a:rPr sz="1300"/>
              <a:t> commandés par le roi </a:t>
            </a:r>
            <a:r>
              <a:rPr sz="1300" u="sng">
                <a:solidFill>
                  <a:srgbClr val="295EB7"/>
                </a:solidFill>
                <a:hlinkClick r:id="rId13"/>
              </a:rPr>
              <a:t>Léonidas I</a:t>
            </a:r>
            <a:r>
              <a:rPr sz="1100" u="sng" baseline="31999">
                <a:solidFill>
                  <a:srgbClr val="295EB7"/>
                </a:solidFill>
                <a:hlinkClick r:id="rId13"/>
              </a:rPr>
              <a:t>er</a:t>
            </a:r>
            <a:r>
              <a:rPr sz="1300"/>
              <a:t>, ainsi que 700 soldats des cités de </a:t>
            </a:r>
            <a:r>
              <a:rPr sz="1300" u="sng">
                <a:solidFill>
                  <a:srgbClr val="295EB7"/>
                </a:solidFill>
                <a:hlinkClick r:id="rId14"/>
              </a:rPr>
              <a:t>Thèbes</a:t>
            </a:r>
            <a:r>
              <a:rPr sz="1300"/>
              <a:t> et de </a:t>
            </a:r>
            <a:r>
              <a:rPr sz="1300" u="sng">
                <a:solidFill>
                  <a:srgbClr val="295EB7"/>
                </a:solidFill>
                <a:hlinkClick r:id="rId15"/>
              </a:rPr>
              <a:t>Thespies</a:t>
            </a:r>
            <a:r>
              <a:rPr sz="1300"/>
              <a:t>, décidèrent de combattre jusqu'au sacrifice, malgré une infériorité numérique prononcée, pour laisser aux Grecs le temps d'organiser leur défense.</a:t>
            </a:r>
          </a:p>
          <a:p>
            <a:pPr defTabSz="457200">
              <a:lnSpc>
                <a:spcPts val="3400"/>
              </a:lnSpc>
              <a:spcBef>
                <a:spcPts val="600"/>
              </a:spcBef>
              <a:defRPr sz="1200">
                <a:latin typeface="Helvetica"/>
                <a:ea typeface="Helvetica"/>
                <a:cs typeface="Helvetica"/>
                <a:sym typeface="Helvetica"/>
              </a:defRPr>
            </a:pPr>
            <a:r>
              <a:rPr sz="1300"/>
              <a:t>Le courage et le sacrifice des mille Spartiates, Thébains et Thespiens sont devenus légendaires et ont été repris maintes fois par la culture populaire. Cette bataille deviendra l'emblème de la résistance grecque à l'envahisseur, car grâce à elle, et malgré la prise d'Athènes par les Perses, les Grecs purent conserver leur indépendance, après leurs triomphes à </a:t>
            </a:r>
            <a:r>
              <a:rPr sz="1300" u="sng">
                <a:solidFill>
                  <a:srgbClr val="295EB7"/>
                </a:solidFill>
                <a:hlinkClick r:id="rId16"/>
              </a:rPr>
              <a:t>Salamine</a:t>
            </a:r>
            <a:r>
              <a:rPr sz="1300"/>
              <a:t>, le </a:t>
            </a:r>
            <a:r>
              <a:rPr sz="1300" u="sng">
                <a:solidFill>
                  <a:srgbClr val="295EB7"/>
                </a:solidFill>
                <a:hlinkClick r:id="rId17"/>
              </a:rPr>
              <a:t>22</a:t>
            </a:r>
            <a:r>
              <a:rPr sz="1300"/>
              <a:t> </a:t>
            </a:r>
            <a:r>
              <a:rPr sz="1300" u="sng">
                <a:solidFill>
                  <a:srgbClr val="295EB7"/>
                </a:solidFill>
                <a:hlinkClick r:id="rId18"/>
              </a:rPr>
              <a:t>septembre</a:t>
            </a:r>
            <a:r>
              <a:rPr sz="1300"/>
              <a:t> </a:t>
            </a:r>
            <a:r>
              <a:rPr sz="1300" u="sng">
                <a:solidFill>
                  <a:srgbClr val="295EB7"/>
                </a:solidFill>
                <a:hlinkClick r:id="rId3"/>
              </a:rPr>
              <a:t>-480</a:t>
            </a:r>
            <a:r>
              <a:rPr sz="1300"/>
              <a:t>, et à </a:t>
            </a:r>
            <a:r>
              <a:rPr sz="1300" u="sng">
                <a:solidFill>
                  <a:srgbClr val="295EB7"/>
                </a:solidFill>
                <a:hlinkClick r:id="rId19"/>
              </a:rPr>
              <a:t>Platées</a:t>
            </a:r>
            <a:r>
              <a:rPr sz="1300"/>
              <a:t>, en </a:t>
            </a:r>
            <a:r>
              <a:rPr sz="1300" u="sng">
                <a:solidFill>
                  <a:srgbClr val="295EB7"/>
                </a:solidFill>
                <a:hlinkClick r:id="rId20"/>
              </a:rPr>
              <a:t>-479</a:t>
            </a:r>
            <a:r>
              <a:rPr sz="1300"/>
              <a:t>.</a:t>
            </a:r>
          </a:p>
          <a:p>
            <a:pPr defTabSz="457200">
              <a:lnSpc>
                <a:spcPts val="3400"/>
              </a:lnSpc>
              <a:spcBef>
                <a:spcPts val="600"/>
              </a:spcBef>
              <a:defRPr sz="1200">
                <a:latin typeface="Helvetica"/>
                <a:ea typeface="Helvetica"/>
                <a:cs typeface="Helvetica"/>
                <a:sym typeface="Helvetica"/>
              </a:defRPr>
            </a:pPr>
            <a:r>
              <a:rPr sz="1300"/>
              <a:t>Au sommet du Kolonós, théâtre de l'ultime résistance spartiate, sur lequel fut érigé le mausolée, une inscription du poète </a:t>
            </a:r>
            <a:r>
              <a:rPr sz="1300" u="sng">
                <a:solidFill>
                  <a:srgbClr val="295EB7"/>
                </a:solidFill>
                <a:hlinkClick r:id="rId21"/>
              </a:rPr>
              <a:t>Simonide de Céos</a:t>
            </a:r>
            <a:r>
              <a:rPr sz="1300"/>
              <a:t> (</a:t>
            </a:r>
            <a:r>
              <a:rPr sz="1300" u="sng">
                <a:solidFill>
                  <a:srgbClr val="295EB7"/>
                </a:solidFill>
                <a:hlinkClick r:id="rId22"/>
              </a:rPr>
              <a:t>-556</a:t>
            </a:r>
            <a:r>
              <a:rPr sz="1300"/>
              <a:t>, </a:t>
            </a:r>
            <a:r>
              <a:rPr sz="1300" u="sng">
                <a:solidFill>
                  <a:srgbClr val="295EB7"/>
                </a:solidFill>
                <a:hlinkClick r:id="rId23"/>
              </a:rPr>
              <a:t>-467</a:t>
            </a:r>
            <a:r>
              <a:rPr sz="1300"/>
              <a:t>), commémore cette action : « Passant, va dire à Sparte qu’ici nous sommes morts pour obéir à ses lois. »</a:t>
            </a:r>
            <a:endParaRPr sz="2400"/>
          </a:p>
          <a:p>
            <a:pPr defTabSz="457200">
              <a:lnSpc>
                <a:spcPts val="3300"/>
              </a:lnSpc>
              <a:spcBef>
                <a:spcPts val="600"/>
              </a:spcBef>
              <a:defRPr sz="1200">
                <a:latin typeface="Helvetica"/>
                <a:ea typeface="Helvetica"/>
                <a:cs typeface="Helvetica"/>
                <a:sym typeface="Helvetica"/>
              </a:defRPr>
            </a:pPr>
            <a:endParaRPr sz="2400"/>
          </a:p>
          <a:p>
            <a:pPr defTabSz="457200">
              <a:lnSpc>
                <a:spcPts val="4700"/>
              </a:lnSpc>
              <a:spcBef>
                <a:spcPts val="600"/>
              </a:spcBef>
              <a:defRPr sz="1200">
                <a:latin typeface="Helvetica"/>
                <a:ea typeface="Helvetica"/>
                <a:cs typeface="Helvetica"/>
                <a:sym typeface="Helvetica"/>
              </a:defRPr>
            </a:pPr>
            <a:r>
              <a:rPr sz="2400"/>
              <a:t>La </a:t>
            </a:r>
            <a:r>
              <a:rPr sz="2400" b="1"/>
              <a:t>bataille de Salamine</a:t>
            </a:r>
            <a:r>
              <a:rPr sz="2400"/>
              <a:t> </a:t>
            </a:r>
            <a:r>
              <a:rPr sz="1300"/>
              <a:t>est une </a:t>
            </a:r>
            <a:r>
              <a:rPr sz="1300" u="sng">
                <a:solidFill>
                  <a:srgbClr val="295EB7"/>
                </a:solidFill>
                <a:hlinkClick r:id="rId24"/>
              </a:rPr>
              <a:t>bataille navale</a:t>
            </a:r>
            <a:r>
              <a:rPr sz="1300"/>
              <a:t> qui opposa le </a:t>
            </a:r>
            <a:r>
              <a:rPr sz="1300" u="sng">
                <a:solidFill>
                  <a:srgbClr val="295EB7"/>
                </a:solidFill>
                <a:hlinkClick r:id="rId25"/>
              </a:rPr>
              <a:t>29 septembre</a:t>
            </a:r>
            <a:r>
              <a:rPr sz="1300"/>
              <a:t> </a:t>
            </a:r>
            <a:r>
              <a:rPr sz="1300" u="sng">
                <a:solidFill>
                  <a:srgbClr val="295EB7"/>
                </a:solidFill>
                <a:hlinkClick r:id="rId3"/>
              </a:rPr>
              <a:t>480 av. J.-C.</a:t>
            </a:r>
            <a:r>
              <a:rPr sz="1000" u="sng">
                <a:solidFill>
                  <a:srgbClr val="295EB7"/>
                </a:solidFill>
                <a:hlinkClick r:id="rId26"/>
              </a:rPr>
              <a:t>1</a:t>
            </a:r>
            <a:r>
              <a:rPr sz="1300"/>
              <a:t> (22 du mois </a:t>
            </a:r>
            <a:r>
              <a:rPr sz="1300" u="sng">
                <a:solidFill>
                  <a:srgbClr val="295EB7"/>
                </a:solidFill>
                <a:hlinkClick r:id="rId27"/>
              </a:rPr>
              <a:t>Boédromion</a:t>
            </a:r>
            <a:r>
              <a:rPr sz="1300"/>
              <a:t> dans l'antique calendrier athénien) la flotte </a:t>
            </a:r>
            <a:r>
              <a:rPr sz="1300" u="sng">
                <a:solidFill>
                  <a:srgbClr val="295EB7"/>
                </a:solidFill>
                <a:hlinkClick r:id="rId28"/>
              </a:rPr>
              <a:t>grecque</a:t>
            </a:r>
            <a:r>
              <a:rPr sz="1300"/>
              <a:t> menée par </a:t>
            </a:r>
            <a:r>
              <a:rPr sz="1300" u="sng">
                <a:solidFill>
                  <a:srgbClr val="295EB7"/>
                </a:solidFill>
                <a:hlinkClick r:id="rId29"/>
              </a:rPr>
              <a:t>Eurybiade</a:t>
            </a:r>
            <a:r>
              <a:rPr sz="1300"/>
              <a:t> et </a:t>
            </a:r>
            <a:r>
              <a:rPr sz="1300" u="sng">
                <a:solidFill>
                  <a:srgbClr val="295EB7"/>
                </a:solidFill>
                <a:hlinkClick r:id="rId30"/>
              </a:rPr>
              <a:t>Thémistocle</a:t>
            </a:r>
            <a:r>
              <a:rPr sz="1300"/>
              <a:t> à la flotte </a:t>
            </a:r>
            <a:r>
              <a:rPr sz="1300" u="sng">
                <a:solidFill>
                  <a:srgbClr val="295EB7"/>
                </a:solidFill>
                <a:hlinkClick r:id="rId31"/>
              </a:rPr>
              <a:t>perse</a:t>
            </a:r>
            <a:r>
              <a:rPr sz="1300"/>
              <a:t> de </a:t>
            </a:r>
            <a:r>
              <a:rPr sz="1300" u="sng">
                <a:solidFill>
                  <a:srgbClr val="295EB7"/>
                </a:solidFill>
                <a:hlinkClick r:id="rId8"/>
              </a:rPr>
              <a:t>Xerxès I</a:t>
            </a:r>
            <a:r>
              <a:rPr sz="1100" u="sng" baseline="31999">
                <a:solidFill>
                  <a:srgbClr val="295EB7"/>
                </a:solidFill>
                <a:hlinkClick r:id="rId8"/>
              </a:rPr>
              <a:t>er</a:t>
            </a:r>
            <a:r>
              <a:t>.</a:t>
            </a:r>
          </a:p>
          <a:p>
            <a:pPr defTabSz="457200">
              <a:defRPr sz="1400">
                <a:solidFill>
                  <a:srgbClr val="252525"/>
                </a:solidFill>
                <a:latin typeface="Helvetica"/>
                <a:ea typeface="Helvetica"/>
                <a:cs typeface="Helvetica"/>
                <a:sym typeface="Helvetica"/>
              </a:defRPr>
            </a:pPr>
            <a:r>
              <a:rPr b="1"/>
              <a:t>Périclès</a:t>
            </a:r>
            <a:r>
              <a:t> (en </a:t>
            </a:r>
            <a:r>
              <a:rPr u="sng">
                <a:solidFill>
                  <a:srgbClr val="0645AD"/>
                </a:solidFill>
                <a:hlinkClick r:id="rId32"/>
              </a:rPr>
              <a:t>grec ancien</a:t>
            </a:r>
            <a:r>
              <a:t> </a:t>
            </a:r>
            <a:r>
              <a:rPr>
                <a:latin typeface="Arial Unicode MS"/>
                <a:ea typeface="Arial Unicode MS"/>
                <a:cs typeface="Arial Unicode MS"/>
                <a:sym typeface="Arial Unicode MS"/>
              </a:rPr>
              <a:t>Περικλῆς</a:t>
            </a:r>
            <a:r>
              <a:t> / </a:t>
            </a:r>
            <a:r>
              <a:rPr>
                <a:latin typeface="Arial Unicode MS"/>
                <a:ea typeface="Arial Unicode MS"/>
                <a:cs typeface="Arial Unicode MS"/>
                <a:sym typeface="Arial Unicode MS"/>
              </a:rPr>
              <a:t>Periklễs</a:t>
            </a:r>
            <a:r>
              <a:t>, signifiant littéralement « entouré de gloire »), né à </a:t>
            </a:r>
            <a:r>
              <a:rPr u="sng">
                <a:solidFill>
                  <a:srgbClr val="0645AD"/>
                </a:solidFill>
                <a:hlinkClick r:id="rId33"/>
              </a:rPr>
              <a:t>Athènes</a:t>
            </a:r>
            <a:r>
              <a:t> vers </a:t>
            </a:r>
            <a:r>
              <a:rPr u="sng">
                <a:solidFill>
                  <a:srgbClr val="0645AD"/>
                </a:solidFill>
                <a:hlinkClick r:id="rId34"/>
              </a:rPr>
              <a:t>495 av. J.-C.</a:t>
            </a:r>
            <a:r>
              <a:t> et mort dans cette même ville en </a:t>
            </a:r>
            <a:r>
              <a:rPr u="sng">
                <a:solidFill>
                  <a:srgbClr val="0645AD"/>
                </a:solidFill>
                <a:hlinkClick r:id="rId35"/>
              </a:rPr>
              <a:t>429 av. J.-C.</a:t>
            </a:r>
            <a:r>
              <a:t> à cause de la peste, est un éminent et influent </a:t>
            </a:r>
            <a:r>
              <a:rPr u="sng">
                <a:solidFill>
                  <a:srgbClr val="0645AD"/>
                </a:solidFill>
                <a:hlinkClick r:id="rId36"/>
              </a:rPr>
              <a:t>stratège</a:t>
            </a:r>
            <a:r>
              <a:t>, </a:t>
            </a:r>
            <a:r>
              <a:rPr u="sng">
                <a:solidFill>
                  <a:srgbClr val="0645AD"/>
                </a:solidFill>
                <a:hlinkClick r:id="rId37"/>
              </a:rPr>
              <a:t>orateur</a:t>
            </a:r>
            <a:r>
              <a:t> et </a:t>
            </a:r>
            <a:r>
              <a:rPr u="sng">
                <a:solidFill>
                  <a:srgbClr val="0645AD"/>
                </a:solidFill>
                <a:hlinkClick r:id="rId38"/>
              </a:rPr>
              <a:t>homme d'État</a:t>
            </a:r>
            <a:r>
              <a:t> </a:t>
            </a:r>
            <a:r>
              <a:rPr u="sng">
                <a:solidFill>
                  <a:srgbClr val="0645AD"/>
                </a:solidFill>
                <a:hlinkClick r:id="rId39"/>
              </a:rPr>
              <a:t>athénien</a:t>
            </a:r>
            <a:r>
              <a:t> durant l'</a:t>
            </a:r>
            <a:r>
              <a:rPr u="sng">
                <a:solidFill>
                  <a:srgbClr val="0645AD"/>
                </a:solidFill>
                <a:hlinkClick r:id="rId40"/>
              </a:rPr>
              <a:t>âge d'or</a:t>
            </a:r>
            <a:r>
              <a:t> de la cité, plus précisément entre les </a:t>
            </a:r>
            <a:r>
              <a:rPr u="sng">
                <a:solidFill>
                  <a:srgbClr val="0645AD"/>
                </a:solidFill>
                <a:hlinkClick r:id="rId41"/>
              </a:rPr>
              <a:t>guerres médiques</a:t>
            </a:r>
            <a:r>
              <a:t> et la </a:t>
            </a:r>
            <a:r>
              <a:rPr u="sng">
                <a:solidFill>
                  <a:srgbClr val="0645AD"/>
                </a:solidFill>
                <a:hlinkClick r:id="rId42"/>
              </a:rPr>
              <a:t>guerre du Péloponnèse</a:t>
            </a:r>
            <a:r>
              <a:t>. Il est le fils de l'homme politique </a:t>
            </a:r>
            <a:r>
              <a:rPr u="sng">
                <a:solidFill>
                  <a:srgbClr val="0645AD"/>
                </a:solidFill>
                <a:hlinkClick r:id="rId43"/>
              </a:rPr>
              <a:t>Xanthippe</a:t>
            </a:r>
            <a:r>
              <a:t> et d’</a:t>
            </a:r>
            <a:r>
              <a:rPr u="sng">
                <a:solidFill>
                  <a:srgbClr val="BA1800"/>
                </a:solidFill>
                <a:hlinkClick r:id="rId44"/>
              </a:rPr>
              <a:t>Agaristé</a:t>
            </a:r>
            <a:r>
              <a:t>, laquelle appartient à la puissante famille des </a:t>
            </a:r>
            <a:r>
              <a:rPr u="sng">
                <a:solidFill>
                  <a:srgbClr val="0645AD"/>
                </a:solidFill>
                <a:hlinkClick r:id="rId45"/>
              </a:rPr>
              <a:t>Alcméonides</a:t>
            </a:r>
            <a:r>
              <a:t>.</a:t>
            </a:r>
          </a:p>
          <a:p>
            <a:pPr defTabSz="457200">
              <a:defRPr sz="1400">
                <a:solidFill>
                  <a:srgbClr val="252525"/>
                </a:solidFill>
                <a:latin typeface="Helvetica"/>
                <a:ea typeface="Helvetica"/>
                <a:cs typeface="Helvetica"/>
                <a:sym typeface="Helvetica"/>
              </a:defRPr>
            </a:pPr>
            <a:r>
              <a:t>Périclès fait de la </a:t>
            </a:r>
            <a:r>
              <a:rPr u="sng">
                <a:solidFill>
                  <a:srgbClr val="0B1480"/>
                </a:solidFill>
                <a:hlinkClick r:id="rId46"/>
              </a:rPr>
              <a:t>Ligue de Délos</a:t>
            </a:r>
            <a:r>
              <a:t> un empire athénien et mène ses compatriotes au cours des deux premières années de la guerre du Péloponnèse. Il a eu une influence si profonde sur la société athénienne que </a:t>
            </a:r>
            <a:r>
              <a:rPr u="sng">
                <a:solidFill>
                  <a:srgbClr val="0645AD"/>
                </a:solidFill>
                <a:hlinkClick r:id="rId47"/>
              </a:rPr>
              <a:t>Thucydide</a:t>
            </a:r>
            <a:r>
              <a:t>, un historien contemporain, le qualifie de « premier citoyen de sa patrie » et que son époque est parfois appelée le « </a:t>
            </a:r>
            <a:r>
              <a:rPr u="sng">
                <a:solidFill>
                  <a:srgbClr val="0645AD"/>
                </a:solidFill>
                <a:hlinkClick r:id="rId48"/>
              </a:rPr>
              <a:t>siècle de Périclès</a:t>
            </a:r>
            <a:r>
              <a:t> ».</a:t>
            </a:r>
          </a:p>
          <a:p>
            <a:pPr defTabSz="457200">
              <a:defRPr sz="1400">
                <a:solidFill>
                  <a:srgbClr val="252525"/>
                </a:solidFill>
                <a:latin typeface="Helvetica"/>
                <a:ea typeface="Helvetica"/>
                <a:cs typeface="Helvetica"/>
                <a:sym typeface="Helvetica"/>
              </a:defRPr>
            </a:pPr>
            <a:r>
              <a:t>Il s'est illustré également dans la promotion des arts, ce qui a été une des principales raisons pour lesquelles Athènes détient la réputation d'être le centre éducatif et culturel du </a:t>
            </a:r>
            <a:r>
              <a:rPr u="sng">
                <a:solidFill>
                  <a:srgbClr val="0645AD"/>
                </a:solidFill>
                <a:hlinkClick r:id="rId49"/>
              </a:rPr>
              <a:t>monde grec antique</a:t>
            </a:r>
            <a:r>
              <a:t>. Il est à l'origine du projet de construction de la plupart des structures encore présentes aujourd'hui sur l'</a:t>
            </a:r>
            <a:r>
              <a:rPr u="sng">
                <a:solidFill>
                  <a:srgbClr val="0645AD"/>
                </a:solidFill>
                <a:hlinkClick r:id="rId50"/>
              </a:rPr>
              <a:t>Acropole d'Athènes</a:t>
            </a:r>
            <a:r>
              <a:t> dont le </a:t>
            </a:r>
            <a:r>
              <a:rPr u="sng">
                <a:solidFill>
                  <a:srgbClr val="0645AD"/>
                </a:solidFill>
                <a:hlinkClick r:id="rId51"/>
              </a:rPr>
              <a:t>Parthénon</a:t>
            </a:r>
            <a:r>
              <a:rPr sz="1100">
                <a:solidFill>
                  <a:srgbClr val="0645AD"/>
                </a:solidFill>
              </a:rPr>
              <a:t>2</a:t>
            </a:r>
            <a:r>
              <a:t>. En outre, il favorise la </a:t>
            </a:r>
            <a:r>
              <a:rPr u="sng">
                <a:solidFill>
                  <a:srgbClr val="0645AD"/>
                </a:solidFill>
                <a:hlinkClick r:id="rId52"/>
              </a:rPr>
              <a:t>démocratie athénienne</a:t>
            </a:r>
            <a:r>
              <a:t> à tel point que des critiques le qualifient de </a:t>
            </a:r>
            <a:r>
              <a:rPr u="sng">
                <a:solidFill>
                  <a:srgbClr val="0645AD"/>
                </a:solidFill>
                <a:hlinkClick r:id="rId53"/>
              </a:rPr>
              <a:t>démagogue</a:t>
            </a:r>
            <a:r>
              <a:rPr sz="1100">
                <a:solidFill>
                  <a:srgbClr val="0645AD"/>
                </a:solidFill>
              </a:rPr>
              <a:t>3</a:t>
            </a:r>
            <a:r>
              <a:t>.</a:t>
            </a:r>
          </a:p>
          <a:p>
            <a:pPr defTabSz="457200">
              <a:lnSpc>
                <a:spcPts val="3300"/>
              </a:lnSpc>
              <a:spcBef>
                <a:spcPts val="600"/>
              </a:spcBef>
              <a:defRPr sz="1200">
                <a:latin typeface="Helvetica"/>
                <a:ea typeface="Helvetica"/>
                <a:cs typeface="Helvetica"/>
                <a:sym typeface="Helvetica"/>
              </a:defRPr>
            </a:pPr>
            <a:endParaRPr/>
          </a:p>
          <a:p>
            <a:pPr defTabSz="457200">
              <a:lnSpc>
                <a:spcPts val="3300"/>
              </a:lnSpc>
              <a:spcBef>
                <a:spcPts val="600"/>
              </a:spcBef>
              <a:defRPr sz="1200">
                <a:latin typeface="Helvetica"/>
                <a:ea typeface="Helvetica"/>
                <a:cs typeface="Helvetica"/>
                <a:sym typeface="Helvetica"/>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L’empire athénien et la ligue de Délos (alliances entre cités grecques contre les Perses)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rPr u="sng">
                <a:hlinkClick r:id="rId3"/>
              </a:rPr>
              <a:t>http://www.arte.tv/fr/les-guerres-mediques-reperes-chronologiques/7072578,CmC=7074532.html</a:t>
            </a:r>
          </a:p>
          <a:p>
            <a:endParaRPr u="sng">
              <a:hlinkClick r:id="rId3"/>
            </a:endParaRPr>
          </a:p>
          <a:p>
            <a:r>
              <a:t>Les Grecs vont résister aux invasions perses durant longtemps (2 guerre médiques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b="1"/>
              <a:t>Phidippidès</a:t>
            </a:r>
            <a:r>
              <a:rPr sz="1300"/>
              <a:t> ou </a:t>
            </a:r>
            <a:r>
              <a:rPr sz="1300" b="1"/>
              <a:t>Philippidès</a:t>
            </a:r>
            <a:r>
              <a:rPr sz="1300"/>
              <a:t> est un </a:t>
            </a:r>
            <a:r>
              <a:rPr sz="1300" u="sng">
                <a:solidFill>
                  <a:srgbClr val="295EB7"/>
                </a:solidFill>
                <a:hlinkClick r:id="rId3"/>
              </a:rPr>
              <a:t>athénien</a:t>
            </a:r>
            <a:r>
              <a:rPr sz="1300"/>
              <a:t> célèbre pour un exploit à la course qu'il aurait effectué dans le cadre de la </a:t>
            </a:r>
            <a:r>
              <a:rPr sz="1300" u="sng">
                <a:solidFill>
                  <a:srgbClr val="295EB7"/>
                </a:solidFill>
                <a:hlinkClick r:id="rId4"/>
              </a:rPr>
              <a:t>bataille de Marathon</a:t>
            </a:r>
            <a:r>
              <a:rPr sz="1300"/>
              <a:t> contre les Perses.</a:t>
            </a:r>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On se sait pas si ce jeune homme a pu prévenir Athènes, située à 42 KM de Marathon, de l’arrivée de la flotte perse, ou s’il aurait fait le chemin pour prévenir les athéniens de leur victoire...</a:t>
            </a:r>
          </a:p>
          <a:p>
            <a:pPr defTabSz="457200">
              <a:lnSpc>
                <a:spcPts val="3300"/>
              </a:lnSpc>
              <a:spcBef>
                <a:spcPts val="600"/>
              </a:spcBef>
              <a:defRPr sz="1200">
                <a:latin typeface="Helvetica"/>
                <a:ea typeface="Helvetica"/>
                <a:cs typeface="Helvetica"/>
                <a:sym typeface="Helvetica"/>
              </a:defRPr>
            </a:pPr>
            <a:endParaRPr sz="1300"/>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 commandant des neuf mille Athéniens et des mille Platéens, </a:t>
            </a:r>
            <a:r>
              <a:rPr sz="1300" u="sng">
                <a:solidFill>
                  <a:srgbClr val="295EB7"/>
                </a:solidFill>
                <a:hlinkClick r:id="rId5"/>
              </a:rPr>
              <a:t>Miltiade</a:t>
            </a:r>
            <a:r>
              <a:rPr sz="1300"/>
              <a:t>, aurait envoyé Philippidès prévenir Athènes de sa victoire après la bataille. Le jeune guerrier aurait parcouru au pas de course la quarantaine de kilomètres séparant le petit village </a:t>
            </a:r>
            <a:r>
              <a:rPr sz="1300" u="sng">
                <a:solidFill>
                  <a:srgbClr val="295EB7"/>
                </a:solidFill>
                <a:hlinkClick r:id="rId6"/>
              </a:rPr>
              <a:t>Marathon</a:t>
            </a:r>
            <a:r>
              <a:rPr sz="1300"/>
              <a:t> de la cité. Il mourut après avoir annoncé la victoire « Nenikekamen ! » (« nous sommes victorieux »), harassé par son parcours à travers monts sur environ 42 kilomètres.</a:t>
            </a:r>
          </a:p>
          <a:p>
            <a:pPr defTabSz="457200">
              <a:lnSpc>
                <a:spcPts val="3400"/>
              </a:lnSpc>
              <a:spcBef>
                <a:spcPts val="600"/>
              </a:spcBef>
              <a:defRPr sz="1200">
                <a:latin typeface="Helvetica"/>
                <a:ea typeface="Helvetica"/>
                <a:cs typeface="Helvetica"/>
                <a:sym typeface="Helvetica"/>
              </a:defRPr>
            </a:pPr>
            <a:r>
              <a:rPr sz="1300"/>
              <a:t>L'épreuve du </a:t>
            </a:r>
            <a:r>
              <a:rPr sz="1300" u="sng">
                <a:solidFill>
                  <a:srgbClr val="295EB7"/>
                </a:solidFill>
                <a:hlinkClick r:id="rId7"/>
              </a:rPr>
              <a:t>marathon</a:t>
            </a:r>
            <a:r>
              <a:rPr sz="1300"/>
              <a:t> s'appuie sur ce récit.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Selon </a:t>
            </a:r>
            <a:r>
              <a:rPr sz="1300" u="sng">
                <a:solidFill>
                  <a:srgbClr val="295EB7"/>
                </a:solidFill>
                <a:hlinkClick r:id="rId8"/>
              </a:rPr>
              <a:t>Hérodote</a:t>
            </a:r>
            <a:r>
              <a:rPr sz="1000" u="sng">
                <a:solidFill>
                  <a:srgbClr val="295EB7"/>
                </a:solidFill>
                <a:hlinkClick r:id="rId9"/>
              </a:rPr>
              <a:t>1</a:t>
            </a:r>
            <a:r>
              <a:rPr sz="1300"/>
              <a:t>, Philippidès parcourut environ 250 km en 36 heures pour rejoindre </a:t>
            </a:r>
            <a:r>
              <a:rPr sz="1300" u="sng">
                <a:solidFill>
                  <a:srgbClr val="295EB7"/>
                </a:solidFill>
                <a:hlinkClick r:id="rId10"/>
              </a:rPr>
              <a:t>Sparte</a:t>
            </a:r>
            <a:r>
              <a:rPr sz="1300"/>
              <a:t> depuis Athènes et demander de l'aide.</a:t>
            </a:r>
          </a:p>
          <a:p>
            <a:pPr defTabSz="457200">
              <a:lnSpc>
                <a:spcPts val="3400"/>
              </a:lnSpc>
              <a:spcBef>
                <a:spcPts val="600"/>
              </a:spcBef>
              <a:defRPr sz="1200">
                <a:latin typeface="Helvetica"/>
                <a:ea typeface="Helvetica"/>
                <a:cs typeface="Helvetica"/>
                <a:sym typeface="Helvetica"/>
              </a:defRPr>
            </a:pPr>
            <a:r>
              <a:rPr sz="1300"/>
              <a:t>Cette course est à l'origine du </a:t>
            </a:r>
            <a:r>
              <a:rPr sz="1300" u="sng">
                <a:solidFill>
                  <a:srgbClr val="295EB7"/>
                </a:solidFill>
                <a:hlinkClick r:id="rId11"/>
              </a:rPr>
              <a:t>Spartathlon</a:t>
            </a:r>
            <a:r>
              <a:rPr sz="130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La </a:t>
            </a:r>
            <a:r>
              <a:rPr sz="1300" b="1"/>
              <a:t>guerre du Péloponnèse</a:t>
            </a:r>
            <a:r>
              <a:rPr sz="1300"/>
              <a:t> désigne le conflit qui oppose la </a:t>
            </a:r>
            <a:r>
              <a:rPr sz="1300" u="sng">
                <a:solidFill>
                  <a:srgbClr val="295EB7"/>
                </a:solidFill>
                <a:hlinkClick r:id="rId3"/>
              </a:rPr>
              <a:t>Ligue de Délos</a:t>
            </a:r>
            <a:r>
              <a:rPr sz="1300"/>
              <a:t>, menée par </a:t>
            </a:r>
            <a:r>
              <a:rPr sz="1300" u="sng">
                <a:solidFill>
                  <a:srgbClr val="295EB7"/>
                </a:solidFill>
                <a:hlinkClick r:id="rId4"/>
              </a:rPr>
              <a:t>Athènes</a:t>
            </a:r>
            <a:r>
              <a:rPr sz="1300"/>
              <a:t>, et la </a:t>
            </a:r>
            <a:r>
              <a:rPr sz="1300" u="sng">
                <a:solidFill>
                  <a:srgbClr val="295EB7"/>
                </a:solidFill>
                <a:hlinkClick r:id="rId5"/>
              </a:rPr>
              <a:t>Ligue du Péloponnèse</a:t>
            </a:r>
            <a:r>
              <a:rPr sz="1300"/>
              <a:t>, sous l'hégémonie de </a:t>
            </a:r>
            <a:r>
              <a:rPr sz="1300" u="sng">
                <a:solidFill>
                  <a:srgbClr val="295EB7"/>
                </a:solidFill>
                <a:hlinkClick r:id="rId6"/>
              </a:rPr>
              <a:t>Sparte</a:t>
            </a:r>
            <a:r>
              <a:rPr sz="1300"/>
              <a:t>.</a:t>
            </a:r>
          </a:p>
          <a:p>
            <a:pPr defTabSz="457200">
              <a:lnSpc>
                <a:spcPts val="3400"/>
              </a:lnSpc>
              <a:spcBef>
                <a:spcPts val="600"/>
              </a:spcBef>
              <a:defRPr sz="1200">
                <a:latin typeface="Helvetica"/>
                <a:ea typeface="Helvetica"/>
                <a:cs typeface="Helvetica"/>
                <a:sym typeface="Helvetica"/>
              </a:defRPr>
            </a:pPr>
            <a:r>
              <a:rPr sz="1300"/>
              <a:t>Ce conflit met fin à la </a:t>
            </a:r>
            <a:r>
              <a:rPr sz="1300" u="sng">
                <a:solidFill>
                  <a:srgbClr val="295EB7"/>
                </a:solidFill>
                <a:hlinkClick r:id="rId7"/>
              </a:rPr>
              <a:t>Pentecontaetie</a:t>
            </a:r>
            <a:r>
              <a:rPr sz="1300"/>
              <a:t> et s'étend de </a:t>
            </a:r>
            <a:r>
              <a:rPr sz="1300" u="sng">
                <a:solidFill>
                  <a:srgbClr val="295EB7"/>
                </a:solidFill>
                <a:hlinkClick r:id="rId8"/>
              </a:rPr>
              <a:t>431</a:t>
            </a:r>
            <a:r>
              <a:rPr sz="1300"/>
              <a:t> à </a:t>
            </a:r>
            <a:r>
              <a:rPr sz="1300" u="sng">
                <a:solidFill>
                  <a:srgbClr val="295EB7"/>
                </a:solidFill>
                <a:hlinkClick r:id="rId9"/>
              </a:rPr>
              <a:t>404</a:t>
            </a:r>
            <a:r>
              <a:rPr sz="1300"/>
              <a:t> en trois périodes généralement admises : la période </a:t>
            </a:r>
            <a:r>
              <a:rPr sz="1300" u="sng">
                <a:solidFill>
                  <a:srgbClr val="295EB7"/>
                </a:solidFill>
                <a:hlinkClick r:id="rId10"/>
              </a:rPr>
              <a:t>archidamique</a:t>
            </a:r>
            <a:r>
              <a:rPr sz="1300"/>
              <a:t> de </a:t>
            </a:r>
            <a:r>
              <a:rPr sz="1300" u="sng">
                <a:solidFill>
                  <a:srgbClr val="295EB7"/>
                </a:solidFill>
                <a:hlinkClick r:id="rId8"/>
              </a:rPr>
              <a:t>431</a:t>
            </a:r>
            <a:r>
              <a:rPr sz="1300"/>
              <a:t> à </a:t>
            </a:r>
            <a:r>
              <a:rPr sz="1300" u="sng">
                <a:solidFill>
                  <a:srgbClr val="295EB7"/>
                </a:solidFill>
                <a:hlinkClick r:id="rId11"/>
              </a:rPr>
              <a:t>421</a:t>
            </a:r>
            <a:r>
              <a:rPr sz="1300"/>
              <a:t>, la guerre indirecte de </a:t>
            </a:r>
            <a:r>
              <a:rPr sz="1300" u="sng">
                <a:solidFill>
                  <a:srgbClr val="295EB7"/>
                </a:solidFill>
                <a:hlinkClick r:id="rId11"/>
              </a:rPr>
              <a:t>421</a:t>
            </a:r>
            <a:r>
              <a:rPr sz="1300"/>
              <a:t> à </a:t>
            </a:r>
            <a:r>
              <a:rPr sz="1300" u="sng">
                <a:solidFill>
                  <a:srgbClr val="295EB7"/>
                </a:solidFill>
                <a:hlinkClick r:id="rId12"/>
              </a:rPr>
              <a:t>412</a:t>
            </a:r>
            <a:r>
              <a:rPr sz="1300"/>
              <a:t>, et la guerre de </a:t>
            </a:r>
            <a:r>
              <a:rPr sz="1300" u="sng">
                <a:solidFill>
                  <a:srgbClr val="295EB7"/>
                </a:solidFill>
                <a:hlinkClick r:id="rId13"/>
              </a:rPr>
              <a:t>Décélie</a:t>
            </a:r>
            <a:r>
              <a:rPr sz="1300"/>
              <a:t> de </a:t>
            </a:r>
            <a:r>
              <a:rPr sz="1300" u="sng">
                <a:solidFill>
                  <a:srgbClr val="295EB7"/>
                </a:solidFill>
                <a:hlinkClick r:id="rId12"/>
              </a:rPr>
              <a:t>412</a:t>
            </a:r>
            <a:r>
              <a:rPr sz="1300"/>
              <a:t> à </a:t>
            </a:r>
            <a:r>
              <a:rPr sz="1300" u="sng">
                <a:solidFill>
                  <a:srgbClr val="295EB7"/>
                </a:solidFill>
                <a:hlinkClick r:id="rId9"/>
              </a:rPr>
              <a:t>404</a:t>
            </a:r>
            <a:r>
              <a:rPr sz="1300"/>
              <a:t>.</a:t>
            </a:r>
          </a:p>
          <a:p>
            <a:pPr defTabSz="457200">
              <a:lnSpc>
                <a:spcPts val="3400"/>
              </a:lnSpc>
              <a:spcBef>
                <a:spcPts val="600"/>
              </a:spcBef>
              <a:defRPr sz="1200">
                <a:latin typeface="Helvetica"/>
                <a:ea typeface="Helvetica"/>
                <a:cs typeface="Helvetica"/>
                <a:sym typeface="Helvetica"/>
              </a:defRPr>
            </a:pPr>
            <a:r>
              <a:rPr sz="1300"/>
              <a:t>La guerre du Péloponnèse s'est terminée par la victoire de </a:t>
            </a:r>
            <a:r>
              <a:rPr sz="1300" u="sng">
                <a:solidFill>
                  <a:srgbClr val="295EB7"/>
                </a:solidFill>
                <a:hlinkClick r:id="rId6"/>
              </a:rPr>
              <a:t>Sparte</a:t>
            </a:r>
            <a:r>
              <a:rPr sz="1300"/>
              <a:t> et l'effondrement de l'impérialisme athénien. Cette victoire et l'affaiblissement qui en résulte pour le corps civil </a:t>
            </a:r>
            <a:r>
              <a:rPr sz="1300" u="sng">
                <a:solidFill>
                  <a:srgbClr val="295EB7"/>
                </a:solidFill>
                <a:hlinkClick r:id="rId14"/>
              </a:rPr>
              <a:t>lacédémonien</a:t>
            </a:r>
            <a:r>
              <a:rPr sz="1300"/>
              <a:t> lui coûte cependant la perte de sa puissance au </a:t>
            </a:r>
            <a:r>
              <a:rPr sz="1300" u="sng">
                <a:solidFill>
                  <a:srgbClr val="295EB7"/>
                </a:solidFill>
                <a:hlinkClick r:id="rId15"/>
              </a:rPr>
              <a:t>IVe siècle av. J.-C.</a:t>
            </a:r>
            <a:r>
              <a:rPr sz="130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1016000" y="2032000"/>
            <a:ext cx="10972800" cy="3225800"/>
          </a:xfrm>
          <a:prstGeom prst="rect">
            <a:avLst/>
          </a:prstGeom>
          <a:effectLst>
            <a:outerShdw blurRad="25400" dist="50800" dir="13500000" rotWithShape="0">
              <a:srgbClr val="424242">
                <a:alpha val="50000"/>
              </a:srgbClr>
            </a:outerShdw>
          </a:effectLst>
        </p:spPr>
        <p:txBody>
          <a:bodyPr anchor="b"/>
          <a:lstStyle>
            <a:lvl1pPr>
              <a:defRPr sz="10500">
                <a:solidFill>
                  <a:srgbClr val="FFFCF2"/>
                </a:solidFill>
              </a:defRPr>
            </a:lvl1pPr>
          </a:lstStyle>
          <a:p>
            <a:r>
              <a:t>Texte du titre</a:t>
            </a:r>
          </a:p>
        </p:txBody>
      </p:sp>
      <p:sp>
        <p:nvSpPr>
          <p:cNvPr id="12" name="Shape 12"/>
          <p:cNvSpPr>
            <a:spLocks noGrp="1"/>
          </p:cNvSpPr>
          <p:nvPr>
            <p:ph type="body" sz="quarter" idx="1"/>
          </p:nvPr>
        </p:nvSpPr>
        <p:spPr>
          <a:xfrm>
            <a:off x="1016000" y="5359400"/>
            <a:ext cx="10972800" cy="1231900"/>
          </a:xfrm>
          <a:prstGeom prst="rect">
            <a:avLst/>
          </a:prstGeom>
          <a:effectLst>
            <a:outerShdw blurRad="25400" dist="25400" dir="13500000" rotWithShape="0">
              <a:srgbClr val="424242">
                <a:alpha val="50000"/>
              </a:srgbClr>
            </a:outerShdw>
          </a:effectLst>
        </p:spPr>
        <p:txBody>
          <a:bodyPr anchor="t"/>
          <a:lstStyle>
            <a:lvl1pPr marL="0" indent="0" algn="ctr">
              <a:spcBef>
                <a:spcPts val="0"/>
              </a:spcBef>
              <a:buSzTx/>
              <a:buNone/>
              <a:defRPr sz="4200">
                <a:solidFill>
                  <a:srgbClr val="FFFCF2"/>
                </a:solidFill>
                <a:latin typeface="+mn-lt"/>
                <a:ea typeface="+mn-ea"/>
                <a:cs typeface="+mn-cs"/>
                <a:sym typeface="Copperplate"/>
              </a:defRPr>
            </a:lvl1pPr>
            <a:lvl2pPr marL="0" indent="0" algn="ctr">
              <a:spcBef>
                <a:spcPts val="0"/>
              </a:spcBef>
              <a:buSzTx/>
              <a:buNone/>
              <a:defRPr sz="4200">
                <a:solidFill>
                  <a:srgbClr val="FFFCF2"/>
                </a:solidFill>
                <a:latin typeface="+mn-lt"/>
                <a:ea typeface="+mn-ea"/>
                <a:cs typeface="+mn-cs"/>
                <a:sym typeface="Copperplate"/>
              </a:defRPr>
            </a:lvl2pPr>
            <a:lvl3pPr marL="0" indent="0" algn="ctr">
              <a:spcBef>
                <a:spcPts val="0"/>
              </a:spcBef>
              <a:buSzTx/>
              <a:buNone/>
              <a:defRPr sz="4200">
                <a:solidFill>
                  <a:srgbClr val="FFFCF2"/>
                </a:solidFill>
                <a:latin typeface="+mn-lt"/>
                <a:ea typeface="+mn-ea"/>
                <a:cs typeface="+mn-cs"/>
                <a:sym typeface="Copperplate"/>
              </a:defRPr>
            </a:lvl3pPr>
            <a:lvl4pPr marL="0" indent="0" algn="ctr">
              <a:spcBef>
                <a:spcPts val="0"/>
              </a:spcBef>
              <a:buSzTx/>
              <a:buNone/>
              <a:defRPr sz="4200">
                <a:solidFill>
                  <a:srgbClr val="FFFCF2"/>
                </a:solidFill>
                <a:latin typeface="+mn-lt"/>
                <a:ea typeface="+mn-ea"/>
                <a:cs typeface="+mn-cs"/>
                <a:sym typeface="Copperplate"/>
              </a:defRPr>
            </a:lvl4pPr>
            <a:lvl5pPr marL="0" indent="0" algn="ctr">
              <a:spcBef>
                <a:spcPts val="0"/>
              </a:spcBef>
              <a:buSzTx/>
              <a:buNone/>
              <a:defRPr sz="4200">
                <a:solidFill>
                  <a:srgbClr val="FFFCF2"/>
                </a:solidFill>
                <a:latin typeface="+mn-lt"/>
                <a:ea typeface="+mn-ea"/>
                <a:cs typeface="+mn-cs"/>
                <a:sym typeface="Copperplate"/>
              </a:defRPr>
            </a:lvl5pPr>
          </a:lstStyle>
          <a:p>
            <a:r>
              <a:t>Texte niveau 1</a:t>
            </a:r>
          </a:p>
          <a:p>
            <a:pPr lvl="1"/>
            <a:r>
              <a:t>Texte niveau 2</a:t>
            </a:r>
          </a:p>
          <a:p>
            <a:pPr lvl="2"/>
            <a:r>
              <a:t>Texte niveau 3</a:t>
            </a:r>
          </a:p>
          <a:p>
            <a:pPr lvl="3"/>
            <a:r>
              <a:t>Texte niveau 4</a:t>
            </a:r>
          </a:p>
          <a:p>
            <a:pPr lvl="4"/>
            <a:r>
              <a:t>Texte niveau 5</a:t>
            </a:r>
          </a:p>
        </p:txBody>
      </p:sp>
      <p:sp>
        <p:nvSpPr>
          <p:cNvPr id="13" name="Shape 13"/>
          <p:cNvSpPr>
            <a:spLocks noGrp="1"/>
          </p:cNvSpPr>
          <p:nvPr>
            <p:ph type="sldNum" sz="quarter" idx="2"/>
          </p:nvPr>
        </p:nvSpPr>
        <p:spPr>
          <a:xfrm>
            <a:off x="6299225" y="9258300"/>
            <a:ext cx="393650" cy="325858"/>
          </a:xfrm>
          <a:prstGeom prst="rect">
            <a:avLst/>
          </a:prstGeom>
          <a:effectLst>
            <a:outerShdw blurRad="25400" dist="25400" dir="13500000" rotWithShape="0">
              <a:srgbClr val="424242">
                <a:alpha val="50000"/>
              </a:srgbClr>
            </a:outerShdw>
          </a:effectLst>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88" name="Shape 88"/>
          <p:cNvSpPr>
            <a:spLocks noGrp="1"/>
          </p:cNvSpPr>
          <p:nvPr>
            <p:ph type="pic" sz="quarter" idx="13"/>
          </p:nvPr>
        </p:nvSpPr>
        <p:spPr>
          <a:xfrm>
            <a:off x="7410450" y="2806699"/>
            <a:ext cx="4267200" cy="5638801"/>
          </a:xfrm>
          <a:prstGeom prst="rect">
            <a:avLst/>
          </a:prstGeom>
          <a:ln w="9525">
            <a:round/>
          </a:ln>
        </p:spPr>
        <p:txBody>
          <a:bodyPr lIns="91439" tIns="45719" rIns="91439" bIns="45719" anchor="t"/>
          <a:lstStyle/>
          <a:p>
            <a:endParaRPr/>
          </a:p>
        </p:txBody>
      </p:sp>
      <p:sp>
        <p:nvSpPr>
          <p:cNvPr id="89" name="Shape 89"/>
          <p:cNvSpPr>
            <a:spLocks noGrp="1"/>
          </p:cNvSpPr>
          <p:nvPr>
            <p:ph type="title"/>
          </p:nvPr>
        </p:nvSpPr>
        <p:spPr>
          <a:prstGeom prst="rect">
            <a:avLst/>
          </a:prstGeom>
        </p:spPr>
        <p:txBody>
          <a:bodyPr/>
          <a:lstStyle/>
          <a:p>
            <a:r>
              <a:t>Texte du titre</a:t>
            </a:r>
          </a:p>
        </p:txBody>
      </p:sp>
      <p:sp>
        <p:nvSpPr>
          <p:cNvPr id="90" name="Shape 90"/>
          <p:cNvSpPr>
            <a:spLocks noGrp="1"/>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a:spcBef>
                <a:spcPts val="3800"/>
              </a:spcBef>
              <a:defRPr sz="3400"/>
            </a:lvl4pPr>
            <a:lvl5pPr>
              <a:spcBef>
                <a:spcPts val="3800"/>
              </a:spcBef>
              <a:defRPr sz="3400"/>
            </a:lvl5pPr>
          </a:lstStyle>
          <a:p>
            <a:r>
              <a:t>Texte niveau 1</a:t>
            </a:r>
          </a:p>
          <a:p>
            <a:pPr lvl="1"/>
            <a:r>
              <a:t>Texte niveau 2</a:t>
            </a:r>
          </a:p>
          <a:p>
            <a:pPr lvl="2"/>
            <a:r>
              <a:t>Texte niveau 3</a:t>
            </a:r>
          </a:p>
          <a:p>
            <a:pPr lvl="3"/>
            <a:r>
              <a:t>Texte niveau 4</a:t>
            </a:r>
          </a:p>
          <a:p>
            <a:pPr lvl="4"/>
            <a:r>
              <a:t>Texte niveau 5</a:t>
            </a:r>
          </a:p>
        </p:txBody>
      </p:sp>
      <p:sp>
        <p:nvSpPr>
          <p:cNvPr id="91" name="Shape 9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re et puces - Gauche">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p:spPr>
        <p:txBody>
          <a:bodyPr/>
          <a:lstStyle/>
          <a:p>
            <a:r>
              <a:t>Texte du titre</a:t>
            </a:r>
          </a:p>
        </p:txBody>
      </p:sp>
      <p:sp>
        <p:nvSpPr>
          <p:cNvPr id="99" name="Shape 99"/>
          <p:cNvSpPr>
            <a:spLocks noGrp="1"/>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a:spcBef>
                <a:spcPts val="3800"/>
              </a:spcBef>
              <a:defRPr sz="3400"/>
            </a:lvl4pPr>
            <a:lvl5pPr>
              <a:spcBef>
                <a:spcPts val="3800"/>
              </a:spcBef>
              <a:defRPr sz="3400"/>
            </a:lvl5pPr>
          </a:lstStyle>
          <a:p>
            <a:r>
              <a:t>Texte niveau 1</a:t>
            </a:r>
          </a:p>
          <a:p>
            <a:pPr lvl="1"/>
            <a:r>
              <a:t>Texte niveau 2</a:t>
            </a:r>
          </a:p>
          <a:p>
            <a:pPr lvl="2"/>
            <a:r>
              <a:t>Texte niveau 3</a:t>
            </a:r>
          </a:p>
          <a:p>
            <a:pPr lvl="3"/>
            <a:r>
              <a:t>Texte niveau 4</a:t>
            </a:r>
          </a:p>
          <a:p>
            <a:pPr lvl="4"/>
            <a:r>
              <a:t>Texte niveau 5</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puces - Droite">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r>
              <a:t>Texte du titre</a:t>
            </a:r>
          </a:p>
        </p:txBody>
      </p:sp>
      <p:sp>
        <p:nvSpPr>
          <p:cNvPr id="108" name="Shape 108"/>
          <p:cNvSpPr>
            <a:spLocks noGrp="1"/>
          </p:cNvSpPr>
          <p:nvPr>
            <p:ph type="body" sz="quarter" idx="1"/>
          </p:nvPr>
        </p:nvSpPr>
        <p:spPr>
          <a:xfrm>
            <a:off x="7797800" y="2768600"/>
            <a:ext cx="41910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a:spcBef>
                <a:spcPts val="3800"/>
              </a:spcBef>
              <a:defRPr sz="3400"/>
            </a:lvl4pPr>
            <a:lvl5pPr>
              <a:spcBef>
                <a:spcPts val="3800"/>
              </a:spcBef>
              <a:defRPr sz="3400"/>
            </a:lvl5pPr>
          </a:lstStyle>
          <a:p>
            <a:r>
              <a:t>Texte niveau 1</a:t>
            </a:r>
          </a:p>
          <a:p>
            <a:pPr lvl="1"/>
            <a:r>
              <a:t>Texte niveau 2</a:t>
            </a:r>
          </a:p>
          <a:p>
            <a:pPr lvl="2"/>
            <a:r>
              <a:t>Texte niveau 3</a:t>
            </a:r>
          </a:p>
          <a:p>
            <a:pPr lvl="3"/>
            <a:r>
              <a:t>Texte niveau 4</a:t>
            </a:r>
          </a:p>
          <a:p>
            <a:pPr lvl="4"/>
            <a:r>
              <a:t>Texte niveau 5</a:t>
            </a:r>
          </a:p>
        </p:txBody>
      </p:sp>
      <p:sp>
        <p:nvSpPr>
          <p:cNvPr id="109" name="Shape 10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Texte du titre</a:t>
            </a:r>
          </a:p>
        </p:txBody>
      </p:sp>
      <p:sp>
        <p:nvSpPr>
          <p:cNvPr id="21" name="Shape 21"/>
          <p:cNvSpPr>
            <a:spLocks noGrp="1"/>
          </p:cNvSpPr>
          <p:nvPr>
            <p:ph type="body" idx="1"/>
          </p:nvPr>
        </p:nvSpPr>
        <p:spPr>
          <a:xfrm>
            <a:off x="1016000" y="2768600"/>
            <a:ext cx="10972800" cy="5715000"/>
          </a:xfrm>
          <a:prstGeom prst="rect">
            <a:avLst/>
          </a:prstGeom>
        </p:spPr>
        <p:txBody>
          <a:bodyPr/>
          <a:lstStyle>
            <a:lvl1pPr>
              <a:spcBef>
                <a:spcPts val="3000"/>
              </a:spcBef>
            </a:lvl1pPr>
            <a:lvl2pPr>
              <a:spcBef>
                <a:spcPts val="3000"/>
              </a:spcBef>
            </a:lvl2pPr>
            <a:lvl3pPr>
              <a:spcBef>
                <a:spcPts val="3000"/>
              </a:spcBef>
            </a:lvl3pPr>
            <a:lvl4pPr>
              <a:spcBef>
                <a:spcPts val="3000"/>
              </a:spcBef>
            </a:lvl4pPr>
            <a:lvl5pPr>
              <a:spcBef>
                <a:spcPts val="3000"/>
              </a:spcBef>
            </a:lvl5pPr>
          </a:lstStyle>
          <a:p>
            <a:r>
              <a:t>Texte niveau 1</a:t>
            </a:r>
          </a:p>
          <a:p>
            <a:pPr lvl="1"/>
            <a:r>
              <a:t>Texte niveau 2</a:t>
            </a:r>
          </a:p>
          <a:p>
            <a:pPr lvl="2"/>
            <a:r>
              <a:t>Texte niveau 3</a:t>
            </a:r>
          </a:p>
          <a:p>
            <a:pPr lvl="3"/>
            <a:r>
              <a:t>Texte niveau 4</a:t>
            </a:r>
          </a:p>
          <a:p>
            <a:pPr lvl="4"/>
            <a:r>
              <a:t>Texte niveau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 2 colonnes">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Texte du titre</a:t>
            </a:r>
          </a:p>
        </p:txBody>
      </p:sp>
      <p:sp>
        <p:nvSpPr>
          <p:cNvPr id="30" name="Shape 30"/>
          <p:cNvSpPr>
            <a:spLocks noGrp="1"/>
          </p:cNvSpPr>
          <p:nvPr>
            <p:ph type="body" idx="1"/>
          </p:nvPr>
        </p:nvSpPr>
        <p:spPr>
          <a:xfrm>
            <a:off x="1016000" y="2768600"/>
            <a:ext cx="10972800" cy="5715000"/>
          </a:xfrm>
          <a:prstGeom prst="rect">
            <a:avLst/>
          </a:prstGeom>
        </p:spPr>
        <p:txBody>
          <a:bodyPr numCol="2" spcCol="548640" anchor="t"/>
          <a:lstStyle>
            <a:lvl1pPr>
              <a:spcBef>
                <a:spcPts val="3400"/>
              </a:spcBef>
              <a:defRPr sz="3400"/>
            </a:lvl1pPr>
            <a:lvl2pPr>
              <a:spcBef>
                <a:spcPts val="3400"/>
              </a:spcBef>
              <a:defRPr sz="3400"/>
            </a:lvl2pPr>
            <a:lvl3pPr>
              <a:spcBef>
                <a:spcPts val="3400"/>
              </a:spcBef>
              <a:defRPr sz="3400"/>
            </a:lvl3pPr>
            <a:lvl4pPr>
              <a:spcBef>
                <a:spcPts val="3400"/>
              </a:spcBef>
              <a:defRPr sz="3400"/>
            </a:lvl4pPr>
            <a:lvl5pPr>
              <a:spcBef>
                <a:spcPts val="3400"/>
              </a:spcBef>
              <a:defRPr sz="3400"/>
            </a:lvl5pPr>
          </a:lstStyle>
          <a:p>
            <a:r>
              <a:t>Texte niveau 1</a:t>
            </a:r>
          </a:p>
          <a:p>
            <a:pPr lvl="1"/>
            <a:r>
              <a:t>Texte niveau 2</a:t>
            </a:r>
          </a:p>
          <a:p>
            <a:pPr lvl="2"/>
            <a:r>
              <a:t>Texte niveau 3</a:t>
            </a:r>
          </a:p>
          <a:p>
            <a:pPr lvl="3"/>
            <a:r>
              <a:t>Texte niveau 4</a:t>
            </a:r>
          </a:p>
          <a:p>
            <a:pPr lvl="4"/>
            <a:r>
              <a:t>Texte niveau 5</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38" name="Shape 38"/>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Texte du titre</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 Centré">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 name="Shape 61"/>
          <p:cNvSpPr>
            <a:spLocks noGrp="1"/>
          </p:cNvSpPr>
          <p:nvPr>
            <p:ph type="title"/>
          </p:nvPr>
        </p:nvSpPr>
        <p:spPr>
          <a:xfrm>
            <a:off x="1016000" y="3263900"/>
            <a:ext cx="10972800" cy="3225800"/>
          </a:xfrm>
          <a:prstGeom prst="rect">
            <a:avLst/>
          </a:prstGeom>
          <a:effectLst>
            <a:outerShdw blurRad="25400" dist="50800" dir="13500000" rotWithShape="0">
              <a:srgbClr val="424242">
                <a:alpha val="50000"/>
              </a:srgbClr>
            </a:outerShdw>
          </a:effectLst>
        </p:spPr>
        <p:txBody>
          <a:bodyPr/>
          <a:lstStyle>
            <a:lvl1pPr>
              <a:defRPr sz="10500">
                <a:solidFill>
                  <a:srgbClr val="FFFCF2"/>
                </a:solidFill>
              </a:defRPr>
            </a:lvl1pPr>
          </a:lstStyle>
          <a:p>
            <a:r>
              <a:t>Texte du titre</a:t>
            </a:r>
          </a:p>
        </p:txBody>
      </p:sp>
      <p:sp>
        <p:nvSpPr>
          <p:cNvPr id="62" name="Shape 62"/>
          <p:cNvSpPr>
            <a:spLocks noGrp="1"/>
          </p:cNvSpPr>
          <p:nvPr>
            <p:ph type="sldNum" sz="quarter" idx="2"/>
          </p:nvPr>
        </p:nvSpPr>
        <p:spPr>
          <a:xfrm>
            <a:off x="6299225" y="9258300"/>
            <a:ext cx="393650" cy="325858"/>
          </a:xfrm>
          <a:prstGeom prst="rect">
            <a:avLst/>
          </a:prstGeom>
          <a:effectLst>
            <a:outerShdw blurRad="25400" dist="25400" dir="13500000" rotWithShape="0">
              <a:srgbClr val="424242">
                <a:alpha val="50000"/>
              </a:srgbClr>
            </a:outerShdw>
          </a:effectLst>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2819399" y="1384300"/>
            <a:ext cx="7366001" cy="5613400"/>
          </a:xfrm>
          <a:prstGeom prst="rect">
            <a:avLst/>
          </a:prstGeom>
          <a:ln w="9525">
            <a:round/>
          </a:ln>
        </p:spPr>
        <p:txBody>
          <a:bodyPr lIns="91439" tIns="45719" rIns="91439" bIns="45719" anchor="t"/>
          <a:lstStyle/>
          <a:p>
            <a:endParaRPr/>
          </a:p>
        </p:txBody>
      </p:sp>
      <p:sp>
        <p:nvSpPr>
          <p:cNvPr id="70" name="Shape 70"/>
          <p:cNvSpPr>
            <a:spLocks noGrp="1"/>
          </p:cNvSpPr>
          <p:nvPr>
            <p:ph type="title"/>
          </p:nvPr>
        </p:nvSpPr>
        <p:spPr>
          <a:xfrm>
            <a:off x="1016000" y="7797800"/>
            <a:ext cx="10972800" cy="1524000"/>
          </a:xfrm>
          <a:prstGeom prst="rect">
            <a:avLst/>
          </a:prstGeom>
          <a:effectLst>
            <a:outerShdw blurRad="25400" dist="50800" dir="13500000" rotWithShape="0">
              <a:srgbClr val="424242">
                <a:alpha val="50000"/>
              </a:srgbClr>
            </a:outerShdw>
          </a:effectLst>
        </p:spPr>
        <p:txBody>
          <a:bodyPr/>
          <a:lstStyle>
            <a:lvl1pPr>
              <a:defRPr sz="8200">
                <a:solidFill>
                  <a:srgbClr val="FFFCF2"/>
                </a:solidFill>
              </a:defRPr>
            </a:lvl1pPr>
          </a:lstStyle>
          <a:p>
            <a:r>
              <a:t>Texte du titre</a:t>
            </a:r>
          </a:p>
        </p:txBody>
      </p:sp>
      <p:sp>
        <p:nvSpPr>
          <p:cNvPr id="71" name="Shape 71"/>
          <p:cNvSpPr>
            <a:spLocks noGrp="1"/>
          </p:cNvSpPr>
          <p:nvPr>
            <p:ph type="sldNum" sz="quarter" idx="2"/>
          </p:nvPr>
        </p:nvSpPr>
        <p:spPr>
          <a:xfrm>
            <a:off x="6299225" y="9258300"/>
            <a:ext cx="393650" cy="325858"/>
          </a:xfrm>
          <a:prstGeom prst="rect">
            <a:avLst/>
          </a:prstGeom>
          <a:effectLst>
            <a:outerShdw blurRad="25400" dist="25400" dir="13500000" rotWithShape="0">
              <a:srgbClr val="424242">
                <a:alpha val="50000"/>
              </a:srgbClr>
            </a:outerShdw>
          </a:effectLst>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 name="Shape 78"/>
          <p:cNvSpPr>
            <a:spLocks noGrp="1"/>
          </p:cNvSpPr>
          <p:nvPr>
            <p:ph type="pic" sz="half" idx="13"/>
          </p:nvPr>
        </p:nvSpPr>
        <p:spPr>
          <a:xfrm>
            <a:off x="7150100" y="1904999"/>
            <a:ext cx="4445000" cy="5918201"/>
          </a:xfrm>
          <a:prstGeom prst="rect">
            <a:avLst/>
          </a:prstGeom>
          <a:ln w="9525">
            <a:round/>
          </a:ln>
        </p:spPr>
        <p:txBody>
          <a:bodyPr lIns="91439" tIns="45719" rIns="91439" bIns="45719" anchor="t"/>
          <a:lstStyle/>
          <a:p>
            <a:endParaRPr/>
          </a:p>
        </p:txBody>
      </p:sp>
      <p:sp>
        <p:nvSpPr>
          <p:cNvPr id="79" name="Shape 79"/>
          <p:cNvSpPr>
            <a:spLocks noGrp="1"/>
          </p:cNvSpPr>
          <p:nvPr>
            <p:ph type="title"/>
          </p:nvPr>
        </p:nvSpPr>
        <p:spPr>
          <a:xfrm>
            <a:off x="381000" y="1397000"/>
            <a:ext cx="5969000" cy="3708400"/>
          </a:xfrm>
          <a:prstGeom prst="rect">
            <a:avLst/>
          </a:prstGeom>
          <a:effectLst>
            <a:outerShdw blurRad="25400" dist="50800" dir="13500000" rotWithShape="0">
              <a:srgbClr val="424242">
                <a:alpha val="50000"/>
              </a:srgbClr>
            </a:outerShdw>
          </a:effectLst>
        </p:spPr>
        <p:txBody>
          <a:bodyPr anchor="b"/>
          <a:lstStyle>
            <a:lvl1pPr>
              <a:defRPr sz="7000">
                <a:solidFill>
                  <a:srgbClr val="FFFCF2"/>
                </a:solidFill>
              </a:defRPr>
            </a:lvl1pPr>
          </a:lstStyle>
          <a:p>
            <a:r>
              <a:t>Texte du titre</a:t>
            </a:r>
          </a:p>
        </p:txBody>
      </p:sp>
      <p:sp>
        <p:nvSpPr>
          <p:cNvPr id="80" name="Shape 80"/>
          <p:cNvSpPr>
            <a:spLocks noGrp="1"/>
          </p:cNvSpPr>
          <p:nvPr>
            <p:ph type="body" sz="quarter" idx="1"/>
          </p:nvPr>
        </p:nvSpPr>
        <p:spPr>
          <a:xfrm>
            <a:off x="381000" y="5219700"/>
            <a:ext cx="5969000" cy="3238500"/>
          </a:xfrm>
          <a:prstGeom prst="rect">
            <a:avLst/>
          </a:prstGeom>
          <a:effectLst>
            <a:outerShdw blurRad="25400" dist="25400" dir="13500000" rotWithShape="0">
              <a:srgbClr val="424242">
                <a:alpha val="50000"/>
              </a:srgbClr>
            </a:outerShdw>
          </a:effectLst>
        </p:spPr>
        <p:txBody>
          <a:bodyPr anchor="t"/>
          <a:lstStyle>
            <a:lvl1pPr marL="0" indent="0" algn="ctr">
              <a:spcBef>
                <a:spcPts val="0"/>
              </a:spcBef>
              <a:buSzTx/>
              <a:buNone/>
              <a:defRPr sz="3600">
                <a:solidFill>
                  <a:srgbClr val="FFFCF2"/>
                </a:solidFill>
                <a:latin typeface="+mn-lt"/>
                <a:ea typeface="+mn-ea"/>
                <a:cs typeface="+mn-cs"/>
                <a:sym typeface="Copperplate"/>
              </a:defRPr>
            </a:lvl1pPr>
            <a:lvl2pPr marL="0" indent="0" algn="ctr">
              <a:spcBef>
                <a:spcPts val="0"/>
              </a:spcBef>
              <a:buSzTx/>
              <a:buNone/>
              <a:defRPr sz="3600">
                <a:solidFill>
                  <a:srgbClr val="FFFCF2"/>
                </a:solidFill>
                <a:latin typeface="+mn-lt"/>
                <a:ea typeface="+mn-ea"/>
                <a:cs typeface="+mn-cs"/>
                <a:sym typeface="Copperplate"/>
              </a:defRPr>
            </a:lvl2pPr>
            <a:lvl3pPr marL="0" indent="0" algn="ctr">
              <a:spcBef>
                <a:spcPts val="0"/>
              </a:spcBef>
              <a:buSzTx/>
              <a:buNone/>
              <a:defRPr sz="3600">
                <a:solidFill>
                  <a:srgbClr val="FFFCF2"/>
                </a:solidFill>
                <a:latin typeface="+mn-lt"/>
                <a:ea typeface="+mn-ea"/>
                <a:cs typeface="+mn-cs"/>
                <a:sym typeface="Copperplate"/>
              </a:defRPr>
            </a:lvl3pPr>
            <a:lvl4pPr marL="0" indent="0" algn="ctr">
              <a:spcBef>
                <a:spcPts val="0"/>
              </a:spcBef>
              <a:buSzTx/>
              <a:buNone/>
              <a:defRPr sz="3600">
                <a:solidFill>
                  <a:srgbClr val="FFFCF2"/>
                </a:solidFill>
                <a:latin typeface="+mn-lt"/>
                <a:ea typeface="+mn-ea"/>
                <a:cs typeface="+mn-cs"/>
                <a:sym typeface="Copperplate"/>
              </a:defRPr>
            </a:lvl4pPr>
            <a:lvl5pPr marL="0" indent="0" algn="ctr">
              <a:spcBef>
                <a:spcPts val="0"/>
              </a:spcBef>
              <a:buSzTx/>
              <a:buNone/>
              <a:defRPr sz="3600">
                <a:solidFill>
                  <a:srgbClr val="FFFCF2"/>
                </a:solidFill>
                <a:latin typeface="+mn-lt"/>
                <a:ea typeface="+mn-ea"/>
                <a:cs typeface="+mn-cs"/>
                <a:sym typeface="Copperplate"/>
              </a:defRPr>
            </a:lvl5pPr>
          </a:lstStyle>
          <a:p>
            <a:r>
              <a:t>Texte niveau 1</a:t>
            </a:r>
          </a:p>
          <a:p>
            <a:pPr lvl="1"/>
            <a:r>
              <a:t>Texte niveau 2</a:t>
            </a:r>
          </a:p>
          <a:p>
            <a:pPr lvl="2"/>
            <a:r>
              <a:t>Texte niveau 3</a:t>
            </a:r>
          </a:p>
          <a:p>
            <a:pPr lvl="3"/>
            <a:r>
              <a:t>Texte niveau 4</a:t>
            </a:r>
          </a:p>
          <a:p>
            <a:pPr lvl="4"/>
            <a:r>
              <a:t>Texte niveau 5</a:t>
            </a:r>
          </a:p>
        </p:txBody>
      </p:sp>
      <p:sp>
        <p:nvSpPr>
          <p:cNvPr id="81" name="Shape 81"/>
          <p:cNvSpPr>
            <a:spLocks noGrp="1"/>
          </p:cNvSpPr>
          <p:nvPr>
            <p:ph type="sldNum" sz="quarter" idx="2"/>
          </p:nvPr>
        </p:nvSpPr>
        <p:spPr>
          <a:xfrm>
            <a:off x="6299225" y="9258300"/>
            <a:ext cx="393650" cy="325858"/>
          </a:xfrm>
          <a:prstGeom prst="rect">
            <a:avLst/>
          </a:prstGeom>
          <a:effectLst>
            <a:outerShdw blurRad="25400" dist="25400" dir="13500000" rotWithShape="0">
              <a:srgbClr val="424242">
                <a:alpha val="50000"/>
              </a:srgbClr>
            </a:outerShdw>
          </a:effectLst>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Texte niveau 1</a:t>
            </a:r>
          </a:p>
          <a:p>
            <a:pPr lvl="1"/>
            <a:r>
              <a:t>Texte niveau 2</a:t>
            </a:r>
          </a:p>
          <a:p>
            <a:pPr lvl="2"/>
            <a:r>
              <a:t>Texte niveau 3</a:t>
            </a:r>
          </a:p>
          <a:p>
            <a:pPr lvl="3"/>
            <a:r>
              <a:t>Texte niveau 4</a:t>
            </a:r>
          </a:p>
          <a:p>
            <a:pPr lvl="4"/>
            <a:r>
              <a:t>Texte niveau 5</a:t>
            </a:r>
          </a:p>
        </p:txBody>
      </p:sp>
      <p:sp>
        <p:nvSpPr>
          <p:cNvPr id="3" name="Shape 3"/>
          <p:cNvSpPr>
            <a:spLocks noGrp="1"/>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Texte du titre</a:t>
            </a:r>
          </a:p>
        </p:txBody>
      </p:sp>
      <p:sp>
        <p:nvSpPr>
          <p:cNvPr id="4" name="Shape 4"/>
          <p:cNvSpPr>
            <a:spLocks noGrp="1"/>
          </p:cNvSpPr>
          <p:nvPr>
            <p:ph type="sldNum" sz="quarter" idx="2"/>
          </p:nvPr>
        </p:nvSpPr>
        <p:spPr>
          <a:xfrm>
            <a:off x="6324600" y="9004300"/>
            <a:ext cx="342900" cy="368300"/>
          </a:xfrm>
          <a:prstGeom prst="rect">
            <a:avLst/>
          </a:prstGeom>
          <a:ln w="12700">
            <a:miter lim="400000"/>
          </a:ln>
        </p:spPr>
        <p:txBody>
          <a:bodyPr wrap="none" lIns="50800" tIns="50800" rIns="50800" bIns="50800">
            <a:spAutoFit/>
          </a:bodyPr>
          <a:lstStyle>
            <a:lvl1pPr>
              <a:buClrTx/>
              <a:defRPr sz="1800">
                <a:latin typeface="Cochin"/>
                <a:ea typeface="Cochin"/>
                <a:cs typeface="Cochin"/>
                <a:sym typeface="Cochi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n-lt"/>
          <a:ea typeface="+mn-ea"/>
          <a:cs typeface="+mn-cs"/>
          <a:sym typeface="Copperplate"/>
        </a:defRPr>
      </a:lvl9pPr>
    </p:titleStyle>
    <p:bodyStyle>
      <a:lvl1pPr marL="3810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1pPr>
      <a:lvl2pPr marL="11430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2pPr>
      <a:lvl3pPr marL="15875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3pPr>
      <a:lvl4pPr marL="20320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4pPr>
      <a:lvl5pPr marL="24765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5pPr>
      <a:lvl6pPr marL="28321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6pPr>
      <a:lvl7pPr marL="31877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7pPr>
      <a:lvl8pPr marL="35433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8pPr>
      <a:lvl9pPr marL="38989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youtube.com/watch?v=vX3HuybRsB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t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tif"/><Relationship Id="rId3" Type="http://schemas.openxmlformats.org/officeDocument/2006/relationships/image" Target="../media/image25.tif"/></Relationships>
</file>

<file path=ppt/slides/_rels/slide44.xml.rels><?xml version="1.0" encoding="UTF-8" standalone="yes"?>
<Relationships xmlns="http://schemas.openxmlformats.org/package/2006/relationships"><Relationship Id="rId3" Type="http://schemas.openxmlformats.org/officeDocument/2006/relationships/image" Target="../media/image26.tif"/><Relationship Id="rId4" Type="http://schemas.openxmlformats.org/officeDocument/2006/relationships/hyperlink" Target="https://www.youtube.com/watch?v=_6YcLLU80Bg" TargetMode="External"/><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tif"/></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fr.wikipedia.org/wiki/Sophocle%23Les_Limiers"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time_continue=95&amp;v=uZa-1otDHH4"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s://www.youtube.com/watch?v=IeZrKyyXYjY"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1R2HpgDVrFc" TargetMode="External"/><Relationship Id="rId3"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9.t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ti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ctrTitle"/>
          </p:nvPr>
        </p:nvSpPr>
        <p:spPr>
          <a:xfrm>
            <a:off x="1016000" y="-1054100"/>
            <a:ext cx="10972800" cy="3225800"/>
          </a:xfrm>
          <a:prstGeom prst="rect">
            <a:avLst/>
          </a:prstGeom>
        </p:spPr>
        <p:txBody>
          <a:bodyPr/>
          <a:lstStyle/>
          <a:p>
            <a:r>
              <a:t>L’Antiquité</a:t>
            </a:r>
          </a:p>
        </p:txBody>
      </p:sp>
      <p:pic>
        <p:nvPicPr>
          <p:cNvPr id="119" name="raffael_058.png"/>
          <p:cNvPicPr>
            <a:picLocks noChangeAspect="1"/>
          </p:cNvPicPr>
          <p:nvPr/>
        </p:nvPicPr>
        <p:blipFill>
          <a:blip r:embed="rId2">
            <a:extLst/>
          </a:blip>
          <a:stretch>
            <a:fillRect/>
          </a:stretch>
        </p:blipFill>
        <p:spPr>
          <a:xfrm>
            <a:off x="889000" y="2413000"/>
            <a:ext cx="11214101" cy="714131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1016000" y="-366992"/>
            <a:ext cx="10972800" cy="5003801"/>
          </a:xfrm>
          <a:prstGeom prst="rect">
            <a:avLst/>
          </a:prstGeom>
        </p:spPr>
        <p:txBody>
          <a:bodyPr/>
          <a:lstStyle/>
          <a:p>
            <a:r>
              <a:t>La Grèce antique: berceau de la culture européenne</a:t>
            </a:r>
          </a:p>
        </p:txBody>
      </p:sp>
      <p:pic>
        <p:nvPicPr>
          <p:cNvPr id="157" name="pasted-image.tiff"/>
          <p:cNvPicPr>
            <a:picLocks noChangeAspect="1"/>
          </p:cNvPicPr>
          <p:nvPr/>
        </p:nvPicPr>
        <p:blipFill>
          <a:blip r:embed="rId3">
            <a:extLst/>
          </a:blip>
          <a:stretch>
            <a:fillRect/>
          </a:stretch>
        </p:blipFill>
        <p:spPr>
          <a:xfrm>
            <a:off x="3902994" y="3929041"/>
            <a:ext cx="5198812" cy="519881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xfrm>
            <a:off x="1092200" y="-368300"/>
            <a:ext cx="10972800" cy="1854200"/>
          </a:xfrm>
          <a:prstGeom prst="rect">
            <a:avLst/>
          </a:prstGeom>
        </p:spPr>
        <p:txBody>
          <a:bodyPr/>
          <a:lstStyle/>
          <a:p>
            <a:r>
              <a:t>L’Antiquité grecque</a:t>
            </a:r>
          </a:p>
        </p:txBody>
      </p:sp>
      <p:pic>
        <p:nvPicPr>
          <p:cNvPr id="162" name="monio_figure_2.png"/>
          <p:cNvPicPr>
            <a:picLocks noChangeAspect="1"/>
          </p:cNvPicPr>
          <p:nvPr/>
        </p:nvPicPr>
        <p:blipFill>
          <a:blip r:embed="rId3">
            <a:extLst/>
          </a:blip>
          <a:stretch>
            <a:fillRect/>
          </a:stretch>
        </p:blipFill>
        <p:spPr>
          <a:xfrm>
            <a:off x="-114300" y="1193800"/>
            <a:ext cx="6940794" cy="6159500"/>
          </a:xfrm>
          <a:prstGeom prst="rect">
            <a:avLst/>
          </a:prstGeom>
          <a:ln w="12700">
            <a:miter lim="400000"/>
          </a:ln>
        </p:spPr>
      </p:pic>
      <p:sp>
        <p:nvSpPr>
          <p:cNvPr id="163" name="Shape 163"/>
          <p:cNvSpPr/>
          <p:nvPr/>
        </p:nvSpPr>
        <p:spPr>
          <a:xfrm>
            <a:off x="7023385" y="3045862"/>
            <a:ext cx="577438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latin typeface="Baskerville SemiBold"/>
                <a:ea typeface="Baskerville SemiBold"/>
                <a:cs typeface="Baskerville SemiBold"/>
                <a:sym typeface="Baskerville SemiBold"/>
              </a:defRPr>
            </a:lvl1pPr>
          </a:lstStyle>
          <a:p>
            <a:r>
              <a:t>des cités grecques aux invasions perses</a:t>
            </a:r>
          </a:p>
        </p:txBody>
      </p:sp>
      <p:sp>
        <p:nvSpPr>
          <p:cNvPr id="164" name="Shape 164"/>
          <p:cNvSpPr/>
          <p:nvPr/>
        </p:nvSpPr>
        <p:spPr>
          <a:xfrm>
            <a:off x="6843526" y="4019550"/>
            <a:ext cx="6134101"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000000"/>
                </a:solidFill>
                <a:latin typeface="Baskerville SemiBold"/>
                <a:ea typeface="Baskerville SemiBold"/>
                <a:cs typeface="Baskerville SemiBold"/>
                <a:sym typeface="Baskerville SemiBold"/>
              </a:defRPr>
            </a:pPr>
            <a:r>
              <a:t>de Salamine à la mort d’Alexandre </a:t>
            </a:r>
          </a:p>
          <a:p>
            <a:pPr>
              <a:defRPr sz="2400">
                <a:solidFill>
                  <a:srgbClr val="000000"/>
                </a:solidFill>
                <a:latin typeface="Baskerville SemiBold"/>
                <a:ea typeface="Baskerville SemiBold"/>
                <a:cs typeface="Baskerville SemiBold"/>
                <a:sym typeface="Baskerville SemiBold"/>
              </a:defRPr>
            </a:pPr>
            <a:r>
              <a:t>le Grand. Âge d’or de la culture athénienne</a:t>
            </a:r>
          </a:p>
        </p:txBody>
      </p:sp>
      <p:sp>
        <p:nvSpPr>
          <p:cNvPr id="165" name="Shape 165"/>
          <p:cNvSpPr/>
          <p:nvPr/>
        </p:nvSpPr>
        <p:spPr>
          <a:xfrm flipH="1">
            <a:off x="5664199" y="3335866"/>
            <a:ext cx="1327341" cy="1875368"/>
          </a:xfrm>
          <a:prstGeom prst="line">
            <a:avLst/>
          </a:prstGeom>
          <a:ln w="38100">
            <a:solidFill>
              <a:srgbClr val="403D34"/>
            </a:solidFill>
            <a:miter lim="400000"/>
          </a:ln>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endParaRPr/>
          </a:p>
        </p:txBody>
      </p:sp>
      <p:sp>
        <p:nvSpPr>
          <p:cNvPr id="166" name="Shape 166"/>
          <p:cNvSpPr/>
          <p:nvPr/>
        </p:nvSpPr>
        <p:spPr>
          <a:xfrm flipH="1">
            <a:off x="5719233" y="4635514"/>
            <a:ext cx="1464606" cy="1138753"/>
          </a:xfrm>
          <a:prstGeom prst="line">
            <a:avLst/>
          </a:prstGeom>
          <a:ln w="38100">
            <a:solidFill>
              <a:srgbClr val="403D34"/>
            </a:solidFill>
            <a:miter lim="400000"/>
          </a:ln>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endParaRPr/>
          </a:p>
        </p:txBody>
      </p:sp>
      <p:sp>
        <p:nvSpPr>
          <p:cNvPr id="167" name="Shape 167"/>
          <p:cNvSpPr/>
          <p:nvPr/>
        </p:nvSpPr>
        <p:spPr>
          <a:xfrm flipH="1" flipV="1">
            <a:off x="5846233" y="6244166"/>
            <a:ext cx="1486761" cy="69256"/>
          </a:xfrm>
          <a:prstGeom prst="line">
            <a:avLst/>
          </a:prstGeom>
          <a:ln w="38100">
            <a:solidFill>
              <a:srgbClr val="403D34"/>
            </a:solidFill>
            <a:miter lim="400000"/>
          </a:ln>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endParaRPr/>
          </a:p>
        </p:txBody>
      </p:sp>
      <p:sp>
        <p:nvSpPr>
          <p:cNvPr id="168" name="Shape 168"/>
          <p:cNvSpPr/>
          <p:nvPr/>
        </p:nvSpPr>
        <p:spPr>
          <a:xfrm>
            <a:off x="6640326" y="5645150"/>
            <a:ext cx="6540501" cy="187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000000"/>
                </a:solidFill>
                <a:latin typeface="Baskerville SemiBold"/>
                <a:ea typeface="Baskerville SemiBold"/>
                <a:cs typeface="Baskerville SemiBold"/>
                <a:sym typeface="Baskerville SemiBold"/>
              </a:defRPr>
            </a:pPr>
            <a:r>
              <a:t>Considérée comme une période de </a:t>
            </a:r>
          </a:p>
          <a:p>
            <a:pPr>
              <a:defRPr sz="2400">
                <a:solidFill>
                  <a:srgbClr val="000000"/>
                </a:solidFill>
                <a:latin typeface="Baskerville SemiBold"/>
                <a:ea typeface="Baskerville SemiBold"/>
                <a:cs typeface="Baskerville SemiBold"/>
                <a:sym typeface="Baskerville SemiBold"/>
              </a:defRPr>
            </a:pPr>
            <a:r>
              <a:t>transition, de décadence, </a:t>
            </a:r>
          </a:p>
          <a:p>
            <a:pPr>
              <a:defRPr sz="2400">
                <a:solidFill>
                  <a:srgbClr val="000000"/>
                </a:solidFill>
                <a:latin typeface="Baskerville SemiBold"/>
                <a:ea typeface="Baskerville SemiBold"/>
                <a:cs typeface="Baskerville SemiBold"/>
                <a:sym typeface="Baskerville SemiBold"/>
              </a:defRPr>
            </a:pPr>
            <a:r>
              <a:t>jusqu’aux invasions romaines. 31: mort du dernier grand souverain hellénistique: Cléôpâtre VII</a:t>
            </a:r>
          </a:p>
        </p:txBody>
      </p:sp>
      <p:sp>
        <p:nvSpPr>
          <p:cNvPr id="169" name="Shape 169"/>
          <p:cNvSpPr/>
          <p:nvPr/>
        </p:nvSpPr>
        <p:spPr>
          <a:xfrm flipH="1" flipV="1">
            <a:off x="6290733" y="6993467"/>
            <a:ext cx="962730" cy="962730"/>
          </a:xfrm>
          <a:prstGeom prst="line">
            <a:avLst/>
          </a:prstGeom>
          <a:ln w="38100">
            <a:solidFill>
              <a:srgbClr val="403D34"/>
            </a:solidFill>
            <a:miter lim="400000"/>
          </a:ln>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endParaRPr/>
          </a:p>
        </p:txBody>
      </p:sp>
      <p:sp>
        <p:nvSpPr>
          <p:cNvPr id="170" name="Shape 170"/>
          <p:cNvSpPr/>
          <p:nvPr/>
        </p:nvSpPr>
        <p:spPr>
          <a:xfrm>
            <a:off x="7122926" y="7721600"/>
            <a:ext cx="5778501" cy="187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000000"/>
                </a:solidFill>
                <a:latin typeface="Baskerville SemiBold"/>
                <a:ea typeface="Baskerville SemiBold"/>
                <a:cs typeface="Baskerville SemiBold"/>
                <a:sym typeface="Baskerville SemiBold"/>
              </a:defRPr>
            </a:pPr>
            <a:r>
              <a:t>Mise à sac de Corinthe par les </a:t>
            </a:r>
          </a:p>
          <a:p>
            <a:pPr>
              <a:defRPr sz="2400">
                <a:solidFill>
                  <a:srgbClr val="000000"/>
                </a:solidFill>
                <a:latin typeface="Baskerville SemiBold"/>
                <a:ea typeface="Baskerville SemiBold"/>
                <a:cs typeface="Baskerville SemiBold"/>
                <a:sym typeface="Baskerville SemiBold"/>
              </a:defRPr>
            </a:pPr>
            <a:r>
              <a:t>Romains jusqu’à la reconstruction de</a:t>
            </a:r>
          </a:p>
          <a:p>
            <a:pPr>
              <a:defRPr sz="2400">
                <a:solidFill>
                  <a:srgbClr val="000000"/>
                </a:solidFill>
                <a:latin typeface="Baskerville SemiBold"/>
                <a:ea typeface="Baskerville SemiBold"/>
                <a:cs typeface="Baskerville SemiBold"/>
                <a:sym typeface="Baskerville SemiBold"/>
              </a:defRPr>
            </a:pPr>
            <a:r>
              <a:t>Byzance par Constantin 1er et sa proclamation en tant que seconde capitale de l’empire romain</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2" animBg="1" advAuto="0"/>
      <p:bldP spid="164" grpId="4" animBg="1" advAuto="0"/>
      <p:bldP spid="165" grpId="1" animBg="1" advAuto="0"/>
      <p:bldP spid="166" grpId="3" animBg="1" advAuto="0"/>
      <p:bldP spid="167" grpId="5" animBg="1" advAuto="0"/>
      <p:bldP spid="168" grpId="6" animBg="1" advAuto="0"/>
      <p:bldP spid="169" grpId="7" animBg="1" advAuto="0"/>
      <p:bldP spid="170" grpId="8"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884708" y="-422589"/>
            <a:ext cx="14774215" cy="1854201"/>
          </a:xfrm>
          <a:prstGeom prst="rect">
            <a:avLst/>
          </a:prstGeom>
        </p:spPr>
        <p:txBody>
          <a:bodyPr/>
          <a:lstStyle>
            <a:lvl1pPr>
              <a:defRPr sz="5500"/>
            </a:lvl1pPr>
          </a:lstStyle>
          <a:p>
            <a:r>
              <a:t>grandes dates vers la démocratie</a:t>
            </a:r>
          </a:p>
        </p:txBody>
      </p:sp>
      <p:sp>
        <p:nvSpPr>
          <p:cNvPr id="175" name="Shape 175"/>
          <p:cNvSpPr>
            <a:spLocks noGrp="1"/>
          </p:cNvSpPr>
          <p:nvPr>
            <p:ph type="body" idx="1"/>
          </p:nvPr>
        </p:nvSpPr>
        <p:spPr>
          <a:xfrm>
            <a:off x="-260759" y="930915"/>
            <a:ext cx="12773966" cy="8659248"/>
          </a:xfrm>
          <a:prstGeom prst="rect">
            <a:avLst/>
          </a:prstGeom>
        </p:spPr>
        <p:txBody>
          <a:bodyPr/>
          <a:lstStyle/>
          <a:p>
            <a:pPr marL="1143000" algn="just">
              <a:defRPr sz="3900"/>
            </a:pPr>
            <a:r>
              <a:t>-VIIIe -VIIe siècle: les rois sont remplacés par des archontes, des magistrats (d’abord 3 puis 9)</a:t>
            </a:r>
          </a:p>
          <a:p>
            <a:pPr marL="1143000" algn="just">
              <a:defRPr sz="3900"/>
            </a:pPr>
            <a:r>
              <a:t>-625: lois sévères de Dracon: premières lois écrites de la cité, sur des panneaux de bois (donc droit connu de tous)</a:t>
            </a:r>
          </a:p>
          <a:p>
            <a:pPr marL="1143000" algn="just">
              <a:defRPr sz="3900"/>
            </a:pPr>
            <a:r>
              <a:t>-VIe siècle: expansion grecque en Méditerranée</a:t>
            </a:r>
          </a:p>
          <a:p>
            <a:pPr marL="1143000" algn="just">
              <a:defRPr sz="3900"/>
            </a:pPr>
            <a:r>
              <a:t>-594: réformes de Solon (homme d’état et législateur): on n’appartient plus à une classe selon son sang mais aussi selon la richesse. Création d’un tribunal populaire qui donne à tous le droit de participer à la justice de la cité.</a:t>
            </a:r>
          </a:p>
          <a:p>
            <a:pPr marL="1143000" algn="just">
              <a:defRPr sz="3900">
                <a:latin typeface="Baskerville SemiBold"/>
                <a:ea typeface="Baskerville SemiBold"/>
                <a:cs typeface="Baskerville SemiBold"/>
                <a:sym typeface="Baskerville SemiBold"/>
              </a:defRPr>
            </a:pPr>
            <a:r>
              <a:t>-507: réformes de Clisthène: premier pas vers la « démocratie » à Athènes: tous égaux devant la loi.</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869486" y="-89827"/>
            <a:ext cx="10972801" cy="1854201"/>
          </a:xfrm>
          <a:prstGeom prst="rect">
            <a:avLst/>
          </a:prstGeom>
        </p:spPr>
        <p:txBody>
          <a:bodyPr/>
          <a:lstStyle>
            <a:lvl1pPr>
              <a:defRPr sz="5700"/>
            </a:lvl1pPr>
          </a:lstStyle>
          <a:p>
            <a:pPr>
              <a:defRPr sz="7200"/>
            </a:pPr>
            <a:r>
              <a:rPr sz="5700"/>
              <a:t>Grandes dates: vers l’hégémonie athénienne</a:t>
            </a:r>
          </a:p>
        </p:txBody>
      </p:sp>
      <p:sp>
        <p:nvSpPr>
          <p:cNvPr id="180" name="Shape 180"/>
          <p:cNvSpPr>
            <a:spLocks noGrp="1"/>
          </p:cNvSpPr>
          <p:nvPr>
            <p:ph type="body" idx="1"/>
          </p:nvPr>
        </p:nvSpPr>
        <p:spPr>
          <a:xfrm>
            <a:off x="558800" y="1682750"/>
            <a:ext cx="11887200" cy="7886700"/>
          </a:xfrm>
          <a:prstGeom prst="rect">
            <a:avLst/>
          </a:prstGeom>
        </p:spPr>
        <p:txBody>
          <a:bodyPr/>
          <a:lstStyle/>
          <a:p>
            <a:pPr>
              <a:defRPr sz="3600"/>
            </a:pPr>
            <a:r>
              <a:t>- 492-490 et -484-480: première et seconde guerres médiques (VS Perses) préparant l’hégémonie d’Athènes</a:t>
            </a:r>
          </a:p>
          <a:p>
            <a:pPr>
              <a:defRPr sz="3600"/>
            </a:pPr>
            <a:r>
              <a:t>-478: création de la ligue de Délos. Apogée d’Athènes</a:t>
            </a:r>
          </a:p>
          <a:p>
            <a:pPr>
              <a:defRPr sz="3600"/>
            </a:pPr>
            <a:r>
              <a:t>-490: victoire de Marathon (fin de la 1e guerre médique)</a:t>
            </a:r>
          </a:p>
          <a:p>
            <a:pPr>
              <a:defRPr sz="3600"/>
            </a:pPr>
            <a:r>
              <a:t>-480 (11.08): bataille des Thermopyles (700 Grecs et 300 spartiates contre les 550’000 Perses de Xerxès 1er): </a:t>
            </a:r>
            <a:r>
              <a:rPr sz="1800" u="sng">
                <a:hlinkClick r:id="rId3"/>
              </a:rPr>
              <a:t>https://www.youtube.com/watch?v=vX3HuybRsBk</a:t>
            </a:r>
            <a:endParaRPr sz="1800"/>
          </a:p>
          <a:p>
            <a:pPr>
              <a:defRPr sz="3600"/>
            </a:pPr>
            <a:r>
              <a:t>-480 (29.09): Victoire de Salamine (bataille navale contre Xerxès 1er)</a:t>
            </a:r>
          </a:p>
          <a:p>
            <a:pPr>
              <a:defRPr sz="3600"/>
            </a:pPr>
            <a:r>
              <a:t>-444: Début de la carrière de Périclès, grand stratège athénien</a:t>
            </a:r>
          </a:p>
          <a:p>
            <a:pPr>
              <a:defRPr sz="3600"/>
            </a:pPr>
            <a:r>
              <a:t>-431: Périclès à la tête d’Athènes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Map_athenian_empire_431_BC-fr.png"/>
          <p:cNvPicPr>
            <a:picLocks noChangeAspect="1"/>
          </p:cNvPicPr>
          <p:nvPr/>
        </p:nvPicPr>
        <p:blipFill>
          <a:blip r:embed="rId3">
            <a:extLst/>
          </a:blip>
          <a:stretch>
            <a:fillRect/>
          </a:stretch>
        </p:blipFill>
        <p:spPr>
          <a:xfrm>
            <a:off x="571500" y="241300"/>
            <a:ext cx="11861800" cy="9489441"/>
          </a:xfrm>
          <a:prstGeom prst="rect">
            <a:avLst/>
          </a:prstGeom>
          <a:ln w="12700">
            <a:miter lim="400000"/>
          </a:ln>
        </p:spPr>
      </p:pic>
      <p:sp>
        <p:nvSpPr>
          <p:cNvPr id="185" name="Shape 185"/>
          <p:cNvSpPr/>
          <p:nvPr/>
        </p:nvSpPr>
        <p:spPr>
          <a:xfrm>
            <a:off x="214126" y="171450"/>
            <a:ext cx="10795001" cy="80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800">
                <a:solidFill>
                  <a:srgbClr val="232323"/>
                </a:solidFill>
              </a:defRPr>
            </a:lvl1pPr>
          </a:lstStyle>
          <a:p>
            <a:r>
              <a:t>La Ligue de Délos (cités alliées, en jaune)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title"/>
          </p:nvPr>
        </p:nvSpPr>
        <p:spPr>
          <a:xfrm>
            <a:off x="1016000" y="152288"/>
            <a:ext cx="10972800" cy="1854201"/>
          </a:xfrm>
          <a:prstGeom prst="rect">
            <a:avLst/>
          </a:prstGeom>
        </p:spPr>
        <p:txBody>
          <a:bodyPr/>
          <a:lstStyle/>
          <a:p>
            <a:r>
              <a:t> Grecs VS Perses</a:t>
            </a:r>
          </a:p>
        </p:txBody>
      </p:sp>
      <p:sp>
        <p:nvSpPr>
          <p:cNvPr id="190" name="Shape 190"/>
          <p:cNvSpPr>
            <a:spLocks noGrp="1"/>
          </p:cNvSpPr>
          <p:nvPr>
            <p:ph type="body" idx="1"/>
          </p:nvPr>
        </p:nvSpPr>
        <p:spPr>
          <a:prstGeom prst="rect">
            <a:avLst/>
          </a:prstGeom>
        </p:spPr>
        <p:txBody>
          <a:bodyPr/>
          <a:lstStyle/>
          <a:p>
            <a:pPr marL="1143000"/>
            <a:endParaRPr/>
          </a:p>
        </p:txBody>
      </p:sp>
      <p:pic>
        <p:nvPicPr>
          <p:cNvPr id="191" name="main.php?g2_view=core.png"/>
          <p:cNvPicPr>
            <a:picLocks noChangeAspect="1"/>
          </p:cNvPicPr>
          <p:nvPr/>
        </p:nvPicPr>
        <p:blipFill>
          <a:blip r:embed="rId3">
            <a:extLst/>
          </a:blip>
          <a:stretch>
            <a:fillRect/>
          </a:stretch>
        </p:blipFill>
        <p:spPr>
          <a:xfrm>
            <a:off x="682098" y="1749173"/>
            <a:ext cx="11640604" cy="723900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685800" y="-57318"/>
            <a:ext cx="11633200" cy="1854201"/>
          </a:xfrm>
          <a:prstGeom prst="rect">
            <a:avLst/>
          </a:prstGeom>
        </p:spPr>
        <p:txBody>
          <a:bodyPr/>
          <a:lstStyle/>
          <a:p>
            <a:r>
              <a:t>Philippidès et Marathon</a:t>
            </a:r>
          </a:p>
        </p:txBody>
      </p:sp>
      <p:pic>
        <p:nvPicPr>
          <p:cNvPr id="196" name="8ntl4m03.png"/>
          <p:cNvPicPr>
            <a:picLocks noChangeAspect="1"/>
          </p:cNvPicPr>
          <p:nvPr/>
        </p:nvPicPr>
        <p:blipFill>
          <a:blip r:embed="rId3">
            <a:extLst/>
          </a:blip>
          <a:stretch>
            <a:fillRect/>
          </a:stretch>
        </p:blipFill>
        <p:spPr>
          <a:xfrm>
            <a:off x="2695671" y="1520573"/>
            <a:ext cx="7613458" cy="5710094"/>
          </a:xfrm>
          <a:prstGeom prst="rect">
            <a:avLst/>
          </a:prstGeom>
          <a:ln w="12700">
            <a:miter lim="400000"/>
          </a:ln>
        </p:spPr>
      </p:pic>
      <p:sp>
        <p:nvSpPr>
          <p:cNvPr id="197" name="Shape 197"/>
          <p:cNvSpPr/>
          <p:nvPr/>
        </p:nvSpPr>
        <p:spPr>
          <a:xfrm>
            <a:off x="421737" y="7515569"/>
            <a:ext cx="12161325"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40303"/>
                </a:solidFill>
              </a:defRPr>
            </a:lvl1pPr>
          </a:lstStyle>
          <a:p>
            <a:r>
              <a:t>Mythe ou réalité: le jeune homme aurait parcouru 42 km de Marathon à Athènes pour prévenir de l’invasion des Perses…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body" idx="1"/>
          </p:nvPr>
        </p:nvSpPr>
        <p:spPr>
          <a:xfrm>
            <a:off x="-135176" y="2082091"/>
            <a:ext cx="12832831" cy="6750896"/>
          </a:xfrm>
          <a:prstGeom prst="rect">
            <a:avLst/>
          </a:prstGeom>
        </p:spPr>
        <p:txBody>
          <a:bodyPr/>
          <a:lstStyle/>
          <a:p>
            <a:pPr marL="1143000">
              <a:defRPr>
                <a:solidFill>
                  <a:srgbClr val="14130F"/>
                </a:solidFill>
              </a:defRPr>
            </a:pPr>
            <a:r>
              <a:t>-430-404: début de la guerre du Péloponnèse: victoire de Sparte, Ligue du Péloponnèse contre Athènes et la Ligue de Délos</a:t>
            </a:r>
          </a:p>
          <a:p>
            <a:pPr marL="1143000">
              <a:defRPr>
                <a:solidFill>
                  <a:srgbClr val="14130F"/>
                </a:solidFill>
              </a:defRPr>
            </a:pPr>
            <a:r>
              <a:t>-430-426: peste d’Athènes: épidémie (Typhus?) qui a décimé des dizaines de milliers de personnes, dont Périclès (entre un tiers et un quart de la population)</a:t>
            </a:r>
          </a:p>
          <a:p>
            <a:pPr marL="1143000">
              <a:defRPr>
                <a:solidFill>
                  <a:srgbClr val="14130F"/>
                </a:solidFill>
              </a:defRPr>
            </a:pPr>
            <a:r>
              <a:t>-399: condamnation à mort de Socrate</a:t>
            </a:r>
          </a:p>
          <a:p>
            <a:pPr marL="1143000">
              <a:defRPr>
                <a:solidFill>
                  <a:srgbClr val="14130F"/>
                </a:solidFill>
              </a:defRPr>
            </a:pPr>
            <a:r>
              <a:t>-146: la Grèce passe sous le pouvoir romain</a:t>
            </a:r>
          </a:p>
        </p:txBody>
      </p:sp>
      <p:sp>
        <p:nvSpPr>
          <p:cNvPr id="202" name="Shape 202"/>
          <p:cNvSpPr/>
          <p:nvPr/>
        </p:nvSpPr>
        <p:spPr>
          <a:xfrm>
            <a:off x="2926638" y="556792"/>
            <a:ext cx="7151524" cy="15026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buClrTx/>
              <a:defRPr sz="7200">
                <a:latin typeface="+mn-lt"/>
                <a:ea typeface="+mn-ea"/>
                <a:cs typeface="+mn-cs"/>
                <a:sym typeface="Copperplate"/>
              </a:defRPr>
            </a:pPr>
            <a:r>
              <a:t>Grandes dates</a:t>
            </a:r>
          </a:p>
          <a:p>
            <a:pPr>
              <a:buClrTx/>
              <a:defRPr sz="3600">
                <a:latin typeface="+mn-lt"/>
                <a:ea typeface="+mn-ea"/>
                <a:cs typeface="+mn-cs"/>
                <a:sym typeface="Copperplate"/>
              </a:defRPr>
            </a:pPr>
            <a:r>
              <a:t>vers le déclin d’Athènes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a:xfrm>
            <a:off x="1016000" y="241300"/>
            <a:ext cx="11938000" cy="1854200"/>
          </a:xfrm>
          <a:prstGeom prst="rect">
            <a:avLst/>
          </a:prstGeom>
        </p:spPr>
        <p:txBody>
          <a:bodyPr/>
          <a:lstStyle/>
          <a:p>
            <a:r>
              <a:t>Les grecs, inventeurs...</a:t>
            </a:r>
          </a:p>
        </p:txBody>
      </p:sp>
      <p:sp>
        <p:nvSpPr>
          <p:cNvPr id="207" name="Shape 207"/>
          <p:cNvSpPr>
            <a:spLocks noGrp="1"/>
          </p:cNvSpPr>
          <p:nvPr>
            <p:ph type="body" idx="1"/>
          </p:nvPr>
        </p:nvSpPr>
        <p:spPr>
          <a:xfrm>
            <a:off x="355600" y="1130300"/>
            <a:ext cx="12293600" cy="8661400"/>
          </a:xfrm>
          <a:prstGeom prst="rect">
            <a:avLst/>
          </a:prstGeom>
        </p:spPr>
        <p:txBody>
          <a:bodyPr/>
          <a:lstStyle/>
          <a:p>
            <a:pPr marL="895350" indent="-133350">
              <a:defRPr sz="1400"/>
            </a:pPr>
            <a:endParaRPr>
              <a:solidFill>
                <a:srgbClr val="444444"/>
              </a:solidFill>
              <a:latin typeface="Arial"/>
              <a:ea typeface="Arial"/>
              <a:cs typeface="Arial"/>
              <a:sym typeface="Arial"/>
            </a:endParaRPr>
          </a:p>
          <a:p>
            <a:pPr marL="0" indent="0" defTabSz="457200">
              <a:spcBef>
                <a:spcPts val="0"/>
              </a:spcBef>
              <a:buClrTx/>
              <a:buSzTx/>
              <a:buNone/>
              <a:defRPr sz="3000">
                <a:solidFill>
                  <a:srgbClr val="000000"/>
                </a:solidFill>
                <a:latin typeface="Helvetica"/>
                <a:ea typeface="Helvetica"/>
                <a:cs typeface="Helvetica"/>
                <a:sym typeface="Helvetica"/>
              </a:defRPr>
            </a:pPr>
            <a:endParaRPr>
              <a:solidFill>
                <a:srgbClr val="444444"/>
              </a:solidFill>
              <a:latin typeface="Arial"/>
              <a:ea typeface="Arial"/>
              <a:cs typeface="Arial"/>
              <a:sym typeface="Arial"/>
            </a:endParaRPr>
          </a:p>
          <a:p>
            <a:pPr marL="0" indent="0" defTabSz="457200">
              <a:spcBef>
                <a:spcPts val="0"/>
              </a:spcBef>
              <a:buClrTx/>
              <a:buSzTx/>
              <a:buNone/>
              <a:defRPr sz="3000">
                <a:solidFill>
                  <a:srgbClr val="000000"/>
                </a:solidFill>
                <a:latin typeface="Helvetica"/>
                <a:ea typeface="Helvetica"/>
                <a:cs typeface="Helvetica"/>
                <a:sym typeface="Helvetica"/>
              </a:defRPr>
            </a:pPr>
            <a:r>
              <a:rPr b="1">
                <a:solidFill>
                  <a:srgbClr val="444444"/>
                </a:solidFill>
                <a:latin typeface="Arial"/>
                <a:ea typeface="Arial"/>
                <a:cs typeface="Arial"/>
                <a:sym typeface="Arial"/>
              </a:rPr>
              <a:t>La gomme à mâcher</a:t>
            </a:r>
            <a:endParaRPr>
              <a:solidFill>
                <a:srgbClr val="444444"/>
              </a:solidFill>
              <a:latin typeface="Arial"/>
              <a:ea typeface="Arial"/>
              <a:cs typeface="Arial"/>
              <a:sym typeface="Arial"/>
            </a:endParaRPr>
          </a:p>
          <a:p>
            <a:pPr marL="0" indent="0" defTabSz="457200">
              <a:spcBef>
                <a:spcPts val="0"/>
              </a:spcBef>
              <a:buClrTx/>
              <a:buSzTx/>
              <a:buNone/>
              <a:defRPr sz="3000">
                <a:solidFill>
                  <a:srgbClr val="000000"/>
                </a:solidFill>
                <a:latin typeface="Helvetica"/>
                <a:ea typeface="Helvetica"/>
                <a:cs typeface="Helvetica"/>
                <a:sym typeface="Helvetica"/>
              </a:defRPr>
            </a:pPr>
            <a:r>
              <a:rPr>
                <a:solidFill>
                  <a:srgbClr val="444444"/>
                </a:solidFill>
                <a:latin typeface="Arial"/>
                <a:ea typeface="Arial"/>
                <a:cs typeface="Arial"/>
                <a:sym typeface="Arial"/>
              </a:rPr>
              <a:t>Les grecs mâchaient du mastic. C'était une résine qui s'écoulait de l'écorce d'un petit arbre nommé lentisque.</a:t>
            </a:r>
          </a:p>
          <a:p>
            <a:pPr marL="0" indent="0" defTabSz="457200">
              <a:spcBef>
                <a:spcPts val="0"/>
              </a:spcBef>
              <a:buClrTx/>
              <a:buSzTx/>
              <a:buNone/>
              <a:defRPr sz="3000">
                <a:solidFill>
                  <a:srgbClr val="000000"/>
                </a:solidFill>
                <a:latin typeface="Helvetica"/>
                <a:ea typeface="Helvetica"/>
                <a:cs typeface="Helvetica"/>
                <a:sym typeface="Helvetica"/>
              </a:defRPr>
            </a:pPr>
            <a:endParaRPr>
              <a:solidFill>
                <a:srgbClr val="444444"/>
              </a:solidFill>
              <a:latin typeface="Arial"/>
              <a:ea typeface="Arial"/>
              <a:cs typeface="Arial"/>
              <a:sym typeface="Arial"/>
            </a:endParaRPr>
          </a:p>
          <a:p>
            <a:pPr marL="0" indent="0" defTabSz="457200">
              <a:spcBef>
                <a:spcPts val="0"/>
              </a:spcBef>
              <a:buClrTx/>
              <a:buSzTx/>
              <a:buNone/>
              <a:defRPr sz="3000">
                <a:solidFill>
                  <a:srgbClr val="000000"/>
                </a:solidFill>
                <a:latin typeface="Helvetica"/>
                <a:ea typeface="Helvetica"/>
                <a:cs typeface="Helvetica"/>
                <a:sym typeface="Helvetica"/>
              </a:defRPr>
            </a:pPr>
            <a:r>
              <a:rPr b="1">
                <a:solidFill>
                  <a:srgbClr val="444444"/>
                </a:solidFill>
                <a:latin typeface="Arial"/>
                <a:ea typeface="Arial"/>
                <a:cs typeface="Arial"/>
                <a:sym typeface="Arial"/>
              </a:rPr>
              <a:t>L'aspirine</a:t>
            </a:r>
            <a:endParaRPr>
              <a:solidFill>
                <a:srgbClr val="444444"/>
              </a:solidFill>
              <a:latin typeface="Arial"/>
              <a:ea typeface="Arial"/>
              <a:cs typeface="Arial"/>
              <a:sym typeface="Arial"/>
            </a:endParaRPr>
          </a:p>
          <a:p>
            <a:pPr marL="0" indent="0" defTabSz="457200">
              <a:spcBef>
                <a:spcPts val="0"/>
              </a:spcBef>
              <a:buClrTx/>
              <a:buSzTx/>
              <a:buNone/>
              <a:defRPr sz="3000">
                <a:solidFill>
                  <a:srgbClr val="000000"/>
                </a:solidFill>
                <a:latin typeface="Helvetica"/>
                <a:ea typeface="Helvetica"/>
                <a:cs typeface="Helvetica"/>
                <a:sym typeface="Helvetica"/>
              </a:defRPr>
            </a:pPr>
            <a:r>
              <a:rPr>
                <a:solidFill>
                  <a:srgbClr val="444444"/>
                </a:solidFill>
                <a:latin typeface="Arial"/>
                <a:ea typeface="Arial"/>
                <a:cs typeface="Arial"/>
                <a:sym typeface="Arial"/>
              </a:rPr>
              <a:t>Hippocrate est considéré comme le père de la médecine. Il utilisait une poudre fabriquée avec une écorce de saule pour soulager la douleur.</a:t>
            </a:r>
          </a:p>
          <a:p>
            <a:pPr marL="0" indent="0" defTabSz="457200">
              <a:spcBef>
                <a:spcPts val="0"/>
              </a:spcBef>
              <a:buClrTx/>
              <a:buSzTx/>
              <a:buNone/>
              <a:defRPr sz="3000">
                <a:solidFill>
                  <a:srgbClr val="000000"/>
                </a:solidFill>
                <a:latin typeface="Helvetica"/>
                <a:ea typeface="Helvetica"/>
                <a:cs typeface="Helvetica"/>
                <a:sym typeface="Helvetica"/>
              </a:defRPr>
            </a:pPr>
            <a:endParaRPr>
              <a:solidFill>
                <a:srgbClr val="444444"/>
              </a:solidFill>
              <a:latin typeface="Arial"/>
              <a:ea typeface="Arial"/>
              <a:cs typeface="Arial"/>
              <a:sym typeface="Arial"/>
            </a:endParaRPr>
          </a:p>
          <a:p>
            <a:pPr marL="0" indent="0" defTabSz="457200">
              <a:spcBef>
                <a:spcPts val="0"/>
              </a:spcBef>
              <a:buClrTx/>
              <a:buSzTx/>
              <a:buNone/>
              <a:defRPr sz="3000">
                <a:solidFill>
                  <a:srgbClr val="000000"/>
                </a:solidFill>
                <a:latin typeface="Helvetica"/>
                <a:ea typeface="Helvetica"/>
                <a:cs typeface="Helvetica"/>
                <a:sym typeface="Helvetica"/>
              </a:defRPr>
            </a:pPr>
            <a:r>
              <a:rPr b="1">
                <a:solidFill>
                  <a:srgbClr val="444444"/>
                </a:solidFill>
                <a:latin typeface="Arial"/>
                <a:ea typeface="Arial"/>
                <a:cs typeface="Arial"/>
                <a:sym typeface="Arial"/>
              </a:rPr>
              <a:t>L’éthique médicale</a:t>
            </a:r>
          </a:p>
          <a:p>
            <a:pPr marL="0" indent="0" defTabSz="457200">
              <a:spcBef>
                <a:spcPts val="0"/>
              </a:spcBef>
              <a:buClrTx/>
              <a:buSzTx/>
              <a:buNone/>
              <a:defRPr sz="3000">
                <a:solidFill>
                  <a:srgbClr val="000000"/>
                </a:solidFill>
                <a:latin typeface="Helvetica"/>
                <a:ea typeface="Helvetica"/>
                <a:cs typeface="Helvetica"/>
                <a:sym typeface="Helvetica"/>
              </a:defRPr>
            </a:pPr>
            <a:r>
              <a:rPr>
                <a:solidFill>
                  <a:srgbClr val="444444"/>
                </a:solidFill>
                <a:latin typeface="Arial"/>
                <a:ea typeface="Arial"/>
                <a:cs typeface="Arial"/>
                <a:sym typeface="Arial"/>
              </a:rPr>
              <a:t>Le serment d’Hippocrate: soigner les malades selon un code de déontologie, ne pas nuire aux malades, etc.</a:t>
            </a:r>
          </a:p>
          <a:p>
            <a:pPr marL="0" indent="0" defTabSz="457200">
              <a:spcBef>
                <a:spcPts val="0"/>
              </a:spcBef>
              <a:buClrTx/>
              <a:buSzTx/>
              <a:buNone/>
              <a:defRPr sz="3000">
                <a:solidFill>
                  <a:srgbClr val="000000"/>
                </a:solidFill>
                <a:latin typeface="Helvetica"/>
                <a:ea typeface="Helvetica"/>
                <a:cs typeface="Helvetica"/>
                <a:sym typeface="Helvetica"/>
              </a:defRPr>
            </a:pPr>
            <a:endParaRPr>
              <a:solidFill>
                <a:srgbClr val="444444"/>
              </a:solidFill>
              <a:latin typeface="Arial"/>
              <a:ea typeface="Arial"/>
              <a:cs typeface="Arial"/>
              <a:sym typeface="Arial"/>
            </a:endParaRPr>
          </a:p>
          <a:p>
            <a:pPr marL="0" indent="0" defTabSz="457200">
              <a:spcBef>
                <a:spcPts val="0"/>
              </a:spcBef>
              <a:buClrTx/>
              <a:buSzTx/>
              <a:buNone/>
              <a:defRPr sz="3000">
                <a:solidFill>
                  <a:srgbClr val="000000"/>
                </a:solidFill>
                <a:latin typeface="Helvetica"/>
                <a:ea typeface="Helvetica"/>
                <a:cs typeface="Helvetica"/>
                <a:sym typeface="Helvetica"/>
              </a:defRPr>
            </a:pPr>
            <a:r>
              <a:rPr b="1">
                <a:solidFill>
                  <a:srgbClr val="444444"/>
                </a:solidFill>
                <a:latin typeface="Arial"/>
                <a:ea typeface="Arial"/>
                <a:cs typeface="Arial"/>
                <a:sym typeface="Arial"/>
              </a:rPr>
              <a:t>Le levier</a:t>
            </a:r>
            <a:endParaRPr>
              <a:solidFill>
                <a:srgbClr val="444444"/>
              </a:solidFill>
              <a:latin typeface="Arial"/>
              <a:ea typeface="Arial"/>
              <a:cs typeface="Arial"/>
              <a:sym typeface="Arial"/>
            </a:endParaRPr>
          </a:p>
          <a:p>
            <a:pPr marL="0" indent="0" defTabSz="457200">
              <a:spcBef>
                <a:spcPts val="0"/>
              </a:spcBef>
              <a:buClrTx/>
              <a:buSzTx/>
              <a:buNone/>
              <a:defRPr sz="3000">
                <a:solidFill>
                  <a:srgbClr val="000000"/>
                </a:solidFill>
                <a:latin typeface="Helvetica"/>
                <a:ea typeface="Helvetica"/>
                <a:cs typeface="Helvetica"/>
                <a:sym typeface="Helvetica"/>
              </a:defRPr>
            </a:pPr>
            <a:r>
              <a:rPr>
                <a:solidFill>
                  <a:srgbClr val="444444"/>
                </a:solidFill>
                <a:latin typeface="Arial"/>
                <a:ea typeface="Arial"/>
                <a:cs typeface="Arial"/>
                <a:sym typeface="Arial"/>
              </a:rPr>
              <a:t>Lorsque le mathématicien grec Archimède l'inventa au 3e siècle avant J-C, il permit la création de nombreuses autres inventions très utiles telles que les ciseaux.</a:t>
            </a:r>
          </a:p>
          <a:p>
            <a:pPr marL="0" indent="0" defTabSz="457200">
              <a:spcBef>
                <a:spcPts val="0"/>
              </a:spcBef>
              <a:buClrTx/>
              <a:buSzTx/>
              <a:buNone/>
              <a:defRPr sz="1800">
                <a:solidFill>
                  <a:srgbClr val="000000"/>
                </a:solidFill>
                <a:latin typeface="Helvetica"/>
                <a:ea typeface="Helvetica"/>
                <a:cs typeface="Helvetica"/>
                <a:sym typeface="Helvetica"/>
              </a:defRPr>
            </a:pPr>
            <a:endParaRPr>
              <a:solidFill>
                <a:srgbClr val="444444"/>
              </a:solidFill>
              <a:latin typeface="Arial"/>
              <a:ea typeface="Arial"/>
              <a:cs typeface="Arial"/>
              <a:sym typeface="Aria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title"/>
          </p:nvPr>
        </p:nvSpPr>
        <p:spPr>
          <a:xfrm>
            <a:off x="1016000" y="0"/>
            <a:ext cx="11938000" cy="1854200"/>
          </a:xfrm>
          <a:prstGeom prst="rect">
            <a:avLst/>
          </a:prstGeom>
        </p:spPr>
        <p:txBody>
          <a:bodyPr/>
          <a:lstStyle/>
          <a:p>
            <a:r>
              <a:rPr dirty="0"/>
              <a:t>Les grecs, inventeurs...</a:t>
            </a:r>
          </a:p>
        </p:txBody>
      </p:sp>
      <p:sp>
        <p:nvSpPr>
          <p:cNvPr id="210" name="Shape 210"/>
          <p:cNvSpPr/>
          <p:nvPr/>
        </p:nvSpPr>
        <p:spPr>
          <a:xfrm>
            <a:off x="762000" y="1684119"/>
            <a:ext cx="11760200" cy="78585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buClrTx/>
              <a:defRPr sz="3000">
                <a:solidFill>
                  <a:srgbClr val="000000"/>
                </a:solidFill>
                <a:latin typeface="Helvetica"/>
                <a:ea typeface="Helvetica"/>
                <a:cs typeface="Helvetica"/>
                <a:sym typeface="Helvetica"/>
              </a:defRPr>
            </a:pPr>
            <a:r>
              <a:rPr sz="2800" b="1" dirty="0">
                <a:solidFill>
                  <a:srgbClr val="444444"/>
                </a:solidFill>
                <a:latin typeface="Arial"/>
                <a:ea typeface="Arial"/>
                <a:cs typeface="Arial"/>
                <a:sym typeface="Arial"/>
              </a:rPr>
              <a:t>La douche</a:t>
            </a:r>
            <a:endParaRPr sz="2800" dirty="0">
              <a:solidFill>
                <a:srgbClr val="444444"/>
              </a:solidFill>
              <a:latin typeface="Arial"/>
              <a:ea typeface="Arial"/>
              <a:cs typeface="Arial"/>
              <a:sym typeface="Arial"/>
            </a:endParaRPr>
          </a:p>
          <a:p>
            <a:pPr algn="l" defTabSz="457200">
              <a:buClrTx/>
              <a:defRPr sz="3000">
                <a:solidFill>
                  <a:srgbClr val="000000"/>
                </a:solidFill>
                <a:latin typeface="Helvetica"/>
                <a:ea typeface="Helvetica"/>
                <a:cs typeface="Helvetica"/>
                <a:sym typeface="Helvetica"/>
              </a:defRPr>
            </a:pPr>
            <a:r>
              <a:rPr sz="2800" dirty="0">
                <a:solidFill>
                  <a:srgbClr val="444444"/>
                </a:solidFill>
                <a:latin typeface="Arial"/>
                <a:ea typeface="Arial"/>
                <a:cs typeface="Arial"/>
                <a:sym typeface="Arial"/>
              </a:rPr>
              <a:t>La première représentation d'une douche se trouve sur un vase grec sur lequel on peu voir des athlètes se lavant. Les pommes de douche ressemblent de façon surprenante à celles utilisées aujourd'hui.</a:t>
            </a:r>
          </a:p>
          <a:p>
            <a:pPr algn="l" defTabSz="457200">
              <a:buClrTx/>
              <a:defRPr sz="3000">
                <a:solidFill>
                  <a:srgbClr val="000000"/>
                </a:solidFill>
                <a:latin typeface="Helvetica"/>
                <a:ea typeface="Helvetica"/>
                <a:cs typeface="Helvetica"/>
                <a:sym typeface="Helvetica"/>
              </a:defRPr>
            </a:pPr>
            <a:endParaRPr sz="2800" dirty="0">
              <a:solidFill>
                <a:srgbClr val="444444"/>
              </a:solidFill>
              <a:latin typeface="Arial"/>
              <a:ea typeface="Arial"/>
              <a:cs typeface="Arial"/>
              <a:sym typeface="Arial"/>
            </a:endParaRPr>
          </a:p>
          <a:p>
            <a:pPr algn="l" defTabSz="457200">
              <a:buClrTx/>
              <a:defRPr sz="3000">
                <a:solidFill>
                  <a:srgbClr val="000000"/>
                </a:solidFill>
                <a:latin typeface="Helvetica"/>
                <a:ea typeface="Helvetica"/>
                <a:cs typeface="Helvetica"/>
                <a:sym typeface="Helvetica"/>
              </a:defRPr>
            </a:pPr>
            <a:r>
              <a:rPr sz="2800" b="1" dirty="0">
                <a:solidFill>
                  <a:srgbClr val="444444"/>
                </a:solidFill>
                <a:latin typeface="Arial"/>
                <a:ea typeface="Arial"/>
                <a:cs typeface="Arial"/>
                <a:sym typeface="Arial"/>
              </a:rPr>
              <a:t>L'extincteur</a:t>
            </a:r>
            <a:endParaRPr sz="2800" dirty="0">
              <a:solidFill>
                <a:srgbClr val="444444"/>
              </a:solidFill>
              <a:latin typeface="Arial"/>
              <a:ea typeface="Arial"/>
              <a:cs typeface="Arial"/>
              <a:sym typeface="Arial"/>
            </a:endParaRPr>
          </a:p>
          <a:p>
            <a:pPr algn="l" defTabSz="457200">
              <a:buClrTx/>
              <a:defRPr sz="3000">
                <a:solidFill>
                  <a:srgbClr val="000000"/>
                </a:solidFill>
                <a:latin typeface="Helvetica"/>
                <a:ea typeface="Helvetica"/>
                <a:cs typeface="Helvetica"/>
                <a:sym typeface="Helvetica"/>
              </a:defRPr>
            </a:pPr>
            <a:r>
              <a:rPr sz="2800" dirty="0">
                <a:solidFill>
                  <a:srgbClr val="444444"/>
                </a:solidFill>
                <a:latin typeface="Arial"/>
                <a:ea typeface="Arial"/>
                <a:cs typeface="Arial"/>
                <a:sym typeface="Arial"/>
              </a:rPr>
              <a:t>Le physicien Ctésibios a créé le premier appareil qui ressemblait à un extincteur. Dans cet appareil, l'eau était comprimée dans un cylindre et expulsée à l'aide d'un piston.</a:t>
            </a:r>
          </a:p>
          <a:p>
            <a:pPr algn="l" defTabSz="457200">
              <a:buClrTx/>
              <a:defRPr sz="3000">
                <a:solidFill>
                  <a:srgbClr val="000000"/>
                </a:solidFill>
                <a:latin typeface="Helvetica"/>
                <a:ea typeface="Helvetica"/>
                <a:cs typeface="Helvetica"/>
                <a:sym typeface="Helvetica"/>
              </a:defRPr>
            </a:pPr>
            <a:endParaRPr sz="2800" dirty="0">
              <a:solidFill>
                <a:srgbClr val="444444"/>
              </a:solidFill>
              <a:latin typeface="Arial"/>
              <a:ea typeface="Arial"/>
              <a:cs typeface="Arial"/>
              <a:sym typeface="Arial"/>
            </a:endParaRPr>
          </a:p>
          <a:p>
            <a:pPr algn="l" defTabSz="457200">
              <a:buClrTx/>
              <a:defRPr sz="3000">
                <a:solidFill>
                  <a:srgbClr val="000000"/>
                </a:solidFill>
                <a:latin typeface="Helvetica"/>
                <a:ea typeface="Helvetica"/>
                <a:cs typeface="Helvetica"/>
                <a:sym typeface="Helvetica"/>
              </a:defRPr>
            </a:pPr>
            <a:r>
              <a:rPr sz="2800" b="1" dirty="0">
                <a:solidFill>
                  <a:srgbClr val="444444"/>
                </a:solidFill>
                <a:latin typeface="Arial"/>
                <a:ea typeface="Arial"/>
                <a:cs typeface="Arial"/>
                <a:sym typeface="Arial"/>
              </a:rPr>
              <a:t>La grue</a:t>
            </a:r>
            <a:endParaRPr sz="2800" dirty="0">
              <a:solidFill>
                <a:srgbClr val="444444"/>
              </a:solidFill>
              <a:latin typeface="Arial"/>
              <a:ea typeface="Arial"/>
              <a:cs typeface="Arial"/>
              <a:sym typeface="Arial"/>
            </a:endParaRPr>
          </a:p>
          <a:p>
            <a:pPr algn="l" defTabSz="457200">
              <a:buClrTx/>
              <a:defRPr sz="3000">
                <a:solidFill>
                  <a:srgbClr val="000000"/>
                </a:solidFill>
                <a:latin typeface="Helvetica"/>
                <a:ea typeface="Helvetica"/>
                <a:cs typeface="Helvetica"/>
                <a:sym typeface="Helvetica"/>
              </a:defRPr>
            </a:pPr>
            <a:r>
              <a:rPr sz="2800" dirty="0">
                <a:solidFill>
                  <a:srgbClr val="444444"/>
                </a:solidFill>
                <a:latin typeface="Arial"/>
                <a:ea typeface="Arial"/>
                <a:cs typeface="Arial"/>
                <a:sym typeface="Arial"/>
              </a:rPr>
              <a:t>Compte tenu du poids des matériaux dont les grecs se servaient pour construire certains bâtiments, les archéologues pensent qu'ils se servaient de grues</a:t>
            </a:r>
            <a:r>
              <a:rPr sz="2800" dirty="0" smtClean="0">
                <a:solidFill>
                  <a:srgbClr val="444444"/>
                </a:solidFill>
                <a:latin typeface="Arial"/>
                <a:ea typeface="Arial"/>
                <a:cs typeface="Arial"/>
                <a:sym typeface="Arial"/>
              </a:rPr>
              <a:t>.</a:t>
            </a:r>
            <a:endParaRPr lang="fr-CH" sz="2800" dirty="0" smtClean="0">
              <a:solidFill>
                <a:srgbClr val="444444"/>
              </a:solidFill>
              <a:latin typeface="Arial"/>
              <a:ea typeface="Arial"/>
              <a:cs typeface="Arial"/>
              <a:sym typeface="Arial"/>
            </a:endParaRPr>
          </a:p>
          <a:p>
            <a:pPr algn="l" defTabSz="457200">
              <a:buClrTx/>
              <a:defRPr sz="3000">
                <a:solidFill>
                  <a:srgbClr val="000000"/>
                </a:solidFill>
                <a:latin typeface="Helvetica"/>
                <a:ea typeface="Helvetica"/>
                <a:cs typeface="Helvetica"/>
                <a:sym typeface="Helvetica"/>
              </a:defRPr>
            </a:pPr>
            <a:endParaRPr sz="2800" dirty="0">
              <a:solidFill>
                <a:srgbClr val="444444"/>
              </a:solidFill>
              <a:latin typeface="Arial"/>
              <a:ea typeface="Arial"/>
              <a:cs typeface="Arial"/>
              <a:sym typeface="Arial"/>
            </a:endParaRPr>
          </a:p>
          <a:p>
            <a:pPr algn="l" defTabSz="457200">
              <a:buClrTx/>
              <a:defRPr sz="3000">
                <a:solidFill>
                  <a:srgbClr val="000000"/>
                </a:solidFill>
                <a:latin typeface="Helvetica"/>
                <a:ea typeface="Helvetica"/>
                <a:cs typeface="Helvetica"/>
                <a:sym typeface="Helvetica"/>
              </a:defRPr>
            </a:pPr>
            <a:r>
              <a:rPr sz="2800" b="1" dirty="0">
                <a:solidFill>
                  <a:srgbClr val="444444"/>
                </a:solidFill>
                <a:latin typeface="Arial"/>
                <a:ea typeface="Arial"/>
                <a:cs typeface="Arial"/>
                <a:sym typeface="Arial"/>
              </a:rPr>
              <a:t>Le phare</a:t>
            </a:r>
            <a:endParaRPr sz="2800" dirty="0">
              <a:solidFill>
                <a:srgbClr val="444444"/>
              </a:solidFill>
              <a:latin typeface="Arial"/>
              <a:ea typeface="Arial"/>
              <a:cs typeface="Arial"/>
              <a:sym typeface="Arial"/>
            </a:endParaRPr>
          </a:p>
          <a:p>
            <a:pPr algn="l" defTabSz="457200">
              <a:buClrTx/>
              <a:defRPr sz="3000">
                <a:solidFill>
                  <a:srgbClr val="000000"/>
                </a:solidFill>
                <a:latin typeface="Helvetica"/>
                <a:ea typeface="Helvetica"/>
                <a:cs typeface="Helvetica"/>
                <a:sym typeface="Helvetica"/>
              </a:defRPr>
            </a:pPr>
            <a:r>
              <a:rPr sz="2800" dirty="0">
                <a:solidFill>
                  <a:srgbClr val="444444"/>
                </a:solidFill>
                <a:latin typeface="Arial"/>
                <a:ea typeface="Arial"/>
                <a:cs typeface="Arial"/>
                <a:sym typeface="Arial"/>
              </a:rPr>
              <a:t>Le phare d'Alexandrie était l'une des 7 merveilles du monde. Son créateur est Ptolémée.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a:prstGeom prst="rect">
            <a:avLst/>
          </a:prstGeom>
        </p:spPr>
        <p:txBody>
          <a:bodyPr/>
          <a:lstStyle/>
          <a:p>
            <a:r>
              <a:t>Ligne du temps</a:t>
            </a:r>
          </a:p>
        </p:txBody>
      </p:sp>
      <p:sp>
        <p:nvSpPr>
          <p:cNvPr id="122" name="Shape 122"/>
          <p:cNvSpPr>
            <a:spLocks noGrp="1"/>
          </p:cNvSpPr>
          <p:nvPr>
            <p:ph type="body" idx="1"/>
          </p:nvPr>
        </p:nvSpPr>
        <p:spPr>
          <a:xfrm>
            <a:off x="1016000" y="2387600"/>
            <a:ext cx="10972800" cy="5715000"/>
          </a:xfrm>
          <a:prstGeom prst="rect">
            <a:avLst/>
          </a:prstGeom>
        </p:spPr>
        <p:txBody>
          <a:bodyPr/>
          <a:lstStyle/>
          <a:p>
            <a:pPr marL="1219200" indent="-457200">
              <a:defRPr sz="4800"/>
            </a:pPr>
            <a:r>
              <a:t>Quand débute l’Antiquité?</a:t>
            </a:r>
          </a:p>
          <a:p>
            <a:pPr marL="1219200" indent="-457200">
              <a:defRPr sz="4800"/>
            </a:pPr>
            <a:r>
              <a:t>Quand finit-elle?</a:t>
            </a:r>
          </a:p>
          <a:p>
            <a:pPr marL="1219200" indent="-457200">
              <a:defRPr sz="4800"/>
            </a:pPr>
            <a:r>
              <a:t>Quelles sont les 3 grandes civilisations antiques qu’on étudie en histoire européenne?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a:xfrm>
            <a:off x="1016000" y="431800"/>
            <a:ext cx="10972800" cy="1854200"/>
          </a:xfrm>
          <a:prstGeom prst="rect">
            <a:avLst/>
          </a:prstGeom>
        </p:spPr>
        <p:txBody>
          <a:bodyPr/>
          <a:lstStyle/>
          <a:p>
            <a:r>
              <a:t>Plus sérieusement...</a:t>
            </a:r>
          </a:p>
        </p:txBody>
      </p:sp>
      <p:sp>
        <p:nvSpPr>
          <p:cNvPr id="213" name="Shape 213"/>
          <p:cNvSpPr>
            <a:spLocks noGrp="1"/>
          </p:cNvSpPr>
          <p:nvPr>
            <p:ph type="body" idx="1"/>
          </p:nvPr>
        </p:nvSpPr>
        <p:spPr>
          <a:xfrm>
            <a:off x="701367" y="1727200"/>
            <a:ext cx="10972801" cy="6946900"/>
          </a:xfrm>
          <a:prstGeom prst="rect">
            <a:avLst/>
          </a:prstGeom>
        </p:spPr>
        <p:txBody>
          <a:bodyPr/>
          <a:lstStyle/>
          <a:p>
            <a:pPr marL="1143000">
              <a:defRPr sz="4400">
                <a:solidFill>
                  <a:srgbClr val="110F0C"/>
                </a:solidFill>
              </a:defRPr>
            </a:pPr>
            <a:r>
              <a:t>la philosophie (la métaphysique, l’éthique, la logique, l’esthétique)</a:t>
            </a:r>
          </a:p>
          <a:p>
            <a:pPr marL="1143000">
              <a:defRPr sz="4400">
                <a:solidFill>
                  <a:srgbClr val="110F0C"/>
                </a:solidFill>
              </a:defRPr>
            </a:pPr>
            <a:r>
              <a:t>la “démocratie” (ou le vote démocratique de certains aristocrates de la Cité)</a:t>
            </a:r>
          </a:p>
          <a:p>
            <a:pPr marL="1143000">
              <a:defRPr sz="4400">
                <a:solidFill>
                  <a:srgbClr val="110F0C"/>
                </a:solidFill>
              </a:defRPr>
            </a:pPr>
            <a:r>
              <a:t>inventions scientifiques (machine à vapeur, le levier, le diamètre de la Terre, etc.)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xfrm>
            <a:off x="914400" y="292100"/>
            <a:ext cx="10972800" cy="1854200"/>
          </a:xfrm>
          <a:prstGeom prst="rect">
            <a:avLst/>
          </a:prstGeom>
        </p:spPr>
        <p:txBody>
          <a:bodyPr/>
          <a:lstStyle/>
          <a:p>
            <a:r>
              <a:t>inventions littéraires</a:t>
            </a:r>
          </a:p>
        </p:txBody>
      </p:sp>
      <p:sp>
        <p:nvSpPr>
          <p:cNvPr id="216" name="Shape 216"/>
          <p:cNvSpPr/>
          <p:nvPr/>
        </p:nvSpPr>
        <p:spPr>
          <a:xfrm>
            <a:off x="-1774" y="1917700"/>
            <a:ext cx="12992101" cy="193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2A2721"/>
                </a:solidFill>
              </a:defRPr>
            </a:pPr>
            <a:r>
              <a:t>Le théâtre ou la représentation d’un drame </a:t>
            </a:r>
          </a:p>
          <a:p>
            <a:pPr>
              <a:defRPr>
                <a:solidFill>
                  <a:srgbClr val="2A2721"/>
                </a:solidFill>
              </a:defRPr>
            </a:pPr>
            <a:r>
              <a:t>(drama = action)</a:t>
            </a:r>
          </a:p>
        </p:txBody>
      </p:sp>
      <p:pic>
        <p:nvPicPr>
          <p:cNvPr id="217" name="Delphes_stade_pythique.tiff"/>
          <p:cNvPicPr>
            <a:picLocks noChangeAspect="1"/>
          </p:cNvPicPr>
          <p:nvPr/>
        </p:nvPicPr>
        <p:blipFill>
          <a:blip r:embed="rId2">
            <a:extLst/>
          </a:blip>
          <a:stretch>
            <a:fillRect/>
          </a:stretch>
        </p:blipFill>
        <p:spPr>
          <a:xfrm>
            <a:off x="2984500" y="3652251"/>
            <a:ext cx="7035800" cy="5274214"/>
          </a:xfrm>
          <a:prstGeom prst="rect">
            <a:avLst/>
          </a:prstGeom>
          <a:ln w="12700">
            <a:miter lim="400000"/>
          </a:ln>
        </p:spPr>
      </p:pic>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title"/>
          </p:nvPr>
        </p:nvSpPr>
        <p:spPr>
          <a:xfrm>
            <a:off x="-1143000" y="-257427"/>
            <a:ext cx="15290800" cy="2743201"/>
          </a:xfrm>
          <a:prstGeom prst="rect">
            <a:avLst/>
          </a:prstGeom>
        </p:spPr>
        <p:txBody>
          <a:bodyPr/>
          <a:lstStyle/>
          <a:p>
            <a:r>
              <a:rPr dirty="0"/>
              <a:t>La Tragédie </a:t>
            </a:r>
          </a:p>
          <a:p>
            <a:pPr>
              <a:defRPr sz="3600"/>
            </a:pPr>
            <a:r>
              <a:rPr dirty="0"/>
              <a:t>invention du Ve siècle</a:t>
            </a:r>
          </a:p>
        </p:txBody>
      </p:sp>
      <p:pic>
        <p:nvPicPr>
          <p:cNvPr id="220" name="visuelthebaide.png"/>
          <p:cNvPicPr>
            <a:picLocks noChangeAspect="1"/>
          </p:cNvPicPr>
          <p:nvPr/>
        </p:nvPicPr>
        <p:blipFill>
          <a:blip r:embed="rId3">
            <a:extLst/>
          </a:blip>
          <a:stretch>
            <a:fillRect/>
          </a:stretch>
        </p:blipFill>
        <p:spPr>
          <a:xfrm>
            <a:off x="1422400" y="2236716"/>
            <a:ext cx="9616974" cy="6371246"/>
          </a:xfrm>
          <a:prstGeom prst="rect">
            <a:avLst/>
          </a:prstGeom>
          <a:ln w="12700">
            <a:miter lim="400000"/>
          </a:ln>
        </p:spPr>
      </p:pic>
      <p:sp>
        <p:nvSpPr>
          <p:cNvPr id="221" name="Shape 221"/>
          <p:cNvSpPr/>
          <p:nvPr/>
        </p:nvSpPr>
        <p:spPr>
          <a:xfrm>
            <a:off x="-1522373" y="8763930"/>
            <a:ext cx="16049545"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000000"/>
                </a:solidFill>
              </a:defRPr>
            </a:lvl1pPr>
          </a:lstStyle>
          <a:p>
            <a:r>
              <a:t>Seules 32 tragédies grecques complètes nous sont parvenues… </a:t>
            </a:r>
          </a:p>
        </p:txBody>
      </p:sp>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xfrm>
            <a:off x="-1143000" y="-566048"/>
            <a:ext cx="15290800" cy="2743201"/>
          </a:xfrm>
          <a:prstGeom prst="rect">
            <a:avLst/>
          </a:prstGeom>
        </p:spPr>
        <p:txBody>
          <a:bodyPr/>
          <a:lstStyle/>
          <a:p>
            <a:r>
              <a:rPr dirty="0"/>
              <a:t>La Tragédie </a:t>
            </a:r>
          </a:p>
        </p:txBody>
      </p:sp>
      <p:sp>
        <p:nvSpPr>
          <p:cNvPr id="226" name="Shape 226"/>
          <p:cNvSpPr/>
          <p:nvPr/>
        </p:nvSpPr>
        <p:spPr>
          <a:xfrm>
            <a:off x="31806" y="1481188"/>
            <a:ext cx="12461084" cy="80278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143000" indent="-381000" algn="l">
              <a:spcBef>
                <a:spcPts val="3000"/>
              </a:spcBef>
              <a:buSzPct val="100000"/>
              <a:buChar char="•"/>
              <a:defRPr sz="4400">
                <a:solidFill>
                  <a:srgbClr val="110F0C"/>
                </a:solidFill>
              </a:defRPr>
            </a:pPr>
            <a:r>
              <a:rPr sz="4000" dirty="0"/>
              <a:t>origine religieuse: fêtes de Dionysos (Dieu du vin, de la fête, Dieu énigmatique, du mystère, de l’illusion, donc du théâtre) ou Dionysies, culte rendu en l’honneur du printemps</a:t>
            </a:r>
          </a:p>
          <a:p>
            <a:pPr marL="1143000" indent="-381000" algn="l">
              <a:spcBef>
                <a:spcPts val="3000"/>
              </a:spcBef>
              <a:buSzPct val="100000"/>
              <a:buChar char="•"/>
              <a:defRPr sz="4400">
                <a:solidFill>
                  <a:srgbClr val="110F0C"/>
                </a:solidFill>
              </a:defRPr>
            </a:pPr>
            <a:r>
              <a:rPr sz="4000" dirty="0"/>
              <a:t>« tragos » signifie « bouc » et « aido » « chanter »:</a:t>
            </a:r>
          </a:p>
          <a:p>
            <a:pPr marL="1587500" lvl="1" indent="-381000" algn="l">
              <a:spcBef>
                <a:spcPts val="3000"/>
              </a:spcBef>
              <a:buSzPct val="100000"/>
              <a:buChar char="•"/>
              <a:defRPr sz="4400">
                <a:solidFill>
                  <a:srgbClr val="110F0C"/>
                </a:solidFill>
              </a:defRPr>
            </a:pPr>
            <a:r>
              <a:rPr sz="4000" dirty="0"/>
              <a:t>le « chant du bouc » signifierait donc un hymne religieux joué par des acteurs déguisés en satyres et vêtus de peaux de boucs, hypothèse d’Aristote               ou…</a:t>
            </a:r>
          </a:p>
          <a:p>
            <a:pPr marL="1587500" lvl="1" indent="-381000" algn="l">
              <a:spcBef>
                <a:spcPts val="3000"/>
              </a:spcBef>
              <a:buSzPct val="100000"/>
              <a:buChar char="•"/>
              <a:defRPr sz="4400">
                <a:solidFill>
                  <a:srgbClr val="110F0C"/>
                </a:solidFill>
              </a:defRPr>
            </a:pPr>
            <a:r>
              <a:rPr sz="4000" dirty="0"/>
              <a:t> le bouc comme victime du sacrifice à Dionysos sur l’autel.</a:t>
            </a:r>
          </a:p>
        </p:txBody>
      </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p:nvPr>
        </p:nvSpPr>
        <p:spPr>
          <a:xfrm>
            <a:off x="-1143000" y="101600"/>
            <a:ext cx="15290800" cy="2743200"/>
          </a:xfrm>
          <a:prstGeom prst="rect">
            <a:avLst/>
          </a:prstGeom>
        </p:spPr>
        <p:txBody>
          <a:bodyPr/>
          <a:lstStyle/>
          <a:p>
            <a:r>
              <a:t>La Tragédie </a:t>
            </a:r>
          </a:p>
        </p:txBody>
      </p:sp>
      <p:sp>
        <p:nvSpPr>
          <p:cNvPr id="229" name="Shape 229"/>
          <p:cNvSpPr/>
          <p:nvPr/>
        </p:nvSpPr>
        <p:spPr>
          <a:xfrm>
            <a:off x="31806" y="1464485"/>
            <a:ext cx="12461084" cy="73507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143000" indent="-381000" algn="l">
              <a:spcBef>
                <a:spcPts val="3000"/>
              </a:spcBef>
              <a:buSzPct val="100000"/>
              <a:buChar char="•"/>
              <a:defRPr sz="4400">
                <a:solidFill>
                  <a:srgbClr val="110F0C"/>
                </a:solidFill>
              </a:defRPr>
            </a:pPr>
            <a:endParaRPr dirty="0"/>
          </a:p>
          <a:p>
            <a:pPr marL="1587500" lvl="1" indent="-381000" algn="l">
              <a:spcBef>
                <a:spcPts val="3000"/>
              </a:spcBef>
              <a:buSzPct val="100000"/>
              <a:buChar char="•"/>
              <a:defRPr sz="4400">
                <a:solidFill>
                  <a:srgbClr val="110F0C"/>
                </a:solidFill>
              </a:defRPr>
            </a:pPr>
            <a:r>
              <a:rPr dirty="0"/>
              <a:t>Sa principale caractéristique </a:t>
            </a:r>
            <a:r>
              <a:rPr dirty="0" smtClean="0"/>
              <a:t>formelle</a:t>
            </a:r>
            <a:r>
              <a:rPr lang="fr-CH" dirty="0" smtClean="0"/>
              <a:t>,</a:t>
            </a:r>
            <a:r>
              <a:rPr dirty="0" smtClean="0"/>
              <a:t> </a:t>
            </a:r>
            <a:r>
              <a:rPr dirty="0"/>
              <a:t>elle se </a:t>
            </a:r>
            <a:r>
              <a:rPr dirty="0" smtClean="0"/>
              <a:t>compose</a:t>
            </a:r>
            <a:r>
              <a:rPr lang="fr-CH" dirty="0" smtClean="0"/>
              <a:t>:</a:t>
            </a:r>
            <a:r>
              <a:rPr dirty="0" smtClean="0"/>
              <a:t> </a:t>
            </a:r>
            <a:endParaRPr dirty="0"/>
          </a:p>
          <a:p>
            <a:pPr marL="2032000" lvl="2" indent="-381000" algn="l">
              <a:spcBef>
                <a:spcPts val="3000"/>
              </a:spcBef>
              <a:buSzPct val="100000"/>
              <a:buChar char="•"/>
              <a:defRPr sz="4400">
                <a:solidFill>
                  <a:srgbClr val="110F0C"/>
                </a:solidFill>
              </a:defRPr>
            </a:pPr>
            <a:r>
              <a:rPr dirty="0"/>
              <a:t>d’un choeur (14 choristes et un chef de coeur appelé coryphée) qui danse et chante en suivant l’action. Il intervient par moments</a:t>
            </a:r>
          </a:p>
          <a:p>
            <a:pPr marL="2032000" lvl="2" indent="-381000" algn="l">
              <a:spcBef>
                <a:spcPts val="3000"/>
              </a:spcBef>
              <a:buSzPct val="100000"/>
              <a:buChar char="•"/>
              <a:defRPr sz="4400">
                <a:solidFill>
                  <a:srgbClr val="110F0C"/>
                </a:solidFill>
              </a:defRPr>
            </a:pPr>
            <a:r>
              <a:rPr dirty="0"/>
              <a:t>d’acteurs, hommes adultes uniquement, entre deux et trois sur scène, jouant masqués, jouant parfois plusieurs rôles en même temps</a:t>
            </a:r>
          </a:p>
        </p:txBody>
      </p:sp>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p:cNvSpPr>
          <p:nvPr>
            <p:ph type="title"/>
          </p:nvPr>
        </p:nvSpPr>
        <p:spPr>
          <a:xfrm>
            <a:off x="-1143000" y="101600"/>
            <a:ext cx="15290800" cy="2743200"/>
          </a:xfrm>
          <a:prstGeom prst="rect">
            <a:avLst/>
          </a:prstGeom>
        </p:spPr>
        <p:txBody>
          <a:bodyPr/>
          <a:lstStyle/>
          <a:p>
            <a:r>
              <a:t>La Tragédie </a:t>
            </a:r>
          </a:p>
        </p:txBody>
      </p:sp>
      <p:sp>
        <p:nvSpPr>
          <p:cNvPr id="232" name="Shape 232"/>
          <p:cNvSpPr/>
          <p:nvPr/>
        </p:nvSpPr>
        <p:spPr>
          <a:xfrm>
            <a:off x="31806" y="1031400"/>
            <a:ext cx="12461084" cy="821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143000" indent="-381000" algn="l">
              <a:spcBef>
                <a:spcPts val="3000"/>
              </a:spcBef>
              <a:buSzPct val="100000"/>
              <a:buChar char="•"/>
              <a:defRPr sz="4400">
                <a:solidFill>
                  <a:srgbClr val="110F0C"/>
                </a:solidFill>
              </a:defRPr>
            </a:pPr>
            <a:endParaRPr/>
          </a:p>
          <a:p>
            <a:pPr marL="1587500" lvl="1" indent="-381000" algn="l">
              <a:spcBef>
                <a:spcPts val="3000"/>
              </a:spcBef>
              <a:buSzPct val="100000"/>
              <a:buChar char="•"/>
              <a:defRPr sz="4400">
                <a:solidFill>
                  <a:srgbClr val="110F0C"/>
                </a:solidFill>
              </a:defRPr>
            </a:pPr>
            <a:r>
              <a:t>Toute tragédie est divisée en étapes distinctes</a:t>
            </a:r>
          </a:p>
          <a:p>
            <a:pPr marL="2032000" lvl="2" indent="-381000" algn="l">
              <a:spcBef>
                <a:spcPts val="3000"/>
              </a:spcBef>
              <a:buSzPct val="100000"/>
              <a:buChar char="•"/>
              <a:defRPr sz="4400">
                <a:solidFill>
                  <a:srgbClr val="110F0C"/>
                </a:solidFill>
              </a:defRPr>
            </a:pPr>
            <a:r>
              <a:t>Un prologue avant l’entrée du choeur</a:t>
            </a:r>
          </a:p>
          <a:p>
            <a:pPr marL="2032000" lvl="2" indent="-381000" algn="l">
              <a:spcBef>
                <a:spcPts val="3000"/>
              </a:spcBef>
              <a:buSzPct val="100000"/>
              <a:buChar char="•"/>
              <a:defRPr sz="4400">
                <a:solidFill>
                  <a:srgbClr val="110F0C"/>
                </a:solidFill>
              </a:defRPr>
            </a:pPr>
            <a:r>
              <a:t>Le parodos, chant d’entrée du choeur, souvent sur un rythme de marche</a:t>
            </a:r>
          </a:p>
          <a:p>
            <a:pPr marL="2032000" lvl="2" indent="-381000" algn="l">
              <a:spcBef>
                <a:spcPts val="3000"/>
              </a:spcBef>
              <a:buSzPct val="100000"/>
              <a:buChar char="•"/>
              <a:defRPr sz="4400">
                <a:solidFill>
                  <a:srgbClr val="110F0C"/>
                </a:solidFill>
              </a:defRPr>
            </a:pPr>
            <a:r>
              <a:t>Plusieurs épisodes coupés par des stasima ou stasimons (chants du choeur)</a:t>
            </a:r>
          </a:p>
          <a:p>
            <a:pPr marL="2032000" lvl="2" indent="-381000" algn="l">
              <a:spcBef>
                <a:spcPts val="3000"/>
              </a:spcBef>
              <a:buSzPct val="100000"/>
              <a:buChar char="•"/>
              <a:defRPr sz="4400">
                <a:solidFill>
                  <a:srgbClr val="110F0C"/>
                </a:solidFill>
              </a:defRPr>
            </a:pPr>
            <a:r>
              <a:t>Un exodos, sortie du choeur, parlé</a:t>
            </a:r>
          </a:p>
        </p:txBody>
      </p:sp>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p:cNvSpPr>
          <p:nvPr>
            <p:ph type="title"/>
          </p:nvPr>
        </p:nvSpPr>
        <p:spPr>
          <a:xfrm>
            <a:off x="558800" y="546100"/>
            <a:ext cx="12090400" cy="1854200"/>
          </a:xfrm>
          <a:prstGeom prst="rect">
            <a:avLst/>
          </a:prstGeom>
        </p:spPr>
        <p:txBody>
          <a:bodyPr/>
          <a:lstStyle/>
          <a:p>
            <a:r>
              <a:t>Fonctions de la tragédie selon Aristote</a:t>
            </a:r>
          </a:p>
        </p:txBody>
      </p:sp>
      <p:sp>
        <p:nvSpPr>
          <p:cNvPr id="235" name="Shape 235"/>
          <p:cNvSpPr>
            <a:spLocks noGrp="1"/>
          </p:cNvSpPr>
          <p:nvPr>
            <p:ph type="body" idx="1"/>
          </p:nvPr>
        </p:nvSpPr>
        <p:spPr>
          <a:xfrm>
            <a:off x="1016000" y="2222500"/>
            <a:ext cx="10972800" cy="7162800"/>
          </a:xfrm>
          <a:prstGeom prst="rect">
            <a:avLst/>
          </a:prstGeom>
        </p:spPr>
        <p:txBody>
          <a:bodyPr/>
          <a:lstStyle/>
          <a:p>
            <a:pPr marL="1219200" indent="-457200">
              <a:defRPr sz="4800">
                <a:solidFill>
                  <a:srgbClr val="1D1B16"/>
                </a:solidFill>
              </a:defRPr>
            </a:pPr>
            <a:r>
              <a:t>1) Provoquer la </a:t>
            </a:r>
            <a:r>
              <a:rPr>
                <a:latin typeface="Baskerville SemiBold"/>
                <a:ea typeface="Baskerville SemiBold"/>
                <a:cs typeface="Baskerville SemiBold"/>
                <a:sym typeface="Baskerville SemiBold"/>
              </a:rPr>
              <a:t>terreur</a:t>
            </a:r>
            <a:r>
              <a:t> et la </a:t>
            </a:r>
            <a:r>
              <a:rPr>
                <a:latin typeface="Baskerville SemiBold"/>
                <a:ea typeface="Baskerville SemiBold"/>
                <a:cs typeface="Baskerville SemiBold"/>
                <a:sym typeface="Baskerville SemiBold"/>
              </a:rPr>
              <a:t>pitié</a:t>
            </a:r>
            <a:r>
              <a:t> chez le spectateur</a:t>
            </a:r>
          </a:p>
          <a:p>
            <a:pPr marL="1663700" lvl="1" indent="-457200">
              <a:defRPr sz="4800">
                <a:solidFill>
                  <a:srgbClr val="1D1B16"/>
                </a:solidFill>
              </a:defRPr>
            </a:pPr>
            <a:r>
              <a:t>l’individu tombe dans l’infortune.        La pitié naît de ce caractère injuste.</a:t>
            </a:r>
          </a:p>
          <a:p>
            <a:pPr marL="1663700" lvl="1" indent="-457200">
              <a:defRPr sz="4800">
                <a:solidFill>
                  <a:srgbClr val="1D1B16"/>
                </a:solidFill>
              </a:defRPr>
            </a:pPr>
            <a:r>
              <a:t>la crainte naît en ce que chaque homme peut subir un jour le même sort</a:t>
            </a:r>
          </a:p>
        </p:txBody>
      </p:sp>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title"/>
          </p:nvPr>
        </p:nvSpPr>
        <p:spPr>
          <a:xfrm>
            <a:off x="635000" y="546100"/>
            <a:ext cx="11722100" cy="1854200"/>
          </a:xfrm>
          <a:prstGeom prst="rect">
            <a:avLst/>
          </a:prstGeom>
        </p:spPr>
        <p:txBody>
          <a:bodyPr/>
          <a:lstStyle/>
          <a:p>
            <a:r>
              <a:t>Fonctions de la tragédie selon Aristote</a:t>
            </a:r>
          </a:p>
        </p:txBody>
      </p:sp>
      <p:sp>
        <p:nvSpPr>
          <p:cNvPr id="238" name="Shape 238"/>
          <p:cNvSpPr>
            <a:spLocks noGrp="1"/>
          </p:cNvSpPr>
          <p:nvPr>
            <p:ph type="body" sz="half" idx="1"/>
          </p:nvPr>
        </p:nvSpPr>
        <p:spPr>
          <a:xfrm>
            <a:off x="800100" y="3200400"/>
            <a:ext cx="10972800" cy="2882900"/>
          </a:xfrm>
          <a:prstGeom prst="rect">
            <a:avLst/>
          </a:prstGeom>
        </p:spPr>
        <p:txBody>
          <a:bodyPr/>
          <a:lstStyle/>
          <a:p>
            <a:pPr marL="1219200" indent="-457200">
              <a:defRPr sz="4800">
                <a:solidFill>
                  <a:srgbClr val="000000"/>
                </a:solidFill>
              </a:defRPr>
            </a:pPr>
            <a:r>
              <a:t>2) Purger les spectateurs de ces émotions: c’est la </a:t>
            </a:r>
            <a:r>
              <a:rPr i="1"/>
              <a:t>catharsis </a:t>
            </a:r>
            <a:r>
              <a:t>ou «purification» de l’esprit</a:t>
            </a:r>
          </a:p>
        </p:txBody>
      </p:sp>
      <p:sp>
        <p:nvSpPr>
          <p:cNvPr id="239" name="Shape 239"/>
          <p:cNvSpPr/>
          <p:nvPr/>
        </p:nvSpPr>
        <p:spPr>
          <a:xfrm>
            <a:off x="1954210" y="6883400"/>
            <a:ext cx="10096501"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r>
              <a:t>La tragédie raconte toujours les malheurs d’un noble héros ou d’une famille royale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p:nvPr>
        </p:nvSpPr>
        <p:spPr>
          <a:prstGeom prst="rect">
            <a:avLst/>
          </a:prstGeom>
        </p:spPr>
        <p:txBody>
          <a:bodyPr/>
          <a:lstStyle/>
          <a:p>
            <a:r>
              <a:t>Le registre tragique</a:t>
            </a:r>
          </a:p>
        </p:txBody>
      </p:sp>
      <p:sp>
        <p:nvSpPr>
          <p:cNvPr id="242" name="Shape 242"/>
          <p:cNvSpPr>
            <a:spLocks noGrp="1"/>
          </p:cNvSpPr>
          <p:nvPr>
            <p:ph type="body" sz="half" idx="1"/>
          </p:nvPr>
        </p:nvSpPr>
        <p:spPr>
          <a:xfrm>
            <a:off x="386735" y="2943225"/>
            <a:ext cx="10972801" cy="2794000"/>
          </a:xfrm>
          <a:prstGeom prst="rect">
            <a:avLst/>
          </a:prstGeom>
        </p:spPr>
        <p:txBody>
          <a:bodyPr/>
          <a:lstStyle>
            <a:lvl1pPr marL="1219200" indent="-457200">
              <a:defRPr sz="4800">
                <a:solidFill>
                  <a:srgbClr val="000000"/>
                </a:solidFill>
              </a:defRPr>
            </a:lvl1pPr>
          </a:lstStyle>
          <a:p>
            <a:r>
              <a:t>Il peut être présent dans la tragédie (genre théâtral), d’autres genres dramatiques, dans le roman, même en poésie</a:t>
            </a:r>
          </a:p>
        </p:txBody>
      </p:sp>
      <p:sp>
        <p:nvSpPr>
          <p:cNvPr id="243" name="Shape 243"/>
          <p:cNvSpPr/>
          <p:nvPr/>
        </p:nvSpPr>
        <p:spPr>
          <a:xfrm>
            <a:off x="1130300" y="6280150"/>
            <a:ext cx="10972800" cy="219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lvl="1" indent="-381000" algn="l">
              <a:spcBef>
                <a:spcPts val="3000"/>
              </a:spcBef>
              <a:buSzPct val="100000"/>
              <a:buChar char="•"/>
              <a:defRPr sz="4800">
                <a:solidFill>
                  <a:srgbClr val="000000"/>
                </a:solidFill>
              </a:defRPr>
            </a:pPr>
            <a:r>
              <a:t>Sa nature: le conflit de l’homme avec ce qui le dépasse, lorsqu’il se heurte aux limites de sa propre condition</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1" animBg="1" advAuto="0"/>
      <p:bldP spid="243"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p:spPr>
        <p:txBody>
          <a:bodyPr/>
          <a:lstStyle/>
          <a:p>
            <a:r>
              <a:t>le registre tragique</a:t>
            </a:r>
          </a:p>
        </p:txBody>
      </p:sp>
      <p:sp>
        <p:nvSpPr>
          <p:cNvPr id="246" name="Shape 246"/>
          <p:cNvSpPr>
            <a:spLocks noGrp="1"/>
          </p:cNvSpPr>
          <p:nvPr>
            <p:ph type="body" idx="1"/>
          </p:nvPr>
        </p:nvSpPr>
        <p:spPr>
          <a:xfrm>
            <a:off x="1101970" y="2287199"/>
            <a:ext cx="10800860" cy="6804067"/>
          </a:xfrm>
          <a:prstGeom prst="rect">
            <a:avLst/>
          </a:prstGeom>
        </p:spPr>
        <p:txBody>
          <a:bodyPr/>
          <a:lstStyle/>
          <a:p>
            <a:pPr>
              <a:defRPr>
                <a:solidFill>
                  <a:srgbClr val="000000"/>
                </a:solidFill>
              </a:defRPr>
            </a:pPr>
            <a:r>
              <a:t>Selon Albert Camus: </a:t>
            </a:r>
          </a:p>
          <a:p>
            <a:pPr marL="0" indent="0" algn="just">
              <a:buSzTx/>
              <a:buNone/>
              <a:defRPr>
                <a:solidFill>
                  <a:srgbClr val="000000"/>
                </a:solidFill>
              </a:defRPr>
            </a:pPr>
            <a:r>
              <a:t>«Il y a tragédie lorsque l’homme, par orgueil (ou même par bêtise, comme Ajax), entre en </a:t>
            </a:r>
            <a:r>
              <a:rPr>
                <a:latin typeface="Baskerville SemiBold"/>
                <a:ea typeface="Baskerville SemiBold"/>
                <a:cs typeface="Baskerville SemiBold"/>
                <a:sym typeface="Baskerville SemiBold"/>
              </a:rPr>
              <a:t>contestation avec l’ordre divin</a:t>
            </a:r>
            <a:r>
              <a:t>, personnifié par un dieu ou incarné dans la société.                             Et la tragédie sera d’autant plus grande que cette révolte sera plus légitime et cet ordre plus nécessaire.»</a:t>
            </a:r>
          </a:p>
          <a:p>
            <a:pPr marL="0" indent="0" algn="just">
              <a:buSzTx/>
              <a:buNone/>
              <a:defRPr>
                <a:solidFill>
                  <a:srgbClr val="000000"/>
                </a:solidFill>
              </a:defRPr>
            </a:pPr>
            <a:r>
              <a:t>                                                                                           </a:t>
            </a:r>
            <a:r>
              <a:rPr i="1"/>
              <a:t>Discours sur le poème dramatique</a:t>
            </a:r>
            <a:r>
              <a:t>, préface de </a:t>
            </a:r>
            <a:r>
              <a:rPr i="1"/>
              <a:t>Bérénice</a:t>
            </a:r>
            <a:r>
              <a:t>.</a:t>
            </a: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prstGeom prst="rect">
            <a:avLst/>
          </a:prstGeom>
        </p:spPr>
        <p:txBody>
          <a:bodyPr/>
          <a:lstStyle/>
          <a:p>
            <a:endParaRPr/>
          </a:p>
        </p:txBody>
      </p:sp>
      <p:sp>
        <p:nvSpPr>
          <p:cNvPr id="125" name="Shape 125"/>
          <p:cNvSpPr>
            <a:spLocks noGrp="1"/>
          </p:cNvSpPr>
          <p:nvPr>
            <p:ph type="body" idx="1"/>
          </p:nvPr>
        </p:nvSpPr>
        <p:spPr>
          <a:prstGeom prst="rect">
            <a:avLst/>
          </a:prstGeom>
        </p:spPr>
        <p:txBody>
          <a:bodyPr/>
          <a:lstStyle/>
          <a:p>
            <a:pPr marL="1143000"/>
            <a:endParaRPr/>
          </a:p>
        </p:txBody>
      </p:sp>
      <p:pic>
        <p:nvPicPr>
          <p:cNvPr id="126" name="chronologie.png"/>
          <p:cNvPicPr>
            <a:picLocks noChangeAspect="1"/>
          </p:cNvPicPr>
          <p:nvPr/>
        </p:nvPicPr>
        <p:blipFill>
          <a:blip r:embed="rId2">
            <a:extLst/>
          </a:blip>
          <a:stretch>
            <a:fillRect/>
          </a:stretch>
        </p:blipFill>
        <p:spPr>
          <a:xfrm>
            <a:off x="38099" y="780713"/>
            <a:ext cx="12941302" cy="8652185"/>
          </a:xfrm>
          <a:prstGeom prst="rect">
            <a:avLst/>
          </a:prstGeom>
          <a:ln w="12700">
            <a:miter lim="400000"/>
          </a:ln>
        </p:spPr>
      </p:pic>
      <p:sp>
        <p:nvSpPr>
          <p:cNvPr id="127" name="Shape 127"/>
          <p:cNvSpPr/>
          <p:nvPr/>
        </p:nvSpPr>
        <p:spPr>
          <a:xfrm>
            <a:off x="-12700" y="6946900"/>
            <a:ext cx="13042900" cy="2971800"/>
          </a:xfrm>
          <a:prstGeom prst="rect">
            <a:avLst/>
          </a:prstGeom>
          <a:blipFill>
            <a:blip r:embed="rId3"/>
          </a:blipFill>
          <a:ln w="25400">
            <a:solidFill>
              <a:srgbClr val="403D34"/>
            </a:solidFill>
            <a:miter lim="400000"/>
          </a:ln>
        </p:spPr>
        <p:txBody>
          <a:bodyPr lIns="50800" tIns="50800" rIns="50800" bIns="50800" anchor="ctr"/>
          <a:lstStyle/>
          <a:p>
            <a:pPr>
              <a:buClrTx/>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p:cNvSpPr>
          <p:nvPr>
            <p:ph type="title"/>
          </p:nvPr>
        </p:nvSpPr>
        <p:spPr>
          <a:prstGeom prst="rect">
            <a:avLst/>
          </a:prstGeom>
        </p:spPr>
        <p:txBody>
          <a:bodyPr/>
          <a:lstStyle/>
          <a:p>
            <a:r>
              <a:t>le registre tragique</a:t>
            </a:r>
          </a:p>
        </p:txBody>
      </p:sp>
      <p:sp>
        <p:nvSpPr>
          <p:cNvPr id="249" name="Shape 249"/>
          <p:cNvSpPr>
            <a:spLocks noGrp="1"/>
          </p:cNvSpPr>
          <p:nvPr>
            <p:ph type="body" sz="half" idx="1"/>
          </p:nvPr>
        </p:nvSpPr>
        <p:spPr>
          <a:xfrm>
            <a:off x="1016000" y="2260600"/>
            <a:ext cx="10972800" cy="2489200"/>
          </a:xfrm>
          <a:prstGeom prst="rect">
            <a:avLst/>
          </a:prstGeom>
        </p:spPr>
        <p:txBody>
          <a:bodyPr/>
          <a:lstStyle/>
          <a:p>
            <a:pPr marL="1143000">
              <a:defRPr>
                <a:solidFill>
                  <a:srgbClr val="000000"/>
                </a:solidFill>
              </a:defRPr>
            </a:pPr>
            <a:r>
              <a:t>De ce combat inégal, l’homme toujours vaincu en tire </a:t>
            </a:r>
            <a:r>
              <a:rPr>
                <a:latin typeface="Baskerville SemiBold"/>
                <a:ea typeface="Baskerville SemiBold"/>
                <a:cs typeface="Baskerville SemiBold"/>
                <a:sym typeface="Baskerville SemiBold"/>
              </a:rPr>
              <a:t>noblesse</a:t>
            </a:r>
            <a:r>
              <a:t> et </a:t>
            </a:r>
            <a:r>
              <a:rPr>
                <a:latin typeface="Baskerville SemiBold"/>
                <a:ea typeface="Baskerville SemiBold"/>
                <a:cs typeface="Baskerville SemiBold"/>
                <a:sym typeface="Baskerville SemiBold"/>
              </a:rPr>
              <a:t>liberté</a:t>
            </a:r>
          </a:p>
        </p:txBody>
      </p:sp>
      <p:sp>
        <p:nvSpPr>
          <p:cNvPr id="250" name="Shape 250"/>
          <p:cNvSpPr/>
          <p:nvPr/>
        </p:nvSpPr>
        <p:spPr>
          <a:xfrm>
            <a:off x="2041301" y="4686300"/>
            <a:ext cx="9956801"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a:solidFill>
                  <a:srgbClr val="000000"/>
                </a:solidFill>
              </a:defRPr>
            </a:lvl1pPr>
          </a:lstStyle>
          <a:p>
            <a:r>
              <a:t>- Noblesse, car l’individu refuse d’être le jouet passif de la fatalité</a:t>
            </a:r>
          </a:p>
        </p:txBody>
      </p:sp>
      <p:sp>
        <p:nvSpPr>
          <p:cNvPr id="251" name="Shape 251"/>
          <p:cNvSpPr/>
          <p:nvPr/>
        </p:nvSpPr>
        <p:spPr>
          <a:xfrm>
            <a:off x="2044700" y="6451600"/>
            <a:ext cx="9956800"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a:solidFill>
                  <a:srgbClr val="000000"/>
                </a:solidFill>
              </a:defRPr>
            </a:lvl1pPr>
          </a:lstStyle>
          <a:p>
            <a:r>
              <a:t>- Liberté, parce qu’il assume son propre destin</a:t>
            </a:r>
          </a:p>
        </p:txBody>
      </p:sp>
      <p:sp>
        <p:nvSpPr>
          <p:cNvPr id="252" name="Shape 252"/>
          <p:cNvSpPr/>
          <p:nvPr/>
        </p:nvSpPr>
        <p:spPr>
          <a:xfrm>
            <a:off x="582426" y="8286750"/>
            <a:ext cx="118364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Le tragique célèbre donc </a:t>
            </a:r>
            <a:r>
              <a:rPr>
                <a:latin typeface="Baskerville SemiBold"/>
                <a:ea typeface="Baskerville SemiBold"/>
                <a:cs typeface="Baskerville SemiBold"/>
                <a:sym typeface="Baskerville SemiBold"/>
              </a:rPr>
              <a:t>la grandeur de l’homme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1" animBg="1" advAuto="0"/>
      <p:bldP spid="251" grpId="2" animBg="1" advAuto="0"/>
      <p:bldP spid="252"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William-Adolphe_Bouguereau_%281825-1905%29_-_The_Youth_of_Bacchus_%281884%29.png"/>
          <p:cNvPicPr>
            <a:picLocks noChangeAspect="1"/>
          </p:cNvPicPr>
          <p:nvPr/>
        </p:nvPicPr>
        <p:blipFill>
          <a:blip r:embed="rId3">
            <a:extLst/>
          </a:blip>
          <a:stretch>
            <a:fillRect/>
          </a:stretch>
        </p:blipFill>
        <p:spPr>
          <a:xfrm>
            <a:off x="112464" y="1892300"/>
            <a:ext cx="12765336" cy="6997700"/>
          </a:xfrm>
          <a:prstGeom prst="rect">
            <a:avLst/>
          </a:prstGeom>
          <a:ln w="12700">
            <a:miter lim="400000"/>
          </a:ln>
        </p:spPr>
      </p:pic>
      <p:sp>
        <p:nvSpPr>
          <p:cNvPr id="255" name="Shape 255"/>
          <p:cNvSpPr/>
          <p:nvPr/>
        </p:nvSpPr>
        <p:spPr>
          <a:xfrm>
            <a:off x="-344674" y="381000"/>
            <a:ext cx="13690601" cy="129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263E0F"/>
                </a:solidFill>
              </a:defRPr>
            </a:pPr>
            <a:r>
              <a:t>Aux origines de la tragédie:</a:t>
            </a:r>
          </a:p>
          <a:p>
            <a:pPr>
              <a:defRPr sz="4000">
                <a:solidFill>
                  <a:srgbClr val="263E0F"/>
                </a:solidFill>
              </a:defRPr>
            </a:pPr>
            <a:r>
              <a:t>le cortège de Dionysos, Dieu du théâtre et de l’ivresse poétique</a:t>
            </a:r>
          </a:p>
        </p:txBody>
      </p:sp>
      <p:sp>
        <p:nvSpPr>
          <p:cNvPr id="256" name="Shape 256"/>
          <p:cNvSpPr/>
          <p:nvPr/>
        </p:nvSpPr>
        <p:spPr>
          <a:xfrm>
            <a:off x="823726" y="8953500"/>
            <a:ext cx="113538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000000"/>
                </a:solidFill>
              </a:defRPr>
            </a:pPr>
            <a:r>
              <a:t>William Adolphe Bouguereau (1825-1905), </a:t>
            </a:r>
            <a:r>
              <a:rPr i="1"/>
              <a:t>La Naissance de Bacchus</a:t>
            </a:r>
            <a:r>
              <a:t>, 1884.</a:t>
            </a:r>
          </a:p>
        </p:txBody>
      </p:sp>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title"/>
          </p:nvPr>
        </p:nvSpPr>
        <p:spPr>
          <a:xfrm>
            <a:off x="1016000" y="231467"/>
            <a:ext cx="10972800" cy="1854201"/>
          </a:xfrm>
          <a:prstGeom prst="rect">
            <a:avLst/>
          </a:prstGeom>
        </p:spPr>
        <p:txBody>
          <a:bodyPr/>
          <a:lstStyle/>
          <a:p>
            <a:r>
              <a:t>Les Dionysies</a:t>
            </a:r>
          </a:p>
        </p:txBody>
      </p:sp>
      <p:sp>
        <p:nvSpPr>
          <p:cNvPr id="261" name="Shape 261"/>
          <p:cNvSpPr>
            <a:spLocks noGrp="1"/>
          </p:cNvSpPr>
          <p:nvPr>
            <p:ph type="body" sz="half" idx="1"/>
          </p:nvPr>
        </p:nvSpPr>
        <p:spPr>
          <a:xfrm>
            <a:off x="100706" y="1994198"/>
            <a:ext cx="5486401" cy="7263804"/>
          </a:xfrm>
          <a:prstGeom prst="rect">
            <a:avLst/>
          </a:prstGeom>
        </p:spPr>
        <p:txBody>
          <a:bodyPr/>
          <a:lstStyle/>
          <a:p>
            <a:pPr algn="just">
              <a:defRPr sz="3600">
                <a:solidFill>
                  <a:srgbClr val="000000"/>
                </a:solidFill>
              </a:defRPr>
            </a:pPr>
            <a:r>
              <a:rPr dirty="0"/>
              <a:t>Fêtes religieuses annuelles dédiées au Dieu Dionysos durant lesquelles les dramaturges présentaient leurs tragédies à tous les citoyens, même les prisonniers.</a:t>
            </a:r>
          </a:p>
          <a:p>
            <a:pPr algn="just">
              <a:defRPr sz="3600">
                <a:solidFill>
                  <a:srgbClr val="000000"/>
                </a:solidFill>
              </a:defRPr>
            </a:pPr>
            <a:r>
              <a:rPr dirty="0"/>
              <a:t>On arborait un grand phallus en l’honneur du retour du printemps, en signe de fécondité, entre mars et </a:t>
            </a:r>
            <a:r>
              <a:rPr dirty="0" smtClean="0"/>
              <a:t>avril</a:t>
            </a:r>
            <a:r>
              <a:rPr lang="fr-CH" dirty="0" smtClean="0"/>
              <a:t>.</a:t>
            </a:r>
            <a:endParaRPr dirty="0"/>
          </a:p>
        </p:txBody>
      </p:sp>
      <p:pic>
        <p:nvPicPr>
          <p:cNvPr id="262" name="pasted-image.tiff"/>
          <p:cNvPicPr>
            <a:picLocks noChangeAspect="1"/>
          </p:cNvPicPr>
          <p:nvPr/>
        </p:nvPicPr>
        <p:blipFill>
          <a:blip r:embed="rId2">
            <a:extLst/>
          </a:blip>
          <a:stretch>
            <a:fillRect/>
          </a:stretch>
        </p:blipFill>
        <p:spPr>
          <a:xfrm>
            <a:off x="6026110" y="1969474"/>
            <a:ext cx="10409553" cy="6943090"/>
          </a:xfrm>
          <a:prstGeom prst="rect">
            <a:avLst/>
          </a:prstGeom>
          <a:ln w="12700">
            <a:miter lim="400000"/>
          </a:ln>
        </p:spPr>
      </p:pic>
      <p:sp>
        <p:nvSpPr>
          <p:cNvPr id="263" name="Shape 263"/>
          <p:cNvSpPr/>
          <p:nvPr/>
        </p:nvSpPr>
        <p:spPr>
          <a:xfrm>
            <a:off x="5369789" y="8989495"/>
            <a:ext cx="752816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000000"/>
                </a:solidFill>
              </a:defRPr>
            </a:lvl1pPr>
          </a:lstStyle>
          <a:p>
            <a:r>
              <a:t>phallus sculpté à l’entrée du temple de Dionysos à Delos</a:t>
            </a:r>
          </a:p>
        </p:txBody>
      </p:sp>
    </p:spTree>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title"/>
          </p:nvPr>
        </p:nvSpPr>
        <p:spPr>
          <a:xfrm>
            <a:off x="1016000" y="231467"/>
            <a:ext cx="10972800" cy="1854201"/>
          </a:xfrm>
          <a:prstGeom prst="rect">
            <a:avLst/>
          </a:prstGeom>
        </p:spPr>
        <p:txBody>
          <a:bodyPr/>
          <a:lstStyle/>
          <a:p>
            <a:r>
              <a:t>Les Dionysies</a:t>
            </a:r>
          </a:p>
        </p:txBody>
      </p:sp>
      <p:sp>
        <p:nvSpPr>
          <p:cNvPr id="266" name="Shape 266"/>
          <p:cNvSpPr>
            <a:spLocks noGrp="1"/>
          </p:cNvSpPr>
          <p:nvPr>
            <p:ph type="body" idx="1"/>
          </p:nvPr>
        </p:nvSpPr>
        <p:spPr>
          <a:xfrm>
            <a:off x="926057" y="1708168"/>
            <a:ext cx="11152687" cy="7263805"/>
          </a:xfrm>
          <a:prstGeom prst="rect">
            <a:avLst/>
          </a:prstGeom>
        </p:spPr>
        <p:txBody>
          <a:bodyPr/>
          <a:lstStyle/>
          <a:p>
            <a:pPr marL="380999" indent="-380999" algn="just">
              <a:defRPr sz="4000">
                <a:solidFill>
                  <a:srgbClr val="000000"/>
                </a:solidFill>
              </a:defRPr>
            </a:pPr>
            <a:r>
              <a:t>Chaque année, un concours tragique avait lieu se déroulant sur 3 jours (le 4e étant dédié à une comédie conclusive)</a:t>
            </a:r>
          </a:p>
          <a:p>
            <a:pPr marL="380999" indent="-380999" algn="just">
              <a:defRPr sz="4000">
                <a:solidFill>
                  <a:srgbClr val="000000"/>
                </a:solidFill>
              </a:defRPr>
            </a:pPr>
            <a:r>
              <a:t>Chacun des trois poètes choisis par les archontes présente une tétralogie (3 tragédies) durant une journée</a:t>
            </a:r>
          </a:p>
          <a:p>
            <a:pPr marL="380999" indent="-380999" algn="just">
              <a:defRPr sz="4000">
                <a:solidFill>
                  <a:srgbClr val="000000"/>
                </a:solidFill>
              </a:defRPr>
            </a:pPr>
            <a:r>
              <a:t>On pense que des milliers de personnes assistaient à ces représentations publiques favorisant la cohésion sociale</a:t>
            </a:r>
          </a:p>
        </p:txBody>
      </p:sp>
    </p:spTree>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xfrm>
            <a:off x="1016000" y="190500"/>
            <a:ext cx="10972800" cy="2565400"/>
          </a:xfrm>
          <a:prstGeom prst="rect">
            <a:avLst/>
          </a:prstGeom>
        </p:spPr>
        <p:txBody>
          <a:bodyPr/>
          <a:lstStyle/>
          <a:p>
            <a:r>
              <a:t>La comédie</a:t>
            </a:r>
          </a:p>
          <a:p>
            <a:pPr>
              <a:defRPr sz="3600"/>
            </a:pPr>
            <a:r>
              <a:t>invention du Ve siècle</a:t>
            </a:r>
          </a:p>
        </p:txBody>
      </p:sp>
      <p:pic>
        <p:nvPicPr>
          <p:cNvPr id="269" name="Tragic_ComicMasks.png"/>
          <p:cNvPicPr>
            <a:picLocks noChangeAspect="1"/>
          </p:cNvPicPr>
          <p:nvPr/>
        </p:nvPicPr>
        <p:blipFill>
          <a:blip r:embed="rId3">
            <a:extLst/>
          </a:blip>
          <a:stretch>
            <a:fillRect/>
          </a:stretch>
        </p:blipFill>
        <p:spPr>
          <a:xfrm>
            <a:off x="2330450" y="2720891"/>
            <a:ext cx="8343900" cy="6261839"/>
          </a:xfrm>
          <a:prstGeom prst="rect">
            <a:avLst/>
          </a:prstGeom>
          <a:ln w="12700">
            <a:miter lim="400000"/>
          </a:ln>
        </p:spPr>
      </p:pic>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p:cNvSpPr>
          <p:nvPr>
            <p:ph type="title"/>
          </p:nvPr>
        </p:nvSpPr>
        <p:spPr>
          <a:xfrm>
            <a:off x="1016000" y="-83165"/>
            <a:ext cx="10972800" cy="1854201"/>
          </a:xfrm>
          <a:prstGeom prst="rect">
            <a:avLst/>
          </a:prstGeom>
        </p:spPr>
        <p:txBody>
          <a:bodyPr/>
          <a:lstStyle/>
          <a:p>
            <a:r>
              <a:t>La comédie</a:t>
            </a:r>
          </a:p>
        </p:txBody>
      </p:sp>
      <p:sp>
        <p:nvSpPr>
          <p:cNvPr id="274" name="Shape 274"/>
          <p:cNvSpPr>
            <a:spLocks noGrp="1"/>
          </p:cNvSpPr>
          <p:nvPr>
            <p:ph type="body" idx="1"/>
          </p:nvPr>
        </p:nvSpPr>
        <p:spPr>
          <a:xfrm>
            <a:off x="815779" y="1557891"/>
            <a:ext cx="11373242" cy="7621565"/>
          </a:xfrm>
          <a:prstGeom prst="rect">
            <a:avLst/>
          </a:prstGeom>
        </p:spPr>
        <p:txBody>
          <a:bodyPr/>
          <a:lstStyle/>
          <a:p>
            <a:pPr marL="380999" indent="-380999">
              <a:defRPr sz="4100">
                <a:solidFill>
                  <a:srgbClr val="1D1C16"/>
                </a:solidFill>
              </a:defRPr>
            </a:pPr>
            <a:r>
              <a:t>Pièces jouées en l’honneur du retour du printemps et dédiées à Dionysos durant les Dionysies (présentation de trois tragédies et un drame satyrique) et durant les Lénéennes, fêtes à Athènes et en Ionie</a:t>
            </a:r>
          </a:p>
          <a:p>
            <a:pPr marL="380999" indent="-380999">
              <a:defRPr sz="4100">
                <a:solidFill>
                  <a:srgbClr val="1D1C16"/>
                </a:solidFill>
              </a:defRPr>
            </a:pPr>
            <a:r>
              <a:t>Les intrigues ont trait à la vie de la cité. Exemples tirés de pièces d’Aristophane:</a:t>
            </a:r>
          </a:p>
          <a:p>
            <a:pPr lvl="1">
              <a:defRPr sz="4100">
                <a:solidFill>
                  <a:srgbClr val="1D1C16"/>
                </a:solidFill>
              </a:defRPr>
            </a:pPr>
            <a:r>
              <a:t>mettre fin à la guerre du Péloponnèse dans </a:t>
            </a:r>
            <a:r>
              <a:rPr i="1"/>
              <a:t>Lysistrata, </a:t>
            </a:r>
            <a:r>
              <a:t>dénoncer les effets pervers des institutions dans </a:t>
            </a:r>
            <a:r>
              <a:rPr i="1"/>
              <a:t>Les Guêpes</a:t>
            </a:r>
            <a:r>
              <a:t>, se moquer de Socrate dans </a:t>
            </a:r>
            <a:r>
              <a:rPr i="1"/>
              <a:t>Les Nuées.</a:t>
            </a:r>
          </a:p>
        </p:txBody>
      </p:sp>
    </p:spTree>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p:cNvSpPr>
          <p:nvPr>
            <p:ph type="title"/>
          </p:nvPr>
        </p:nvSpPr>
        <p:spPr>
          <a:xfrm>
            <a:off x="1016000" y="59850"/>
            <a:ext cx="10972800" cy="1854201"/>
          </a:xfrm>
          <a:prstGeom prst="rect">
            <a:avLst/>
          </a:prstGeom>
        </p:spPr>
        <p:txBody>
          <a:bodyPr/>
          <a:lstStyle/>
          <a:p>
            <a:r>
              <a:t>La comédie</a:t>
            </a:r>
          </a:p>
        </p:txBody>
      </p:sp>
      <p:sp>
        <p:nvSpPr>
          <p:cNvPr id="277" name="Shape 277"/>
          <p:cNvSpPr>
            <a:spLocks noGrp="1"/>
          </p:cNvSpPr>
          <p:nvPr>
            <p:ph type="body" sz="half" idx="1"/>
          </p:nvPr>
        </p:nvSpPr>
        <p:spPr>
          <a:xfrm>
            <a:off x="750473" y="1815317"/>
            <a:ext cx="5490311" cy="7621566"/>
          </a:xfrm>
          <a:prstGeom prst="rect">
            <a:avLst/>
          </a:prstGeom>
        </p:spPr>
        <p:txBody>
          <a:bodyPr/>
          <a:lstStyle/>
          <a:p>
            <a:pPr marL="380999" indent="-380999" algn="just">
              <a:defRPr sz="4100">
                <a:solidFill>
                  <a:srgbClr val="2A2721"/>
                </a:solidFill>
              </a:defRPr>
            </a:pPr>
            <a:r>
              <a:t>Dimension satirique, directement moqueuse</a:t>
            </a:r>
          </a:p>
          <a:p>
            <a:pPr marL="380999" indent="-380999" algn="just">
              <a:defRPr sz="4100">
                <a:solidFill>
                  <a:srgbClr val="2A2721"/>
                </a:solidFill>
              </a:defRPr>
            </a:pPr>
            <a:r>
              <a:t>le public, composé de paysans et de vignerons pour les Dionysies rurales attend des plaisanteries obscènes ou scatologiques, des caricatures grossières, des accessoires phalliques</a:t>
            </a:r>
          </a:p>
        </p:txBody>
      </p:sp>
      <p:pic>
        <p:nvPicPr>
          <p:cNvPr id="278" name="pasted-image.png"/>
          <p:cNvPicPr>
            <a:picLocks noChangeAspect="1"/>
          </p:cNvPicPr>
          <p:nvPr/>
        </p:nvPicPr>
        <p:blipFill>
          <a:blip r:embed="rId2">
            <a:extLst/>
          </a:blip>
          <a:stretch>
            <a:fillRect/>
          </a:stretch>
        </p:blipFill>
        <p:spPr>
          <a:xfrm>
            <a:off x="7396399" y="1815317"/>
            <a:ext cx="5072590" cy="7621566"/>
          </a:xfrm>
          <a:prstGeom prst="rect">
            <a:avLst/>
          </a:prstGeom>
          <a:ln w="12700">
            <a:miter lim="400000"/>
          </a:ln>
        </p:spPr>
      </p:pic>
    </p:spTree>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p:cNvSpPr>
          <p:nvPr>
            <p:ph type="title"/>
          </p:nvPr>
        </p:nvSpPr>
        <p:spPr>
          <a:xfrm>
            <a:off x="1016000" y="2644"/>
            <a:ext cx="10972800" cy="1854201"/>
          </a:xfrm>
          <a:prstGeom prst="rect">
            <a:avLst/>
          </a:prstGeom>
        </p:spPr>
        <p:txBody>
          <a:bodyPr/>
          <a:lstStyle/>
          <a:p>
            <a:r>
              <a:t>la poésie lyrique</a:t>
            </a:r>
          </a:p>
        </p:txBody>
      </p:sp>
      <p:pic>
        <p:nvPicPr>
          <p:cNvPr id="281" name="Apollo_Musagetes_Pio-Clementino_Inv310.png"/>
          <p:cNvPicPr>
            <a:picLocks noChangeAspect="1"/>
          </p:cNvPicPr>
          <p:nvPr/>
        </p:nvPicPr>
        <p:blipFill>
          <a:blip r:embed="rId3">
            <a:extLst/>
          </a:blip>
          <a:stretch>
            <a:fillRect/>
          </a:stretch>
        </p:blipFill>
        <p:spPr>
          <a:xfrm>
            <a:off x="571500" y="1816100"/>
            <a:ext cx="5003800" cy="7620000"/>
          </a:xfrm>
          <a:prstGeom prst="rect">
            <a:avLst/>
          </a:prstGeom>
          <a:ln w="12700">
            <a:miter lim="400000"/>
          </a:ln>
        </p:spPr>
      </p:pic>
      <p:pic>
        <p:nvPicPr>
          <p:cNvPr id="282" name="Muse_lyre_Louvre_CA482.png"/>
          <p:cNvPicPr>
            <a:picLocks noChangeAspect="1"/>
          </p:cNvPicPr>
          <p:nvPr/>
        </p:nvPicPr>
        <p:blipFill>
          <a:blip r:embed="rId4">
            <a:extLst/>
          </a:blip>
          <a:stretch>
            <a:fillRect/>
          </a:stretch>
        </p:blipFill>
        <p:spPr>
          <a:xfrm>
            <a:off x="7264400" y="1816100"/>
            <a:ext cx="5029200" cy="7620000"/>
          </a:xfrm>
          <a:prstGeom prst="rect">
            <a:avLst/>
          </a:prstGeom>
          <a:ln w="12700">
            <a:miter lim="400000"/>
          </a:ln>
        </p:spPr>
      </p:pic>
    </p:spTree>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p:cNvSpPr>
          <p:nvPr>
            <p:ph type="title"/>
          </p:nvPr>
        </p:nvSpPr>
        <p:spPr>
          <a:xfrm>
            <a:off x="1016000" y="-83165"/>
            <a:ext cx="10972800" cy="1854201"/>
          </a:xfrm>
          <a:prstGeom prst="rect">
            <a:avLst/>
          </a:prstGeom>
        </p:spPr>
        <p:txBody>
          <a:bodyPr/>
          <a:lstStyle/>
          <a:p>
            <a:r>
              <a:t>La poésie lyrique</a:t>
            </a:r>
          </a:p>
        </p:txBody>
      </p:sp>
      <p:sp>
        <p:nvSpPr>
          <p:cNvPr id="287" name="Shape 287"/>
          <p:cNvSpPr>
            <a:spLocks noGrp="1"/>
          </p:cNvSpPr>
          <p:nvPr>
            <p:ph type="body" idx="1"/>
          </p:nvPr>
        </p:nvSpPr>
        <p:spPr>
          <a:xfrm>
            <a:off x="550252" y="1557891"/>
            <a:ext cx="11624411" cy="7621565"/>
          </a:xfrm>
          <a:prstGeom prst="rect">
            <a:avLst/>
          </a:prstGeom>
        </p:spPr>
        <p:txBody>
          <a:bodyPr/>
          <a:lstStyle/>
          <a:p>
            <a:pPr marL="380999" indent="-380999" algn="just">
              <a:defRPr sz="4000">
                <a:solidFill>
                  <a:srgbClr val="322F28"/>
                </a:solidFill>
              </a:defRPr>
            </a:pPr>
            <a:r>
              <a:t>« Lyrisme » est dérivé de la lyre, instrument de musique à cordes, attribut d’Hermès, d’Apollon, d’Orphée.</a:t>
            </a:r>
          </a:p>
          <a:p>
            <a:pPr marL="380999" indent="-380999" algn="just">
              <a:defRPr sz="4000">
                <a:solidFill>
                  <a:srgbClr val="322F28"/>
                </a:solidFill>
              </a:defRPr>
            </a:pPr>
            <a:r>
              <a:t>Se distingue de la poésie épique (dia prochain) et de la poésie dramatique (tragédie, comédie)</a:t>
            </a:r>
          </a:p>
          <a:p>
            <a:pPr marL="380999" indent="-380999" algn="just">
              <a:defRPr sz="4000">
                <a:solidFill>
                  <a:srgbClr val="322F28"/>
                </a:solidFill>
              </a:defRPr>
            </a:pPr>
            <a:r>
              <a:t>Il définit l’expression subjective des sentiments privés</a:t>
            </a:r>
          </a:p>
          <a:p>
            <a:pPr marL="380999" indent="-380999" algn="just">
              <a:defRPr sz="4000">
                <a:solidFill>
                  <a:srgbClr val="322F28"/>
                </a:solidFill>
              </a:defRPr>
            </a:pPr>
            <a:r>
              <a:t>Avant que le terme ne soit repris au 19e pour désigner l’expression du « moi » (romantisme), il s’exprime dans les élégies (chant de mort, de souffrance) puis dans la poésie des troubadours et trouvères du Moyen Âge</a:t>
            </a:r>
          </a:p>
        </p:txBody>
      </p:sp>
    </p:spTree>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title"/>
          </p:nvPr>
        </p:nvSpPr>
        <p:spPr>
          <a:xfrm>
            <a:off x="1016000" y="59850"/>
            <a:ext cx="10972800" cy="1854201"/>
          </a:xfrm>
          <a:prstGeom prst="rect">
            <a:avLst/>
          </a:prstGeom>
        </p:spPr>
        <p:txBody>
          <a:bodyPr/>
          <a:lstStyle/>
          <a:p>
            <a:r>
              <a:t>Une élégie antique</a:t>
            </a:r>
          </a:p>
        </p:txBody>
      </p:sp>
      <p:sp>
        <p:nvSpPr>
          <p:cNvPr id="290" name="Shape 290"/>
          <p:cNvSpPr>
            <a:spLocks noGrp="1"/>
          </p:cNvSpPr>
          <p:nvPr>
            <p:ph type="body" idx="1"/>
          </p:nvPr>
        </p:nvSpPr>
        <p:spPr>
          <a:xfrm>
            <a:off x="550252" y="1557891"/>
            <a:ext cx="11624411" cy="7621565"/>
          </a:xfrm>
          <a:prstGeom prst="rect">
            <a:avLst/>
          </a:prstGeom>
        </p:spPr>
        <p:txBody>
          <a:bodyPr/>
          <a:lstStyle/>
          <a:p>
            <a:pPr marL="0" indent="0" defTabSz="457200">
              <a:spcBef>
                <a:spcPts val="0"/>
              </a:spcBef>
              <a:buClrTx/>
              <a:buSzTx/>
              <a:buNone/>
              <a:defRPr i="1">
                <a:solidFill>
                  <a:srgbClr val="232323"/>
                </a:solidFill>
                <a:latin typeface="Helvetica"/>
                <a:ea typeface="Helvetica"/>
                <a:cs typeface="Helvetica"/>
                <a:sym typeface="Helvetica"/>
              </a:defRPr>
            </a:pPr>
            <a:r>
              <a:rPr dirty="0"/>
              <a:t>O numquam pro me satis indignate Cupido</a:t>
            </a:r>
            <a:r>
              <a:rPr i="0" dirty="0"/>
              <a:t> → hexamètre</a:t>
            </a:r>
          </a:p>
          <a:p>
            <a:pPr marL="0" indent="0" defTabSz="457200">
              <a:spcBef>
                <a:spcPts val="0"/>
              </a:spcBef>
              <a:buClrTx/>
              <a:buSzTx/>
              <a:buNone/>
              <a:defRPr i="1">
                <a:solidFill>
                  <a:srgbClr val="232323"/>
                </a:solidFill>
                <a:latin typeface="Helvetica"/>
                <a:ea typeface="Helvetica"/>
                <a:cs typeface="Helvetica"/>
                <a:sym typeface="Helvetica"/>
              </a:defRPr>
            </a:pPr>
            <a:r>
              <a:rPr dirty="0"/>
              <a:t>O in corde meo desidiose puer,</a:t>
            </a:r>
            <a:r>
              <a:rPr i="0" dirty="0"/>
              <a:t> → pentamètre</a:t>
            </a:r>
          </a:p>
          <a:p>
            <a:pPr marL="0" indent="0" defTabSz="457200">
              <a:spcBef>
                <a:spcPts val="0"/>
              </a:spcBef>
              <a:buClrTx/>
              <a:buSzTx/>
              <a:buNone/>
              <a:defRPr i="1">
                <a:solidFill>
                  <a:srgbClr val="232323"/>
                </a:solidFill>
                <a:latin typeface="Helvetica"/>
                <a:ea typeface="Helvetica"/>
                <a:cs typeface="Helvetica"/>
                <a:sym typeface="Helvetica"/>
              </a:defRPr>
            </a:pPr>
            <a:r>
              <a:rPr dirty="0"/>
              <a:t>Quid me, qui miles numquam tua signa reliqui,</a:t>
            </a:r>
            <a:r>
              <a:rPr i="0" dirty="0"/>
              <a:t> → hexamètre</a:t>
            </a:r>
          </a:p>
          <a:p>
            <a:pPr marL="0" indent="0" defTabSz="457200">
              <a:spcBef>
                <a:spcPts val="0"/>
              </a:spcBef>
              <a:buClrTx/>
              <a:buSzTx/>
              <a:buNone/>
              <a:defRPr i="1">
                <a:solidFill>
                  <a:srgbClr val="232323"/>
                </a:solidFill>
                <a:latin typeface="Helvetica"/>
                <a:ea typeface="Helvetica"/>
                <a:cs typeface="Helvetica"/>
                <a:sym typeface="Helvetica"/>
              </a:defRPr>
            </a:pPr>
            <a:r>
              <a:rPr dirty="0"/>
              <a:t>Lædis, et in castris vulneror ipse meis ?</a:t>
            </a:r>
            <a:r>
              <a:rPr i="0" dirty="0"/>
              <a:t> → pentamètre</a:t>
            </a:r>
          </a:p>
          <a:p>
            <a:pPr marL="0" indent="0" defTabSz="457200">
              <a:spcBef>
                <a:spcPts val="0"/>
              </a:spcBef>
              <a:buClrTx/>
              <a:buSzTx/>
              <a:buNone/>
              <a:defRPr>
                <a:solidFill>
                  <a:srgbClr val="232323"/>
                </a:solidFill>
                <a:latin typeface="Helvetica"/>
                <a:ea typeface="Helvetica"/>
                <a:cs typeface="Helvetica"/>
                <a:sym typeface="Helvetica"/>
              </a:defRPr>
            </a:pPr>
            <a:endParaRPr i="0" dirty="0"/>
          </a:p>
          <a:p>
            <a:pPr marL="0" indent="0" defTabSz="457200">
              <a:spcBef>
                <a:spcPts val="0"/>
              </a:spcBef>
              <a:buClrTx/>
              <a:buSzTx/>
              <a:buNone/>
              <a:defRPr>
                <a:solidFill>
                  <a:srgbClr val="232323"/>
                </a:solidFill>
                <a:latin typeface="Helvetica"/>
                <a:ea typeface="Helvetica"/>
                <a:cs typeface="Helvetica"/>
                <a:sym typeface="Helvetica"/>
              </a:defRPr>
            </a:pPr>
            <a:r>
              <a:rPr dirty="0">
                <a:solidFill>
                  <a:srgbClr val="000000"/>
                </a:solidFill>
              </a:rPr>
              <a:t>Ovide (-43-18), </a:t>
            </a:r>
            <a:r>
              <a:rPr i="1" dirty="0"/>
              <a:t>Amours</a:t>
            </a:r>
            <a:r>
              <a:rPr dirty="0"/>
              <a:t>, II, 9, v. 1-4</a:t>
            </a:r>
            <a:endParaRPr dirty="0">
              <a:solidFill>
                <a:srgbClr val="0645AD"/>
              </a:solidFill>
            </a:endParaRPr>
          </a:p>
          <a:p>
            <a:pPr marL="0" indent="0" defTabSz="457200">
              <a:spcBef>
                <a:spcPts val="0"/>
              </a:spcBef>
              <a:buClrTx/>
              <a:buSzTx/>
              <a:buNone/>
              <a:defRPr>
                <a:solidFill>
                  <a:srgbClr val="232323"/>
                </a:solidFill>
                <a:latin typeface="Helvetica"/>
                <a:ea typeface="Helvetica"/>
                <a:cs typeface="Helvetica"/>
                <a:sym typeface="Helvetica"/>
              </a:defRPr>
            </a:pPr>
            <a:endParaRPr dirty="0">
              <a:solidFill>
                <a:srgbClr val="0645AD"/>
              </a:solidFill>
            </a:endParaRPr>
          </a:p>
          <a:p>
            <a:pPr marL="0" indent="0" defTabSz="457200">
              <a:spcBef>
                <a:spcPts val="0"/>
              </a:spcBef>
              <a:buClrTx/>
              <a:buSzTx/>
              <a:buNone/>
              <a:defRPr>
                <a:solidFill>
                  <a:srgbClr val="232323"/>
                </a:solidFill>
                <a:latin typeface="Helvetica"/>
                <a:ea typeface="Helvetica"/>
                <a:cs typeface="Helvetica"/>
                <a:sym typeface="Helvetica"/>
              </a:defRPr>
            </a:pPr>
            <a:r>
              <a:rPr dirty="0"/>
              <a:t>Toi qui jamais ne compatis assez à mon égard, </a:t>
            </a:r>
            <a:r>
              <a:rPr dirty="0">
                <a:solidFill>
                  <a:srgbClr val="000000"/>
                </a:solidFill>
              </a:rPr>
              <a:t>Cupidon,</a:t>
            </a:r>
          </a:p>
          <a:p>
            <a:pPr marL="0" indent="0" defTabSz="457200">
              <a:spcBef>
                <a:spcPts val="0"/>
              </a:spcBef>
              <a:buClrTx/>
              <a:buSzTx/>
              <a:buNone/>
              <a:defRPr>
                <a:solidFill>
                  <a:srgbClr val="232323"/>
                </a:solidFill>
                <a:latin typeface="Helvetica"/>
                <a:ea typeface="Helvetica"/>
                <a:cs typeface="Helvetica"/>
                <a:sym typeface="Helvetica"/>
              </a:defRPr>
            </a:pPr>
            <a:r>
              <a:rPr dirty="0"/>
              <a:t>Toi l'enfant négligeant mon cœur,</a:t>
            </a:r>
          </a:p>
          <a:p>
            <a:pPr marL="0" indent="0" defTabSz="457200">
              <a:spcBef>
                <a:spcPts val="0"/>
              </a:spcBef>
              <a:buClrTx/>
              <a:buSzTx/>
              <a:buNone/>
              <a:defRPr>
                <a:solidFill>
                  <a:srgbClr val="232323"/>
                </a:solidFill>
                <a:latin typeface="Helvetica"/>
                <a:ea typeface="Helvetica"/>
                <a:cs typeface="Helvetica"/>
                <a:sym typeface="Helvetica"/>
              </a:defRPr>
            </a:pPr>
            <a:r>
              <a:rPr dirty="0"/>
              <a:t>Moi, ton soldat, qui n'ai jamais abandonné ton étendard,</a:t>
            </a:r>
          </a:p>
          <a:p>
            <a:pPr marL="0" indent="0" defTabSz="457200">
              <a:spcBef>
                <a:spcPts val="0"/>
              </a:spcBef>
              <a:buClrTx/>
              <a:buSzTx/>
              <a:buNone/>
              <a:defRPr>
                <a:solidFill>
                  <a:srgbClr val="232323"/>
                </a:solidFill>
                <a:latin typeface="Helvetica"/>
                <a:ea typeface="Helvetica"/>
                <a:cs typeface="Helvetica"/>
                <a:sym typeface="Helvetica"/>
              </a:defRPr>
            </a:pPr>
            <a:r>
              <a:rPr dirty="0"/>
              <a:t>Pourquoi m'agresses-tu ?, pourquoi me blesses-tu dans mes derniers retranchements ?</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xfrm>
            <a:off x="1016000" y="50576"/>
            <a:ext cx="10972800" cy="1854201"/>
          </a:xfrm>
          <a:prstGeom prst="rect">
            <a:avLst/>
          </a:prstGeom>
        </p:spPr>
        <p:txBody>
          <a:bodyPr/>
          <a:lstStyle/>
          <a:p>
            <a:r>
              <a:t>L’Antiquité</a:t>
            </a:r>
          </a:p>
        </p:txBody>
      </p:sp>
      <p:sp>
        <p:nvSpPr>
          <p:cNvPr id="130" name="Shape 130"/>
          <p:cNvSpPr>
            <a:spLocks noGrp="1"/>
          </p:cNvSpPr>
          <p:nvPr>
            <p:ph type="body" sz="half" idx="1"/>
          </p:nvPr>
        </p:nvSpPr>
        <p:spPr>
          <a:xfrm>
            <a:off x="-355601" y="1066799"/>
            <a:ext cx="13004801" cy="3530601"/>
          </a:xfrm>
          <a:prstGeom prst="rect">
            <a:avLst/>
          </a:prstGeom>
        </p:spPr>
        <p:txBody>
          <a:bodyPr/>
          <a:lstStyle>
            <a:lvl1pPr marL="1143000" algn="just"/>
          </a:lstStyle>
          <a:p>
            <a:r>
              <a:rPr dirty="0"/>
              <a:t>En histoire européenne, elle désigne la période des civilisations de l’écriture autour de la Méditerranée et au Moyen-Orient qui commence vers 3000 av. J.-C et précède le Moyen Âge</a:t>
            </a:r>
          </a:p>
        </p:txBody>
      </p:sp>
      <p:sp>
        <p:nvSpPr>
          <p:cNvPr id="131" name="Shape 131"/>
          <p:cNvSpPr/>
          <p:nvPr/>
        </p:nvSpPr>
        <p:spPr>
          <a:xfrm>
            <a:off x="254000" y="4549874"/>
            <a:ext cx="12293600" cy="19492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lvl="1" indent="-381000" algn="just">
              <a:spcBef>
                <a:spcPts val="3000"/>
              </a:spcBef>
              <a:buSzPct val="100000"/>
              <a:buChar char="•"/>
              <a:defRPr sz="4000"/>
            </a:pPr>
            <a:r>
              <a:rPr dirty="0"/>
              <a:t>Dans une approche européanocentrée, l'Antiquité est souvent réduite à l'Antiquité gréco-romaine dite « </a:t>
            </a:r>
            <a:r>
              <a:rPr dirty="0"/>
              <a:t>Antiquité </a:t>
            </a:r>
            <a:r>
              <a:rPr dirty="0" smtClean="0"/>
              <a:t>classi</a:t>
            </a:r>
            <a:r>
              <a:rPr lang="fr-CH" dirty="0" smtClean="0"/>
              <a:t>que</a:t>
            </a:r>
            <a:r>
              <a:rPr dirty="0"/>
              <a:t> »</a:t>
            </a:r>
          </a:p>
        </p:txBody>
      </p:sp>
      <p:sp>
        <p:nvSpPr>
          <p:cNvPr id="132" name="Shape 132"/>
          <p:cNvSpPr/>
          <p:nvPr/>
        </p:nvSpPr>
        <p:spPr>
          <a:xfrm>
            <a:off x="355600" y="6774986"/>
            <a:ext cx="12293600"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lvl="1" indent="-381000" algn="just">
              <a:spcBef>
                <a:spcPts val="3000"/>
              </a:spcBef>
              <a:buSzPct val="100000"/>
              <a:buChar char="•"/>
              <a:defRPr sz="4000"/>
            </a:pPr>
            <a:r>
              <a:t>L’Antiquité réunit de nombreux peuples ou civilisations (autour d’une langue et une culture communes): Sumériens (actuelle Irak), Egyptiens, Grecs, Perses, Romains, etc.</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1" animBg="1" advAuto="0"/>
      <p:bldP spid="131" grpId="2" animBg="1" advAuto="0"/>
      <p:bldP spid="132" grpId="3"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title"/>
          </p:nvPr>
        </p:nvSpPr>
        <p:spPr>
          <a:prstGeom prst="rect">
            <a:avLst/>
          </a:prstGeom>
        </p:spPr>
        <p:txBody>
          <a:bodyPr/>
          <a:lstStyle/>
          <a:p>
            <a:r>
              <a:t>Une élégie renaissante</a:t>
            </a:r>
          </a:p>
        </p:txBody>
      </p:sp>
      <p:sp>
        <p:nvSpPr>
          <p:cNvPr id="293" name="Shape 293"/>
          <p:cNvSpPr/>
          <p:nvPr/>
        </p:nvSpPr>
        <p:spPr>
          <a:xfrm>
            <a:off x="1770633" y="3331496"/>
            <a:ext cx="10035593" cy="497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J’aime la liberté, et languis en service,</a:t>
            </a:r>
          </a:p>
          <a:p>
            <a:pPr algn="l">
              <a:defRPr>
                <a:solidFill>
                  <a:srgbClr val="000000"/>
                </a:solidFill>
              </a:defRPr>
            </a:pPr>
            <a:r>
              <a:t>Je n’aime point la cour, et me faut courtiser,</a:t>
            </a:r>
          </a:p>
          <a:p>
            <a:pPr algn="l">
              <a:defRPr>
                <a:solidFill>
                  <a:srgbClr val="000000"/>
                </a:solidFill>
              </a:defRPr>
            </a:pPr>
            <a:r>
              <a:t>Je n’aime la feintise et me faut déguiser,</a:t>
            </a:r>
          </a:p>
          <a:p>
            <a:pPr algn="l">
              <a:defRPr>
                <a:solidFill>
                  <a:srgbClr val="000000"/>
                </a:solidFill>
              </a:defRPr>
            </a:pPr>
            <a:r>
              <a:t>J’aime la simplicité, et n’apprends que malice:</a:t>
            </a:r>
          </a:p>
          <a:p>
            <a:pPr algn="l">
              <a:defRPr>
                <a:solidFill>
                  <a:srgbClr val="000000"/>
                </a:solidFill>
              </a:defRPr>
            </a:pPr>
            <a:endParaRPr/>
          </a:p>
          <a:p>
            <a:pPr algn="l">
              <a:defRPr>
                <a:solidFill>
                  <a:srgbClr val="000000"/>
                </a:solidFill>
              </a:defRPr>
            </a:pPr>
            <a:r>
              <a:t>(…)</a:t>
            </a:r>
          </a:p>
          <a:p>
            <a:pPr>
              <a:defRPr>
                <a:solidFill>
                  <a:srgbClr val="000000"/>
                </a:solidFill>
              </a:defRPr>
            </a:pPr>
            <a:endParaRPr/>
          </a:p>
          <a:p>
            <a:pPr algn="l">
              <a:defRPr>
                <a:solidFill>
                  <a:srgbClr val="000000"/>
                </a:solidFill>
              </a:defRPr>
            </a:pPr>
            <a:r>
              <a:t>Joachim du Bellay, </a:t>
            </a:r>
            <a:r>
              <a:rPr i="1"/>
              <a:t>Les Regrets, </a:t>
            </a:r>
            <a:r>
              <a:t>1558</a:t>
            </a:r>
          </a:p>
        </p:txBody>
      </p:sp>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la poésie épique ou épopée</a:t>
            </a:r>
          </a:p>
        </p:txBody>
      </p:sp>
      <p:pic>
        <p:nvPicPr>
          <p:cNvPr id="296" name="Odysseus_from_Schwab_book_1.png"/>
          <p:cNvPicPr>
            <a:picLocks noChangeAspect="1"/>
          </p:cNvPicPr>
          <p:nvPr/>
        </p:nvPicPr>
        <p:blipFill>
          <a:blip r:embed="rId3">
            <a:extLst/>
          </a:blip>
          <a:stretch>
            <a:fillRect/>
          </a:stretch>
        </p:blipFill>
        <p:spPr>
          <a:xfrm>
            <a:off x="1422400" y="2857500"/>
            <a:ext cx="10160000" cy="6261100"/>
          </a:xfrm>
          <a:prstGeom prst="rect">
            <a:avLst/>
          </a:prstGeom>
          <a:ln w="12700">
            <a:miter lim="400000"/>
          </a:ln>
        </p:spPr>
      </p:pic>
    </p:spTree>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p:cNvSpPr>
          <p:nvPr>
            <p:ph type="title"/>
          </p:nvPr>
        </p:nvSpPr>
        <p:spPr>
          <a:xfrm>
            <a:off x="1016000" y="-375354"/>
            <a:ext cx="10972800" cy="1854201"/>
          </a:xfrm>
          <a:prstGeom prst="rect">
            <a:avLst/>
          </a:prstGeom>
        </p:spPr>
        <p:txBody>
          <a:bodyPr/>
          <a:lstStyle/>
          <a:p>
            <a:r>
              <a:rPr dirty="0"/>
              <a:t>la poésie épique</a:t>
            </a:r>
          </a:p>
        </p:txBody>
      </p:sp>
      <p:sp>
        <p:nvSpPr>
          <p:cNvPr id="301" name="Shape 301"/>
          <p:cNvSpPr/>
          <p:nvPr/>
        </p:nvSpPr>
        <p:spPr>
          <a:xfrm>
            <a:off x="558613" y="1225940"/>
            <a:ext cx="11887573" cy="810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0999" indent="-380999" algn="just">
              <a:spcBef>
                <a:spcPts val="3800"/>
              </a:spcBef>
              <a:buSzPct val="100000"/>
              <a:buChar char="•"/>
              <a:defRPr sz="3800">
                <a:solidFill>
                  <a:srgbClr val="000000"/>
                </a:solidFill>
              </a:defRPr>
            </a:pPr>
            <a:r>
              <a:rPr dirty="0"/>
              <a:t>Le plus célèbre poète épique de l’Antiquité est Homère (</a:t>
            </a:r>
            <a:r>
              <a:rPr i="1" dirty="0"/>
              <a:t>l’Iliade</a:t>
            </a:r>
            <a:r>
              <a:rPr dirty="0"/>
              <a:t> </a:t>
            </a:r>
            <a:r>
              <a:rPr i="1" dirty="0"/>
              <a:t>et l’Odyssée</a:t>
            </a:r>
            <a:r>
              <a:rPr dirty="0"/>
              <a:t>)</a:t>
            </a:r>
          </a:p>
          <a:p>
            <a:pPr marL="380999" indent="-380999" algn="just">
              <a:spcBef>
                <a:spcPts val="3800"/>
              </a:spcBef>
              <a:buSzPct val="100000"/>
              <a:buChar char="•"/>
              <a:defRPr sz="3800">
                <a:solidFill>
                  <a:srgbClr val="000000"/>
                </a:solidFill>
              </a:defRPr>
            </a:pPr>
            <a:r>
              <a:rPr dirty="0"/>
              <a:t>Homère est un aède (aido=chanter), un artiste qui chante des épopées en s’accompagnant d’un instrument de musique, la phorminx (espèce de sitar)</a:t>
            </a:r>
          </a:p>
          <a:p>
            <a:pPr marL="380999" indent="-380999" algn="just">
              <a:spcBef>
                <a:spcPts val="3800"/>
              </a:spcBef>
              <a:buSzPct val="100000"/>
              <a:buChar char="•"/>
              <a:defRPr sz="3800">
                <a:solidFill>
                  <a:srgbClr val="000000"/>
                </a:solidFill>
              </a:defRPr>
            </a:pPr>
            <a:r>
              <a:rPr dirty="0"/>
              <a:t>Une épopée (épos=récit ou paroles d’un chant et poieo=faire, créer) désigne littéralement l’action de faire un récit. C’est un long poème d’envergure nationale narrant les exploits historiques ou mythiques d’un héros ou d’un peuple.</a:t>
            </a:r>
          </a:p>
          <a:p>
            <a:pPr marL="380999" indent="-380999" algn="just">
              <a:spcBef>
                <a:spcPts val="3800"/>
              </a:spcBef>
              <a:buSzPct val="100000"/>
              <a:buChar char="•"/>
              <a:defRPr sz="3800">
                <a:solidFill>
                  <a:srgbClr val="000000"/>
                </a:solidFill>
              </a:defRPr>
            </a:pPr>
            <a:r>
              <a:rPr dirty="0"/>
              <a:t>C’est l’ancêtre de la chanson de geste médiévale (« geste »= action d’éclat accomplie)</a:t>
            </a:r>
          </a:p>
        </p:txBody>
      </p:sp>
    </p:spTree>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pasted-image.tiff"/>
          <p:cNvPicPr>
            <a:picLocks noChangeAspect="1"/>
          </p:cNvPicPr>
          <p:nvPr/>
        </p:nvPicPr>
        <p:blipFill>
          <a:blip r:embed="rId2">
            <a:extLst/>
          </a:blip>
          <a:stretch>
            <a:fillRect/>
          </a:stretch>
        </p:blipFill>
        <p:spPr>
          <a:xfrm>
            <a:off x="1220615" y="1265882"/>
            <a:ext cx="4763744" cy="7221836"/>
          </a:xfrm>
          <a:prstGeom prst="rect">
            <a:avLst/>
          </a:prstGeom>
          <a:ln w="12700">
            <a:miter lim="400000"/>
          </a:ln>
        </p:spPr>
      </p:pic>
      <p:pic>
        <p:nvPicPr>
          <p:cNvPr id="306" name="pasted-image.tiff"/>
          <p:cNvPicPr>
            <a:picLocks noChangeAspect="1"/>
          </p:cNvPicPr>
          <p:nvPr/>
        </p:nvPicPr>
        <p:blipFill>
          <a:blip r:embed="rId3">
            <a:extLst/>
          </a:blip>
          <a:stretch>
            <a:fillRect/>
          </a:stretch>
        </p:blipFill>
        <p:spPr>
          <a:xfrm>
            <a:off x="6875467" y="1253528"/>
            <a:ext cx="4763744" cy="7246544"/>
          </a:xfrm>
          <a:prstGeom prst="rect">
            <a:avLst/>
          </a:prstGeom>
          <a:ln w="12700">
            <a:miter lim="400000"/>
          </a:ln>
        </p:spPr>
      </p:pic>
      <p:sp>
        <p:nvSpPr>
          <p:cNvPr id="307" name="Shape 307"/>
          <p:cNvSpPr/>
          <p:nvPr/>
        </p:nvSpPr>
        <p:spPr>
          <a:xfrm>
            <a:off x="5021504" y="8697228"/>
            <a:ext cx="296179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La phorminx</a:t>
            </a:r>
          </a:p>
        </p:txBody>
      </p:sp>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pasted-image.tiff"/>
          <p:cNvPicPr>
            <a:picLocks noChangeAspect="1"/>
          </p:cNvPicPr>
          <p:nvPr/>
        </p:nvPicPr>
        <p:blipFill>
          <a:blip r:embed="rId3">
            <a:extLst/>
          </a:blip>
          <a:stretch>
            <a:fillRect/>
          </a:stretch>
        </p:blipFill>
        <p:spPr>
          <a:xfrm>
            <a:off x="4299913" y="932363"/>
            <a:ext cx="4404974" cy="6687551"/>
          </a:xfrm>
          <a:prstGeom prst="rect">
            <a:avLst/>
          </a:prstGeom>
          <a:ln w="12700">
            <a:miter lim="400000"/>
          </a:ln>
        </p:spPr>
      </p:pic>
      <p:sp>
        <p:nvSpPr>
          <p:cNvPr id="310" name="Shape 310"/>
          <p:cNvSpPr/>
          <p:nvPr/>
        </p:nvSpPr>
        <p:spPr>
          <a:xfrm>
            <a:off x="739849" y="8077796"/>
            <a:ext cx="11525102"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4"/>
              </a:defRPr>
            </a:lvl1pPr>
          </a:lstStyle>
          <a:p>
            <a:pPr>
              <a:defRPr u="none"/>
            </a:pPr>
            <a:r>
              <a:rPr u="sng" dirty="0">
                <a:hlinkClick r:id="rId4"/>
              </a:rPr>
              <a:t>https://www.youtube.com/watch?v=_6YcLLU80Bg</a:t>
            </a:r>
          </a:p>
        </p:txBody>
      </p:sp>
    </p:spTree>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prstGeom prst="rect">
            <a:avLst/>
          </a:prstGeom>
        </p:spPr>
        <p:txBody>
          <a:bodyPr/>
          <a:lstStyle/>
          <a:p>
            <a:r>
              <a:t>La Mythologie grecque</a:t>
            </a:r>
          </a:p>
        </p:txBody>
      </p:sp>
      <p:sp>
        <p:nvSpPr>
          <p:cNvPr id="315" name="Shape 315"/>
          <p:cNvSpPr>
            <a:spLocks noGrp="1"/>
          </p:cNvSpPr>
          <p:nvPr>
            <p:ph type="body" idx="1"/>
          </p:nvPr>
        </p:nvSpPr>
        <p:spPr>
          <a:xfrm>
            <a:off x="529750" y="2539776"/>
            <a:ext cx="10972801" cy="5715001"/>
          </a:xfrm>
          <a:prstGeom prst="rect">
            <a:avLst/>
          </a:prstGeom>
        </p:spPr>
        <p:txBody>
          <a:bodyPr/>
          <a:lstStyle>
            <a:lvl1pPr marL="1238250" indent="-476250" algn="just">
              <a:defRPr sz="5000">
                <a:solidFill>
                  <a:srgbClr val="1A1813"/>
                </a:solidFill>
              </a:defRPr>
            </a:lvl1pPr>
          </a:lstStyle>
          <a:p>
            <a:r>
              <a:t>Elle désigne l’ensemble organisé des mythes de la Grèce antique portant sur la création du monde, la généalogie des Dieux et des héros, à la base de leur religion polythéiste.</a:t>
            </a:r>
          </a:p>
        </p:txBody>
      </p:sp>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title"/>
          </p:nvPr>
        </p:nvSpPr>
        <p:spPr>
          <a:xfrm>
            <a:off x="1016000" y="800100"/>
            <a:ext cx="10972800" cy="1854200"/>
          </a:xfrm>
          <a:prstGeom prst="rect">
            <a:avLst/>
          </a:prstGeom>
        </p:spPr>
        <p:txBody>
          <a:bodyPr/>
          <a:lstStyle/>
          <a:p>
            <a:r>
              <a:t>la mythologie grecque</a:t>
            </a:r>
          </a:p>
        </p:txBody>
      </p:sp>
      <p:sp>
        <p:nvSpPr>
          <p:cNvPr id="318" name="Shape 318"/>
          <p:cNvSpPr/>
          <p:nvPr/>
        </p:nvSpPr>
        <p:spPr>
          <a:xfrm>
            <a:off x="406400" y="2825750"/>
            <a:ext cx="11938000" cy="488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600">
                <a:solidFill>
                  <a:srgbClr val="232323"/>
                </a:solidFill>
                <a:latin typeface="Arial"/>
                <a:ea typeface="Arial"/>
                <a:cs typeface="Arial"/>
                <a:sym typeface="Arial"/>
              </a:defRPr>
            </a:pPr>
            <a:r>
              <a:rPr spc="300"/>
              <a:t>"Ce que nous appelons «mythologie grecque», c'est sans doute ce qui était raconté autrefois aux petits enfants. [...] Ce sont des contes. A travers ces histoires, qui sont toujours plaisantes à entendre, où il y a toujours un commencement et une fin, le problème posé se dévoile à mesure que le texte se déroule."</a:t>
            </a:r>
            <a:r>
              <a:t> </a:t>
            </a:r>
          </a:p>
          <a:p>
            <a:pPr algn="just">
              <a:defRPr sz="3600">
                <a:solidFill>
                  <a:srgbClr val="232323"/>
                </a:solidFill>
              </a:defRPr>
            </a:pPr>
            <a:endParaRPr i="1">
              <a:latin typeface="Arial"/>
              <a:ea typeface="Arial"/>
              <a:cs typeface="Arial"/>
              <a:sym typeface="Arial"/>
            </a:endParaRPr>
          </a:p>
          <a:p>
            <a:pPr algn="just">
              <a:defRPr sz="3600">
                <a:solidFill>
                  <a:srgbClr val="232323"/>
                </a:solidFill>
              </a:defRPr>
            </a:pPr>
            <a:r>
              <a:rPr i="1">
                <a:latin typeface="Arial"/>
                <a:ea typeface="Arial"/>
                <a:cs typeface="Arial"/>
                <a:sym typeface="Arial"/>
              </a:rPr>
              <a:t>Jean-Pierre Vernant - L'Express du 26/06/2003</a:t>
            </a: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genealogie.png"/>
          <p:cNvPicPr>
            <a:picLocks noChangeAspect="1"/>
          </p:cNvPicPr>
          <p:nvPr/>
        </p:nvPicPr>
        <p:blipFill>
          <a:blip r:embed="rId2">
            <a:extLst/>
          </a:blip>
          <a:stretch>
            <a:fillRect/>
          </a:stretch>
        </p:blipFill>
        <p:spPr>
          <a:xfrm>
            <a:off x="0" y="2298700"/>
            <a:ext cx="13007393" cy="5626100"/>
          </a:xfrm>
          <a:prstGeom prst="rect">
            <a:avLst/>
          </a:prstGeom>
          <a:ln w="12700">
            <a:miter lim="400000"/>
          </a:ln>
        </p:spPr>
      </p:pic>
      <p:sp>
        <p:nvSpPr>
          <p:cNvPr id="321" name="Shape 321"/>
          <p:cNvSpPr>
            <a:spLocks noGrp="1"/>
          </p:cNvSpPr>
          <p:nvPr>
            <p:ph type="title"/>
          </p:nvPr>
        </p:nvSpPr>
        <p:spPr>
          <a:xfrm>
            <a:off x="1016000" y="393700"/>
            <a:ext cx="10972800" cy="1854200"/>
          </a:xfrm>
          <a:prstGeom prst="rect">
            <a:avLst/>
          </a:prstGeom>
        </p:spPr>
        <p:txBody>
          <a:bodyPr/>
          <a:lstStyle/>
          <a:p>
            <a:r>
              <a:t>La Mythologie grecque</a:t>
            </a:r>
          </a:p>
        </p:txBody>
      </p:sp>
    </p:spTree>
  </p:cSld>
  <p:clrMapOvr>
    <a:masterClrMapping/>
  </p:clrMapOvr>
  <p:transition xmlns:p14="http://schemas.microsoft.com/office/powerpoint/2010/mai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gene2.png"/>
          <p:cNvPicPr>
            <a:picLocks noChangeAspect="1"/>
          </p:cNvPicPr>
          <p:nvPr/>
        </p:nvPicPr>
        <p:blipFill>
          <a:blip r:embed="rId2">
            <a:extLst/>
          </a:blip>
          <a:stretch>
            <a:fillRect/>
          </a:stretch>
        </p:blipFill>
        <p:spPr>
          <a:xfrm>
            <a:off x="965200" y="723366"/>
            <a:ext cx="11074700" cy="15328901"/>
          </a:xfrm>
          <a:prstGeom prst="rect">
            <a:avLst/>
          </a:prstGeom>
          <a:ln w="12700">
            <a:miter lim="400000"/>
          </a:ln>
        </p:spPr>
      </p:pic>
    </p:spTree>
  </p:cSld>
  <p:clrMapOvr>
    <a:masterClrMapping/>
  </p:clrMapOvr>
  <p:transition xmlns:p14="http://schemas.microsoft.com/office/powerpoint/2010/mai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gene2.png"/>
          <p:cNvPicPr>
            <a:picLocks noChangeAspect="1"/>
          </p:cNvPicPr>
          <p:nvPr/>
        </p:nvPicPr>
        <p:blipFill>
          <a:blip r:embed="rId2">
            <a:extLst/>
          </a:blip>
          <a:stretch>
            <a:fillRect/>
          </a:stretch>
        </p:blipFill>
        <p:spPr>
          <a:xfrm>
            <a:off x="513736" y="-8078425"/>
            <a:ext cx="11983064" cy="16586201"/>
          </a:xfrm>
          <a:prstGeom prst="rect">
            <a:avLst/>
          </a:prstGeom>
          <a:ln w="12700">
            <a:miter lim="400000"/>
          </a:ln>
        </p:spPr>
      </p:pic>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1206500" y="546100"/>
            <a:ext cx="10972800" cy="1854200"/>
          </a:xfrm>
          <a:prstGeom prst="rect">
            <a:avLst/>
          </a:prstGeom>
        </p:spPr>
        <p:txBody>
          <a:bodyPr/>
          <a:lstStyle/>
          <a:p>
            <a:r>
              <a:t>Sumer ou les sumériens</a:t>
            </a:r>
          </a:p>
        </p:txBody>
      </p:sp>
      <p:sp>
        <p:nvSpPr>
          <p:cNvPr id="135" name="Shape 135"/>
          <p:cNvSpPr>
            <a:spLocks noGrp="1"/>
          </p:cNvSpPr>
          <p:nvPr>
            <p:ph type="body" idx="1"/>
          </p:nvPr>
        </p:nvSpPr>
        <p:spPr>
          <a:xfrm>
            <a:off x="282234" y="2482431"/>
            <a:ext cx="11925301" cy="8293101"/>
          </a:xfrm>
          <a:prstGeom prst="rect">
            <a:avLst/>
          </a:prstGeom>
        </p:spPr>
        <p:txBody>
          <a:bodyPr/>
          <a:lstStyle/>
          <a:p>
            <a:pPr marL="1143000"/>
            <a:r>
              <a:t>dit «berceau de la civilisation»</a:t>
            </a:r>
          </a:p>
          <a:p>
            <a:pPr marL="1143000"/>
            <a:r>
              <a:t>région de la Mésopotamie («au milieu des fleuves»: le Tigre et l’Euphrate, actuelle Irak)</a:t>
            </a:r>
          </a:p>
          <a:p>
            <a:pPr marL="1143000"/>
            <a:r>
              <a:t>protoécriture: écriture cunéiforme</a:t>
            </a:r>
          </a:p>
          <a:p>
            <a:pPr marL="1143000"/>
            <a:r>
              <a:t>de -3400 à -2000</a:t>
            </a:r>
          </a:p>
          <a:p>
            <a:pPr marL="1143000"/>
            <a:r>
              <a:t>appartition des premiers états, des premières sociétés urbaines, développement de l’agriculture, de la construction, la métallurgie, des échanges commerciaux</a:t>
            </a:r>
          </a:p>
          <a:p>
            <a:pPr marL="1143000"/>
            <a:endParaRPr/>
          </a:p>
        </p:txBody>
      </p:sp>
      <p:pic>
        <p:nvPicPr>
          <p:cNvPr id="136" name="cuneiforme-babylone-22d27f6.png"/>
          <p:cNvPicPr>
            <a:picLocks noChangeAspect="1"/>
          </p:cNvPicPr>
          <p:nvPr/>
        </p:nvPicPr>
        <p:blipFill>
          <a:blip r:embed="rId2">
            <a:extLst/>
          </a:blip>
          <a:stretch>
            <a:fillRect/>
          </a:stretch>
        </p:blipFill>
        <p:spPr>
          <a:xfrm>
            <a:off x="8891024" y="254000"/>
            <a:ext cx="3504176" cy="3369849"/>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p:cNvSpPr>
          <p:nvPr>
            <p:ph type="title"/>
          </p:nvPr>
        </p:nvSpPr>
        <p:spPr>
          <a:xfrm>
            <a:off x="1016000" y="279400"/>
            <a:ext cx="10972800" cy="1854200"/>
          </a:xfrm>
          <a:prstGeom prst="rect">
            <a:avLst/>
          </a:prstGeom>
        </p:spPr>
        <p:txBody>
          <a:bodyPr/>
          <a:lstStyle/>
          <a:p>
            <a:r>
              <a:t>le théâtre grec</a:t>
            </a:r>
          </a:p>
        </p:txBody>
      </p:sp>
      <p:pic>
        <p:nvPicPr>
          <p:cNvPr id="328" name="2006-10-27-037.tiff"/>
          <p:cNvPicPr>
            <a:picLocks noChangeAspect="1"/>
          </p:cNvPicPr>
          <p:nvPr/>
        </p:nvPicPr>
        <p:blipFill>
          <a:blip r:embed="rId2">
            <a:extLst/>
          </a:blip>
          <a:stretch>
            <a:fillRect/>
          </a:stretch>
        </p:blipFill>
        <p:spPr>
          <a:xfrm>
            <a:off x="1960033" y="2222500"/>
            <a:ext cx="9076267" cy="6807200"/>
          </a:xfrm>
          <a:prstGeom prst="rect">
            <a:avLst/>
          </a:prstGeom>
          <a:ln w="12700">
            <a:miter lim="400000"/>
          </a:ln>
        </p:spPr>
      </p:pic>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xfrm>
            <a:off x="1016000" y="177800"/>
            <a:ext cx="10972800" cy="1854200"/>
          </a:xfrm>
          <a:prstGeom prst="rect">
            <a:avLst/>
          </a:prstGeom>
        </p:spPr>
        <p:txBody>
          <a:bodyPr/>
          <a:lstStyle>
            <a:lvl1pPr>
              <a:defRPr sz="6400"/>
            </a:lvl1pPr>
          </a:lstStyle>
          <a:p>
            <a:r>
              <a:t>les grands poètes, dramaturges, tragédiens</a:t>
            </a:r>
          </a:p>
        </p:txBody>
      </p:sp>
      <p:pic>
        <p:nvPicPr>
          <p:cNvPr id="331" name="Euripide_Sophocle_Eschyle.tiff"/>
          <p:cNvPicPr>
            <a:picLocks noChangeAspect="1"/>
          </p:cNvPicPr>
          <p:nvPr/>
        </p:nvPicPr>
        <p:blipFill>
          <a:blip r:embed="rId3">
            <a:extLst/>
          </a:blip>
          <a:stretch>
            <a:fillRect/>
          </a:stretch>
        </p:blipFill>
        <p:spPr>
          <a:xfrm>
            <a:off x="1473200" y="2273300"/>
            <a:ext cx="10045700" cy="7534275"/>
          </a:xfrm>
          <a:prstGeom prst="rect">
            <a:avLst/>
          </a:prstGeom>
          <a:ln w="12700">
            <a:miter lim="400000"/>
          </a:ln>
        </p:spPr>
      </p:pic>
      <p:sp>
        <p:nvSpPr>
          <p:cNvPr id="332" name="Shape 332"/>
          <p:cNvSpPr/>
          <p:nvPr/>
        </p:nvSpPr>
        <p:spPr>
          <a:xfrm>
            <a:off x="2077380" y="2819400"/>
            <a:ext cx="172179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263E0F"/>
                </a:solidFill>
              </a:defRPr>
            </a:lvl1pPr>
          </a:lstStyle>
          <a:p>
            <a:r>
              <a:t>Eschyle</a:t>
            </a:r>
          </a:p>
        </p:txBody>
      </p:sp>
      <p:sp>
        <p:nvSpPr>
          <p:cNvPr id="333" name="Shape 333"/>
          <p:cNvSpPr/>
          <p:nvPr/>
        </p:nvSpPr>
        <p:spPr>
          <a:xfrm>
            <a:off x="5458928" y="2819400"/>
            <a:ext cx="2086944"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263E0F"/>
                </a:solidFill>
              </a:defRPr>
            </a:lvl1pPr>
          </a:lstStyle>
          <a:p>
            <a:r>
              <a:t>Sophocle</a:t>
            </a:r>
          </a:p>
        </p:txBody>
      </p:sp>
      <p:sp>
        <p:nvSpPr>
          <p:cNvPr id="334" name="Shape 334"/>
          <p:cNvSpPr/>
          <p:nvPr/>
        </p:nvSpPr>
        <p:spPr>
          <a:xfrm>
            <a:off x="8940700" y="2819400"/>
            <a:ext cx="1975992"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263E0F"/>
                </a:solidFill>
              </a:defRPr>
            </a:lvl1pPr>
          </a:lstStyle>
          <a:p>
            <a:r>
              <a:t>Euripide</a:t>
            </a:r>
          </a:p>
        </p:txBody>
      </p:sp>
    </p:spTree>
  </p:cSld>
  <p:clrMapOvr>
    <a:masterClrMapping/>
  </p:clrMapOvr>
  <p:transition xmlns:p14="http://schemas.microsoft.com/office/powerpoint/2010/mai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Sophocle-big.png"/>
          <p:cNvPicPr>
            <a:picLocks noChangeAspect="1"/>
          </p:cNvPicPr>
          <p:nvPr/>
        </p:nvPicPr>
        <p:blipFill>
          <a:blip r:embed="rId3">
            <a:extLst/>
          </a:blip>
          <a:stretch>
            <a:fillRect/>
          </a:stretch>
        </p:blipFill>
        <p:spPr>
          <a:xfrm>
            <a:off x="533400" y="2311400"/>
            <a:ext cx="6629400" cy="6629400"/>
          </a:xfrm>
          <a:prstGeom prst="rect">
            <a:avLst/>
          </a:prstGeom>
          <a:ln w="12700">
            <a:miter lim="400000"/>
          </a:ln>
        </p:spPr>
      </p:pic>
      <p:sp>
        <p:nvSpPr>
          <p:cNvPr id="339" name="Shape 339"/>
          <p:cNvSpPr/>
          <p:nvPr/>
        </p:nvSpPr>
        <p:spPr>
          <a:xfrm>
            <a:off x="608396" y="1098550"/>
            <a:ext cx="4786760"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Baskerville SemiBold"/>
                <a:ea typeface="Baskerville SemiBold"/>
                <a:cs typeface="Baskerville SemiBold"/>
                <a:sym typeface="Baskerville SemiBold"/>
              </a:defRPr>
            </a:lvl1pPr>
          </a:lstStyle>
          <a:p>
            <a:r>
              <a:rPr dirty="0"/>
              <a:t>Sophocle (495-406)</a:t>
            </a:r>
          </a:p>
        </p:txBody>
      </p:sp>
      <p:sp>
        <p:nvSpPr>
          <p:cNvPr id="340" name="Shape 340"/>
          <p:cNvSpPr/>
          <p:nvPr/>
        </p:nvSpPr>
        <p:spPr>
          <a:xfrm>
            <a:off x="8177913" y="3316050"/>
            <a:ext cx="3455874" cy="30871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indent="-457200" algn="l" defTabSz="457200">
              <a:lnSpc>
                <a:spcPts val="4600"/>
              </a:lnSpc>
              <a:spcBef>
                <a:spcPts val="100"/>
              </a:spcBef>
              <a:buClrTx/>
              <a:tabLst>
                <a:tab pos="139700" algn="l"/>
                <a:tab pos="457200" algn="l"/>
              </a:tabLst>
              <a:defRPr sz="2400">
                <a:solidFill>
                  <a:srgbClr val="000000"/>
                </a:solidFill>
                <a:latin typeface="Helvetica"/>
                <a:ea typeface="Helvetica"/>
                <a:cs typeface="Helvetica"/>
                <a:sym typeface="Helvetica"/>
              </a:defRPr>
            </a:pPr>
            <a:r>
              <a:rPr lang="fr-CH" sz="3200" dirty="0" smtClean="0">
                <a:solidFill>
                  <a:schemeClr val="bg1">
                    <a:lumMod val="50000"/>
                  </a:schemeClr>
                </a:solidFill>
              </a:rPr>
              <a:t>Ajax</a:t>
            </a:r>
          </a:p>
          <a:p>
            <a:pPr marL="457200" indent="-457200" algn="l" defTabSz="457200">
              <a:lnSpc>
                <a:spcPts val="4600"/>
              </a:lnSpc>
              <a:spcBef>
                <a:spcPts val="100"/>
              </a:spcBef>
              <a:buClrTx/>
              <a:tabLst>
                <a:tab pos="139700" algn="l"/>
                <a:tab pos="457200" algn="l"/>
              </a:tabLst>
              <a:defRPr sz="2400">
                <a:solidFill>
                  <a:srgbClr val="000000"/>
                </a:solidFill>
                <a:latin typeface="Helvetica"/>
                <a:ea typeface="Helvetica"/>
                <a:cs typeface="Helvetica"/>
                <a:sym typeface="Helvetica"/>
              </a:defRPr>
            </a:pPr>
            <a:r>
              <a:rPr lang="fr-CH" sz="3200" dirty="0" smtClean="0">
                <a:solidFill>
                  <a:schemeClr val="bg1">
                    <a:lumMod val="50000"/>
                  </a:schemeClr>
                </a:solidFill>
              </a:rPr>
              <a:t>Antigone</a:t>
            </a:r>
          </a:p>
          <a:p>
            <a:pPr marL="457200" indent="-457200" algn="l" defTabSz="457200">
              <a:lnSpc>
                <a:spcPts val="4600"/>
              </a:lnSpc>
              <a:spcBef>
                <a:spcPts val="100"/>
              </a:spcBef>
              <a:buClrTx/>
              <a:tabLst>
                <a:tab pos="139700" algn="l"/>
                <a:tab pos="457200" algn="l"/>
              </a:tabLst>
              <a:defRPr sz="2400">
                <a:solidFill>
                  <a:srgbClr val="000000"/>
                </a:solidFill>
                <a:latin typeface="Helvetica"/>
                <a:ea typeface="Helvetica"/>
                <a:cs typeface="Helvetica"/>
                <a:sym typeface="Helvetica"/>
              </a:defRPr>
            </a:pPr>
            <a:r>
              <a:rPr lang="fr-CH" sz="3200" dirty="0" smtClean="0">
                <a:solidFill>
                  <a:schemeClr val="bg1">
                    <a:lumMod val="50000"/>
                  </a:schemeClr>
                </a:solidFill>
              </a:rPr>
              <a:t>Les Trachiniennes</a:t>
            </a:r>
          </a:p>
          <a:p>
            <a:pPr marL="457200" indent="-457200" algn="l" defTabSz="457200">
              <a:lnSpc>
                <a:spcPts val="4600"/>
              </a:lnSpc>
              <a:spcBef>
                <a:spcPts val="100"/>
              </a:spcBef>
              <a:buClrTx/>
              <a:tabLst>
                <a:tab pos="139700" algn="l"/>
                <a:tab pos="457200" algn="l"/>
              </a:tabLst>
              <a:defRPr sz="2400">
                <a:solidFill>
                  <a:srgbClr val="000000"/>
                </a:solidFill>
                <a:latin typeface="Helvetica"/>
                <a:ea typeface="Helvetica"/>
                <a:cs typeface="Helvetica"/>
                <a:sym typeface="Helvetica"/>
              </a:defRPr>
            </a:pPr>
            <a:r>
              <a:rPr lang="fr-CH" sz="3200" dirty="0" smtClean="0">
                <a:solidFill>
                  <a:schemeClr val="bg1">
                    <a:lumMod val="50000"/>
                  </a:schemeClr>
                </a:solidFill>
              </a:rPr>
              <a:t>Œdipe roi</a:t>
            </a:r>
          </a:p>
          <a:p>
            <a:pPr marL="457200" indent="-457200" algn="l" defTabSz="457200">
              <a:lnSpc>
                <a:spcPts val="4600"/>
              </a:lnSpc>
              <a:spcBef>
                <a:spcPts val="100"/>
              </a:spcBef>
              <a:buClrTx/>
              <a:tabLst>
                <a:tab pos="139700" algn="l"/>
                <a:tab pos="457200" algn="l"/>
              </a:tabLst>
              <a:defRPr sz="2400">
                <a:solidFill>
                  <a:srgbClr val="000000"/>
                </a:solidFill>
                <a:latin typeface="Helvetica"/>
                <a:ea typeface="Helvetica"/>
                <a:cs typeface="Helvetica"/>
                <a:sym typeface="Helvetica"/>
              </a:defRPr>
            </a:pPr>
            <a:r>
              <a:rPr lang="fr-CH" sz="3200" dirty="0" smtClean="0">
                <a:solidFill>
                  <a:schemeClr val="bg1">
                    <a:lumMod val="50000"/>
                  </a:schemeClr>
                </a:solidFill>
              </a:rPr>
              <a:t>Electre</a:t>
            </a:r>
            <a:r>
              <a:rPr dirty="0">
                <a:solidFill>
                  <a:schemeClr val="bg1">
                    <a:lumMod val="50000"/>
                  </a:schemeClr>
                </a:solidFill>
              </a:rPr>
              <a:t>		</a:t>
            </a:r>
            <a:endParaRPr dirty="0">
              <a:solidFill>
                <a:schemeClr val="bg1">
                  <a:lumMod val="50000"/>
                </a:schemeClr>
              </a:solidFill>
              <a:hlinkClick r:id="rId4"/>
            </a:endParaRPr>
          </a:p>
        </p:txBody>
      </p:sp>
      <p:sp>
        <p:nvSpPr>
          <p:cNvPr id="341" name="Shape 341"/>
          <p:cNvSpPr/>
          <p:nvPr/>
        </p:nvSpPr>
        <p:spPr>
          <a:xfrm>
            <a:off x="8177913" y="2311400"/>
            <a:ext cx="2042927"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rPr dirty="0"/>
              <a:t>Oeuvres:</a:t>
            </a:r>
          </a:p>
        </p:txBody>
      </p:sp>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body" idx="1"/>
          </p:nvPr>
        </p:nvSpPr>
        <p:spPr>
          <a:xfrm>
            <a:off x="1016000" y="3009900"/>
            <a:ext cx="10972800" cy="5715000"/>
          </a:xfrm>
          <a:prstGeom prst="rect">
            <a:avLst/>
          </a:prstGeom>
        </p:spPr>
        <p:txBody>
          <a:bodyPr/>
          <a:lstStyle/>
          <a:p>
            <a:pPr marL="1371600" indent="-609600">
              <a:defRPr sz="6400"/>
            </a:pPr>
            <a:r>
              <a:t>la mythologie: des hommes et des dieux</a:t>
            </a:r>
          </a:p>
          <a:p>
            <a:pPr marL="1371600" indent="-609600">
              <a:defRPr sz="6400"/>
            </a:pPr>
            <a:r>
              <a:t>la guerre de Troie: récit fondateur de l’identité grecque</a:t>
            </a:r>
          </a:p>
        </p:txBody>
      </p:sp>
      <p:sp>
        <p:nvSpPr>
          <p:cNvPr id="346" name="Shape 346"/>
          <p:cNvSpPr>
            <a:spLocks noGrp="1"/>
          </p:cNvSpPr>
          <p:nvPr>
            <p:ph type="title"/>
          </p:nvPr>
        </p:nvSpPr>
        <p:spPr>
          <a:xfrm>
            <a:off x="342900" y="558800"/>
            <a:ext cx="12306300" cy="2717800"/>
          </a:xfrm>
          <a:prstGeom prst="rect">
            <a:avLst/>
          </a:prstGeom>
        </p:spPr>
        <p:txBody>
          <a:bodyPr/>
          <a:lstStyle/>
          <a:p>
            <a:r>
              <a:t>Les sources majeures de la littérature grecque</a:t>
            </a:r>
          </a:p>
        </p:txBody>
      </p:sp>
    </p:spTree>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10145062_p.png"/>
          <p:cNvPicPr>
            <a:picLocks noChangeAspect="1"/>
          </p:cNvPicPr>
          <p:nvPr/>
        </p:nvPicPr>
        <p:blipFill>
          <a:blip r:embed="rId2">
            <a:extLst/>
          </a:blip>
          <a:stretch>
            <a:fillRect/>
          </a:stretch>
        </p:blipFill>
        <p:spPr>
          <a:xfrm>
            <a:off x="-1774" y="2455792"/>
            <a:ext cx="7600543" cy="6367567"/>
          </a:xfrm>
          <a:prstGeom prst="rect">
            <a:avLst/>
          </a:prstGeom>
          <a:ln w="12700">
            <a:miter lim="400000"/>
          </a:ln>
        </p:spPr>
      </p:pic>
      <p:sp>
        <p:nvSpPr>
          <p:cNvPr id="351" name="Shape 351"/>
          <p:cNvSpPr/>
          <p:nvPr/>
        </p:nvSpPr>
        <p:spPr>
          <a:xfrm>
            <a:off x="7598769" y="2101163"/>
            <a:ext cx="5240931" cy="708954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457200" indent="-457200" algn="l">
              <a:lnSpc>
                <a:spcPts val="5500"/>
              </a:lnSpc>
              <a:tabLst>
                <a:tab pos="139700" algn="l"/>
                <a:tab pos="457200" algn="l"/>
              </a:tabLst>
              <a:defRPr sz="3000">
                <a:solidFill>
                  <a:srgbClr val="232323"/>
                </a:solidFill>
              </a:defRPr>
            </a:pPr>
            <a:r>
              <a:rPr sz="2000" b="1" dirty="0">
                <a:latin typeface="Georgia"/>
                <a:ea typeface="Georgia"/>
                <a:cs typeface="Georgia"/>
                <a:sym typeface="Georgia"/>
              </a:rPr>
              <a:t>	•	la skénè</a:t>
            </a:r>
            <a:r>
              <a:rPr sz="2000" dirty="0">
                <a:latin typeface="Georgia"/>
                <a:ea typeface="Georgia"/>
                <a:cs typeface="Georgia"/>
                <a:sym typeface="Georgia"/>
              </a:rPr>
              <a:t>: ce n'est pas notre scène mais le mur du fond, à un ou deux étages.</a:t>
            </a:r>
          </a:p>
          <a:p>
            <a:pPr marL="457200" indent="-457200" algn="l">
              <a:lnSpc>
                <a:spcPts val="5500"/>
              </a:lnSpc>
              <a:tabLst>
                <a:tab pos="139700" algn="l"/>
                <a:tab pos="457200" algn="l"/>
              </a:tabLst>
              <a:defRPr sz="3000">
                <a:solidFill>
                  <a:srgbClr val="232323"/>
                </a:solidFill>
              </a:defRPr>
            </a:pPr>
            <a:r>
              <a:rPr sz="2000" b="1" dirty="0">
                <a:latin typeface="Georgia"/>
                <a:ea typeface="Georgia"/>
                <a:cs typeface="Georgia"/>
                <a:sym typeface="Georgia"/>
              </a:rPr>
              <a:t>	•	l'autel</a:t>
            </a:r>
            <a:r>
              <a:rPr sz="2000" dirty="0">
                <a:latin typeface="Georgia"/>
                <a:ea typeface="Georgia"/>
                <a:cs typeface="Georgia"/>
                <a:sym typeface="Georgia"/>
              </a:rPr>
              <a:t> </a:t>
            </a:r>
            <a:r>
              <a:rPr sz="2000" dirty="0" smtClean="0">
                <a:latin typeface="Georgia"/>
                <a:ea typeface="Georgia"/>
                <a:cs typeface="Georgia"/>
                <a:sym typeface="Georgia"/>
              </a:rPr>
              <a:t>:</a:t>
            </a:r>
            <a:r>
              <a:rPr lang="fr-CH" sz="2000" dirty="0" smtClean="0">
                <a:latin typeface="Georgia"/>
                <a:ea typeface="Georgia"/>
                <a:cs typeface="Georgia"/>
                <a:sym typeface="Georgia"/>
              </a:rPr>
              <a:t> </a:t>
            </a:r>
            <a:r>
              <a:rPr sz="2000" dirty="0" smtClean="0">
                <a:latin typeface="Georgia"/>
                <a:ea typeface="Georgia"/>
                <a:cs typeface="Georgia"/>
                <a:sym typeface="Georgia"/>
              </a:rPr>
              <a:t>du </a:t>
            </a:r>
            <a:r>
              <a:rPr sz="2000" dirty="0">
                <a:latin typeface="Georgia"/>
                <a:ea typeface="Georgia"/>
                <a:cs typeface="Georgia"/>
                <a:sym typeface="Georgia"/>
              </a:rPr>
              <a:t>dieu Dionysos</a:t>
            </a:r>
          </a:p>
          <a:p>
            <a:pPr marL="457200" indent="-457200" algn="l">
              <a:lnSpc>
                <a:spcPts val="5500"/>
              </a:lnSpc>
              <a:tabLst>
                <a:tab pos="139700" algn="l"/>
                <a:tab pos="457200" algn="l"/>
              </a:tabLst>
              <a:defRPr sz="3000">
                <a:solidFill>
                  <a:srgbClr val="232323"/>
                </a:solidFill>
              </a:defRPr>
            </a:pPr>
            <a:r>
              <a:rPr sz="2000" b="1" dirty="0">
                <a:latin typeface="Georgia"/>
                <a:ea typeface="Georgia"/>
                <a:cs typeface="Georgia"/>
                <a:sym typeface="Georgia"/>
              </a:rPr>
              <a:t>	•	le proskénion :</a:t>
            </a:r>
            <a:r>
              <a:rPr sz="2000" dirty="0">
                <a:latin typeface="Georgia"/>
                <a:ea typeface="Georgia"/>
                <a:cs typeface="Georgia"/>
                <a:sym typeface="Georgia"/>
              </a:rPr>
              <a:t>qui se détachait de la skénè et où jouaient les acteurs</a:t>
            </a:r>
          </a:p>
          <a:p>
            <a:pPr marL="457200" indent="-457200" algn="l">
              <a:lnSpc>
                <a:spcPts val="5500"/>
              </a:lnSpc>
              <a:tabLst>
                <a:tab pos="139700" algn="l"/>
                <a:tab pos="457200" algn="l"/>
              </a:tabLst>
              <a:defRPr sz="3000">
                <a:solidFill>
                  <a:srgbClr val="232323"/>
                </a:solidFill>
              </a:defRPr>
            </a:pPr>
            <a:r>
              <a:rPr sz="2000" b="1" dirty="0">
                <a:latin typeface="Georgia"/>
                <a:ea typeface="Georgia"/>
                <a:cs typeface="Georgia"/>
                <a:sym typeface="Georgia"/>
              </a:rPr>
              <a:t>	•	l'orchestra</a:t>
            </a:r>
            <a:r>
              <a:rPr sz="2000" dirty="0">
                <a:latin typeface="Georgia"/>
                <a:ea typeface="Georgia"/>
                <a:cs typeface="Georgia"/>
                <a:sym typeface="Georgia"/>
              </a:rPr>
              <a:t>: partie circulaire au pied de la skénè où évoluait le choeur</a:t>
            </a:r>
          </a:p>
          <a:p>
            <a:pPr marL="457200" indent="-457200" algn="l">
              <a:lnSpc>
                <a:spcPts val="5500"/>
              </a:lnSpc>
              <a:tabLst>
                <a:tab pos="139700" algn="l"/>
                <a:tab pos="457200" algn="l"/>
              </a:tabLst>
              <a:defRPr sz="3000">
                <a:solidFill>
                  <a:srgbClr val="232323"/>
                </a:solidFill>
              </a:defRPr>
            </a:pPr>
            <a:r>
              <a:rPr sz="2000" b="1" dirty="0">
                <a:latin typeface="Georgia"/>
                <a:ea typeface="Georgia"/>
                <a:cs typeface="Georgia"/>
                <a:sym typeface="Georgia"/>
              </a:rPr>
              <a:t>	•	les parodoi: </a:t>
            </a:r>
            <a:r>
              <a:rPr sz="2000" dirty="0">
                <a:latin typeface="Georgia"/>
                <a:ea typeface="Georgia"/>
                <a:cs typeface="Georgia"/>
                <a:sym typeface="Georgia"/>
              </a:rPr>
              <a:t>par où entrait et sortait le choeur</a:t>
            </a:r>
          </a:p>
          <a:p>
            <a:pPr marL="457200" indent="-457200" algn="l">
              <a:lnSpc>
                <a:spcPts val="5500"/>
              </a:lnSpc>
              <a:tabLst>
                <a:tab pos="139700" algn="l"/>
                <a:tab pos="457200" algn="l"/>
              </a:tabLst>
              <a:defRPr sz="3000">
                <a:solidFill>
                  <a:srgbClr val="232323"/>
                </a:solidFill>
              </a:defRPr>
            </a:pPr>
            <a:r>
              <a:rPr sz="2000" b="1" dirty="0">
                <a:latin typeface="Georgia"/>
                <a:ea typeface="Georgia"/>
                <a:cs typeface="Georgia"/>
                <a:sym typeface="Georgia"/>
              </a:rPr>
              <a:t>	•	le théatron </a:t>
            </a:r>
            <a:r>
              <a:rPr sz="2000" dirty="0">
                <a:latin typeface="Georgia"/>
                <a:ea typeface="Georgia"/>
                <a:cs typeface="Georgia"/>
                <a:sym typeface="Georgia"/>
              </a:rPr>
              <a:t>: toute la partie des gradins</a:t>
            </a:r>
          </a:p>
        </p:txBody>
      </p:sp>
      <p:sp>
        <p:nvSpPr>
          <p:cNvPr id="352" name="Shape 352"/>
          <p:cNvSpPr/>
          <p:nvPr/>
        </p:nvSpPr>
        <p:spPr>
          <a:xfrm>
            <a:off x="0" y="559587"/>
            <a:ext cx="10020301" cy="102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000000"/>
                </a:solidFill>
              </a:defRPr>
            </a:lvl1pPr>
          </a:lstStyle>
          <a:p>
            <a:r>
              <a:rPr dirty="0"/>
              <a:t>Architecture du théâtre grec</a:t>
            </a:r>
          </a:p>
        </p:txBody>
      </p:sp>
    </p:spTree>
  </p:cSld>
  <p:clrMapOvr>
    <a:masterClrMapping/>
  </p:clrMapOvr>
  <p:transition xmlns:p14="http://schemas.microsoft.com/office/powerpoint/2010/mai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Coryphee%20Les%20Perses-big.png"/>
          <p:cNvPicPr>
            <a:picLocks noChangeAspect="1"/>
          </p:cNvPicPr>
          <p:nvPr/>
        </p:nvPicPr>
        <p:blipFill>
          <a:blip r:embed="rId2">
            <a:extLst/>
          </a:blip>
          <a:stretch>
            <a:fillRect/>
          </a:stretch>
        </p:blipFill>
        <p:spPr>
          <a:xfrm>
            <a:off x="2362200" y="1308100"/>
            <a:ext cx="8263467" cy="6197600"/>
          </a:xfrm>
          <a:prstGeom prst="rect">
            <a:avLst/>
          </a:prstGeom>
          <a:ln w="12700">
            <a:miter lim="400000"/>
          </a:ln>
        </p:spPr>
      </p:pic>
      <p:sp>
        <p:nvSpPr>
          <p:cNvPr id="355" name="Shape 355"/>
          <p:cNvSpPr/>
          <p:nvPr/>
        </p:nvSpPr>
        <p:spPr>
          <a:xfrm>
            <a:off x="1450057" y="7721600"/>
            <a:ext cx="10089506"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444444"/>
                </a:solidFill>
              </a:defRPr>
            </a:lvl1pPr>
          </a:lstStyle>
          <a:p>
            <a:r>
              <a:t>Le Coryphée, chef du choeur, la voix de la cité</a:t>
            </a:r>
          </a:p>
        </p:txBody>
      </p:sp>
    </p:spTree>
  </p:cSld>
  <p:clrMapOvr>
    <a:masterClrMapping/>
  </p:clrMapOvr>
  <p:transition xmlns:p14="http://schemas.microsoft.com/office/powerpoint/2010/mai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Masques-big.png"/>
          <p:cNvPicPr>
            <a:picLocks noChangeAspect="1"/>
          </p:cNvPicPr>
          <p:nvPr/>
        </p:nvPicPr>
        <p:blipFill>
          <a:blip r:embed="rId3">
            <a:extLst/>
          </a:blip>
          <a:stretch>
            <a:fillRect/>
          </a:stretch>
        </p:blipFill>
        <p:spPr>
          <a:xfrm>
            <a:off x="2324100" y="1092200"/>
            <a:ext cx="8351260" cy="6210301"/>
          </a:xfrm>
          <a:prstGeom prst="rect">
            <a:avLst/>
          </a:prstGeom>
          <a:ln w="12700">
            <a:miter lim="400000"/>
          </a:ln>
        </p:spPr>
      </p:pic>
      <p:sp>
        <p:nvSpPr>
          <p:cNvPr id="358" name="Shape 358"/>
          <p:cNvSpPr/>
          <p:nvPr/>
        </p:nvSpPr>
        <p:spPr>
          <a:xfrm>
            <a:off x="150626" y="7759700"/>
            <a:ext cx="12687301"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A l’époque de Sophocle, il ne peut y avoir plus de 3 acteurs sur scène. Pour changer de rôle, on changeait de masque</a:t>
            </a:r>
          </a:p>
        </p:txBody>
      </p:sp>
    </p:spTree>
  </p:cSld>
  <p:clrMapOvr>
    <a:masterClrMapping/>
  </p:clrMapOvr>
  <p:transition xmlns:p14="http://schemas.microsoft.com/office/powerpoint/2010/mai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image;7f3cef9225a636d75c0c78430052be55.tiff"/>
          <p:cNvPicPr>
            <a:picLocks noChangeAspect="1"/>
          </p:cNvPicPr>
          <p:nvPr/>
        </p:nvPicPr>
        <p:blipFill>
          <a:blip r:embed="rId2">
            <a:extLst/>
          </a:blip>
          <a:stretch>
            <a:fillRect/>
          </a:stretch>
        </p:blipFill>
        <p:spPr>
          <a:xfrm>
            <a:off x="812800" y="508000"/>
            <a:ext cx="11061700" cy="8296275"/>
          </a:xfrm>
          <a:prstGeom prst="rect">
            <a:avLst/>
          </a:prstGeom>
          <a:ln w="12700">
            <a:miter lim="400000"/>
          </a:ln>
        </p:spPr>
      </p:pic>
      <p:sp>
        <p:nvSpPr>
          <p:cNvPr id="363" name="Shape 363"/>
          <p:cNvSpPr/>
          <p:nvPr/>
        </p:nvSpPr>
        <p:spPr>
          <a:xfrm>
            <a:off x="4118985" y="8756650"/>
            <a:ext cx="4755730"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565656"/>
                </a:solidFill>
                <a:latin typeface="Comic Sans MS"/>
                <a:ea typeface="Comic Sans MS"/>
                <a:cs typeface="Comic Sans MS"/>
                <a:sym typeface="Comic Sans MS"/>
              </a:defRPr>
            </a:lvl1pPr>
          </a:lstStyle>
          <a:p>
            <a:pPr>
              <a:defRPr>
                <a:solidFill>
                  <a:srgbClr val="6F6A5A"/>
                </a:solidFill>
                <a:latin typeface="Baskerville"/>
                <a:ea typeface="Baskerville"/>
                <a:cs typeface="Baskerville"/>
                <a:sym typeface="Baskerville"/>
              </a:defRPr>
            </a:pPr>
            <a:r>
              <a:rPr>
                <a:solidFill>
                  <a:srgbClr val="565656"/>
                </a:solidFill>
                <a:latin typeface="Comic Sans MS"/>
                <a:ea typeface="Comic Sans MS"/>
                <a:cs typeface="Comic Sans MS"/>
                <a:sym typeface="Comic Sans MS"/>
              </a:rPr>
              <a:t>le théâtre de Delphes</a:t>
            </a:r>
          </a:p>
        </p:txBody>
      </p:sp>
    </p:spTree>
  </p:cSld>
  <p:clrMapOvr>
    <a:masterClrMapping/>
  </p:clrMapOvr>
  <p:transition xmlns:p14="http://schemas.microsoft.com/office/powerpoint/2010/mai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image;3a13c7b650261e425f16f3489cdae319.tiff"/>
          <p:cNvPicPr>
            <a:picLocks noChangeAspect="1"/>
          </p:cNvPicPr>
          <p:nvPr/>
        </p:nvPicPr>
        <p:blipFill>
          <a:blip r:embed="rId2">
            <a:extLst/>
          </a:blip>
          <a:stretch>
            <a:fillRect/>
          </a:stretch>
        </p:blipFill>
        <p:spPr>
          <a:xfrm>
            <a:off x="1397000" y="1041400"/>
            <a:ext cx="10210800" cy="7658100"/>
          </a:xfrm>
          <a:prstGeom prst="rect">
            <a:avLst/>
          </a:prstGeom>
          <a:ln w="12700">
            <a:miter lim="400000"/>
          </a:ln>
        </p:spPr>
      </p:pic>
      <p:sp>
        <p:nvSpPr>
          <p:cNvPr id="368" name="Shape 368"/>
          <p:cNvSpPr/>
          <p:nvPr/>
        </p:nvSpPr>
        <p:spPr>
          <a:xfrm>
            <a:off x="2833916" y="8743950"/>
            <a:ext cx="7340428"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565656"/>
                </a:solidFill>
                <a:latin typeface="Comic Sans MS"/>
                <a:ea typeface="Comic Sans MS"/>
                <a:cs typeface="Comic Sans MS"/>
                <a:sym typeface="Comic Sans MS"/>
              </a:defRPr>
            </a:lvl1pPr>
          </a:lstStyle>
          <a:p>
            <a:pPr>
              <a:defRPr>
                <a:solidFill>
                  <a:srgbClr val="6F6A5A"/>
                </a:solidFill>
                <a:latin typeface="Baskerville"/>
                <a:ea typeface="Baskerville"/>
                <a:cs typeface="Baskerville"/>
                <a:sym typeface="Baskerville"/>
              </a:defRPr>
            </a:pPr>
            <a:r>
              <a:rPr>
                <a:solidFill>
                  <a:srgbClr val="565656"/>
                </a:solidFill>
                <a:latin typeface="Comic Sans MS"/>
                <a:ea typeface="Comic Sans MS"/>
                <a:cs typeface="Comic Sans MS"/>
                <a:sym typeface="Comic Sans MS"/>
              </a:rPr>
              <a:t>Le théâtre de Dionysos à Athènes</a:t>
            </a:r>
          </a:p>
        </p:txBody>
      </p:sp>
    </p:spTree>
  </p:cSld>
  <p:clrMapOvr>
    <a:masterClrMapping/>
  </p:clrMapOvr>
  <p:transition xmlns:p14="http://schemas.microsoft.com/office/powerpoint/2010/mai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p:cNvSpPr>
          <p:nvPr>
            <p:ph type="body" idx="1"/>
          </p:nvPr>
        </p:nvSpPr>
        <p:spPr>
          <a:prstGeom prst="rect">
            <a:avLst/>
          </a:prstGeom>
        </p:spPr>
        <p:txBody>
          <a:bodyPr/>
          <a:lstStyle>
            <a:lvl1pPr marL="895350" indent="-133350">
              <a:defRPr sz="1400">
                <a:solidFill>
                  <a:srgbClr val="565656"/>
                </a:solidFill>
                <a:latin typeface="Comic Sans MS"/>
                <a:ea typeface="Comic Sans MS"/>
                <a:cs typeface="Comic Sans MS"/>
                <a:sym typeface="Comic Sans MS"/>
              </a:defRPr>
            </a:lvl1pPr>
          </a:lstStyle>
          <a:p>
            <a:pPr>
              <a:defRPr sz="4000">
                <a:solidFill>
                  <a:srgbClr val="6F6A5A"/>
                </a:solidFill>
                <a:latin typeface="Baskerville"/>
                <a:ea typeface="Baskerville"/>
                <a:cs typeface="Baskerville"/>
                <a:sym typeface="Baskerville"/>
              </a:defRPr>
            </a:pPr>
            <a:r>
              <a:rPr sz="1400">
                <a:solidFill>
                  <a:srgbClr val="565656"/>
                </a:solidFill>
                <a:latin typeface="Comic Sans MS"/>
                <a:ea typeface="Comic Sans MS"/>
                <a:cs typeface="Comic Sans MS"/>
                <a:sym typeface="Comic Sans MS"/>
              </a:rPr>
              <a:t>Le théâtre d'Epidaure</a:t>
            </a:r>
          </a:p>
        </p:txBody>
      </p:sp>
      <p:pic>
        <p:nvPicPr>
          <p:cNvPr id="372" name="image;0cf1d47a2d4d231046120efe16f33e4e.tiff"/>
          <p:cNvPicPr>
            <a:picLocks noChangeAspect="1"/>
          </p:cNvPicPr>
          <p:nvPr/>
        </p:nvPicPr>
        <p:blipFill>
          <a:blip r:embed="rId2">
            <a:extLst/>
          </a:blip>
          <a:stretch>
            <a:fillRect/>
          </a:stretch>
        </p:blipFill>
        <p:spPr>
          <a:xfrm>
            <a:off x="1371600" y="762000"/>
            <a:ext cx="10248900" cy="7686675"/>
          </a:xfrm>
          <a:prstGeom prst="rect">
            <a:avLst/>
          </a:prstGeom>
          <a:ln w="12700">
            <a:miter lim="400000"/>
          </a:ln>
        </p:spPr>
      </p:pic>
      <p:sp>
        <p:nvSpPr>
          <p:cNvPr id="373" name="Shape 373"/>
          <p:cNvSpPr/>
          <p:nvPr/>
        </p:nvSpPr>
        <p:spPr>
          <a:xfrm>
            <a:off x="3834972" y="8483600"/>
            <a:ext cx="4853956"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565656"/>
                </a:solidFill>
                <a:latin typeface="Comic Sans MS"/>
                <a:ea typeface="Comic Sans MS"/>
                <a:cs typeface="Comic Sans MS"/>
                <a:sym typeface="Comic Sans MS"/>
              </a:defRPr>
            </a:lvl1pPr>
          </a:lstStyle>
          <a:p>
            <a:pPr>
              <a:defRPr>
                <a:solidFill>
                  <a:srgbClr val="6F6A5A"/>
                </a:solidFill>
                <a:latin typeface="Baskerville"/>
                <a:ea typeface="Baskerville"/>
                <a:cs typeface="Baskerville"/>
                <a:sym typeface="Baskerville"/>
              </a:defRPr>
            </a:pPr>
            <a:r>
              <a:rPr dirty="0">
                <a:solidFill>
                  <a:srgbClr val="565656"/>
                </a:solidFill>
                <a:latin typeface="Comic Sans MS"/>
                <a:ea typeface="Comic Sans MS"/>
                <a:cs typeface="Comic Sans MS"/>
                <a:sym typeface="Comic Sans MS"/>
              </a:rPr>
              <a:t>Le théâtre d'Epidaure</a:t>
            </a: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title"/>
          </p:nvPr>
        </p:nvSpPr>
        <p:spPr>
          <a:xfrm>
            <a:off x="-1003300" y="990600"/>
            <a:ext cx="10972800" cy="1854200"/>
          </a:xfrm>
          <a:prstGeom prst="rect">
            <a:avLst/>
          </a:prstGeom>
        </p:spPr>
        <p:txBody>
          <a:bodyPr/>
          <a:lstStyle/>
          <a:p>
            <a:r>
              <a:t>L’Egypte antique</a:t>
            </a:r>
          </a:p>
        </p:txBody>
      </p:sp>
      <p:sp>
        <p:nvSpPr>
          <p:cNvPr id="139" name="Shape 139"/>
          <p:cNvSpPr>
            <a:spLocks noGrp="1"/>
          </p:cNvSpPr>
          <p:nvPr>
            <p:ph type="body" idx="1"/>
          </p:nvPr>
        </p:nvSpPr>
        <p:spPr>
          <a:xfrm>
            <a:off x="533400" y="2768600"/>
            <a:ext cx="10972800" cy="5715000"/>
          </a:xfrm>
          <a:prstGeom prst="rect">
            <a:avLst/>
          </a:prstGeom>
        </p:spPr>
        <p:txBody>
          <a:bodyPr/>
          <a:lstStyle/>
          <a:p>
            <a:pPr marL="1143000"/>
            <a:r>
              <a:t>civilisation d’Afrique du Nord autour du Nil</a:t>
            </a:r>
          </a:p>
          <a:p>
            <a:pPr marL="1143000"/>
            <a:r>
              <a:t>de -3150 env. à -30, annexion par les romain: fin du règne des pharaons</a:t>
            </a:r>
          </a:p>
          <a:p>
            <a:pPr marL="1143000"/>
            <a:r>
              <a:t>en -3100, naissance de l’écriture hiéroglyphique</a:t>
            </a:r>
          </a:p>
        </p:txBody>
      </p:sp>
      <p:pic>
        <p:nvPicPr>
          <p:cNvPr id="140" name="800px-Egypt.Giza.Sphinx.02.png"/>
          <p:cNvPicPr>
            <a:picLocks noChangeAspect="1"/>
          </p:cNvPicPr>
          <p:nvPr/>
        </p:nvPicPr>
        <p:blipFill>
          <a:blip r:embed="rId2">
            <a:extLst/>
          </a:blip>
          <a:stretch>
            <a:fillRect/>
          </a:stretch>
        </p:blipFill>
        <p:spPr>
          <a:xfrm>
            <a:off x="8699500" y="406400"/>
            <a:ext cx="4013200" cy="30099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p:cNvSpPr>
          <p:nvPr>
            <p:ph type="title"/>
          </p:nvPr>
        </p:nvSpPr>
        <p:spPr>
          <a:prstGeom prst="rect">
            <a:avLst/>
          </a:prstGeom>
        </p:spPr>
        <p:txBody>
          <a:bodyPr/>
          <a:lstStyle/>
          <a:p>
            <a:endParaRPr/>
          </a:p>
        </p:txBody>
      </p:sp>
      <p:sp>
        <p:nvSpPr>
          <p:cNvPr id="376" name="Shape 376"/>
          <p:cNvSpPr>
            <a:spLocks noGrp="1"/>
          </p:cNvSpPr>
          <p:nvPr>
            <p:ph type="body" idx="1"/>
          </p:nvPr>
        </p:nvSpPr>
        <p:spPr>
          <a:prstGeom prst="rect">
            <a:avLst/>
          </a:prstGeom>
        </p:spPr>
        <p:txBody>
          <a:bodyPr/>
          <a:lstStyle/>
          <a:p>
            <a:pPr marL="1143000"/>
            <a:endParaRPr/>
          </a:p>
        </p:txBody>
      </p:sp>
      <p:pic>
        <p:nvPicPr>
          <p:cNvPr id="377" name="Theatre_d'Epidaure.png"/>
          <p:cNvPicPr>
            <a:picLocks noChangeAspect="1"/>
          </p:cNvPicPr>
          <p:nvPr/>
        </p:nvPicPr>
        <p:blipFill>
          <a:blip r:embed="rId2">
            <a:extLst/>
          </a:blip>
          <a:stretch>
            <a:fillRect/>
          </a:stretch>
        </p:blipFill>
        <p:spPr>
          <a:xfrm>
            <a:off x="673100" y="567738"/>
            <a:ext cx="11658600" cy="7725458"/>
          </a:xfrm>
          <a:prstGeom prst="rect">
            <a:avLst/>
          </a:prstGeom>
          <a:ln w="12700">
            <a:miter lim="400000"/>
          </a:ln>
        </p:spPr>
      </p:pic>
      <p:sp>
        <p:nvSpPr>
          <p:cNvPr id="378" name="Shape 378"/>
          <p:cNvSpPr/>
          <p:nvPr/>
        </p:nvSpPr>
        <p:spPr>
          <a:xfrm>
            <a:off x="3644639" y="8554213"/>
            <a:ext cx="571552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ingéniosité de l’acoustique</a:t>
            </a:r>
          </a:p>
        </p:txBody>
      </p:sp>
    </p:spTree>
  </p:cSld>
  <p:clrMapOvr>
    <a:masterClrMapping/>
  </p:clrMapOvr>
  <p:transition xmlns:p14="http://schemas.microsoft.com/office/powerpoint/2010/mai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title"/>
          </p:nvPr>
        </p:nvSpPr>
        <p:spPr>
          <a:prstGeom prst="rect">
            <a:avLst/>
          </a:prstGeom>
        </p:spPr>
        <p:txBody>
          <a:bodyPr/>
          <a:lstStyle/>
          <a:p>
            <a:endParaRPr/>
          </a:p>
        </p:txBody>
      </p:sp>
      <p:sp>
        <p:nvSpPr>
          <p:cNvPr id="381" name="Shape 381"/>
          <p:cNvSpPr>
            <a:spLocks noGrp="1"/>
          </p:cNvSpPr>
          <p:nvPr>
            <p:ph type="body" idx="1"/>
          </p:nvPr>
        </p:nvSpPr>
        <p:spPr>
          <a:prstGeom prst="rect">
            <a:avLst/>
          </a:prstGeom>
        </p:spPr>
        <p:txBody>
          <a:bodyPr/>
          <a:lstStyle/>
          <a:p>
            <a:pPr marL="1143000"/>
            <a:endParaRPr/>
          </a:p>
        </p:txBody>
      </p:sp>
      <p:pic>
        <p:nvPicPr>
          <p:cNvPr id="382" name="Grece.png"/>
          <p:cNvPicPr>
            <a:picLocks noChangeAspect="1"/>
          </p:cNvPicPr>
          <p:nvPr/>
        </p:nvPicPr>
        <p:blipFill>
          <a:blip r:embed="rId2">
            <a:extLst/>
          </a:blip>
          <a:stretch>
            <a:fillRect/>
          </a:stretch>
        </p:blipFill>
        <p:spPr>
          <a:xfrm>
            <a:off x="914400" y="228600"/>
            <a:ext cx="11163300" cy="931001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p:cNvSpPr>
          <p:nvPr>
            <p:ph type="title"/>
          </p:nvPr>
        </p:nvSpPr>
        <p:spPr>
          <a:xfrm>
            <a:off x="82777" y="406342"/>
            <a:ext cx="13125223" cy="1854200"/>
          </a:xfrm>
          <a:prstGeom prst="rect">
            <a:avLst/>
          </a:prstGeom>
        </p:spPr>
        <p:txBody>
          <a:bodyPr/>
          <a:lstStyle/>
          <a:p>
            <a:r>
              <a:rPr sz="6600" dirty="0"/>
              <a:t>QUizz: Quelques écrivains</a:t>
            </a:r>
          </a:p>
        </p:txBody>
      </p:sp>
      <p:sp>
        <p:nvSpPr>
          <p:cNvPr id="385" name="Shape 385"/>
          <p:cNvSpPr/>
          <p:nvPr/>
        </p:nvSpPr>
        <p:spPr>
          <a:xfrm>
            <a:off x="1193800" y="5861050"/>
            <a:ext cx="12014200" cy="17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buClrTx/>
              <a:defRPr sz="3600">
                <a:solidFill>
                  <a:srgbClr val="000000"/>
                </a:solidFill>
                <a:latin typeface="Lucida Grande"/>
                <a:ea typeface="Lucida Grande"/>
                <a:cs typeface="Lucida Grande"/>
                <a:sym typeface="Lucida Grande"/>
              </a:defRPr>
            </a:lvl1pPr>
          </a:lstStyle>
          <a:p>
            <a:r>
              <a:t>«ll n'est point de terre plus douce que sa propre patrie.»</a:t>
            </a:r>
          </a:p>
        </p:txBody>
      </p:sp>
      <p:sp>
        <p:nvSpPr>
          <p:cNvPr id="386" name="Shape 386"/>
          <p:cNvSpPr/>
          <p:nvPr/>
        </p:nvSpPr>
        <p:spPr>
          <a:xfrm>
            <a:off x="863600" y="2787650"/>
            <a:ext cx="10972800" cy="17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lvl="1" indent="-381000" algn="l">
              <a:spcBef>
                <a:spcPts val="3000"/>
              </a:spcBef>
              <a:buSzPct val="100000"/>
              <a:buChar char="•"/>
              <a:defRPr sz="3600"/>
            </a:pPr>
            <a:r>
              <a:rPr dirty="0">
                <a:solidFill>
                  <a:srgbClr val="000000"/>
                </a:solidFill>
                <a:latin typeface="Lucida Grande"/>
                <a:ea typeface="Lucida Grande"/>
                <a:cs typeface="Lucida Grande"/>
                <a:sym typeface="Lucida Grande"/>
              </a:rPr>
              <a:t>«Beauté, raison, bien dire, on voit qu'en un même homme, les dieux presque jamais ne mettent tous les charmes.»</a:t>
            </a:r>
          </a:p>
        </p:txBody>
      </p:sp>
      <p:sp>
        <p:nvSpPr>
          <p:cNvPr id="387" name="Shape 387"/>
          <p:cNvSpPr/>
          <p:nvPr/>
        </p:nvSpPr>
        <p:spPr>
          <a:xfrm>
            <a:off x="7857356" y="4298950"/>
            <a:ext cx="1541041" cy="698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solidFill>
                  <a:srgbClr val="000000"/>
                </a:solidFill>
              </a:defRPr>
            </a:lvl1pPr>
          </a:lstStyle>
          <a:p>
            <a:r>
              <a:t>L’Iliade</a:t>
            </a:r>
          </a:p>
        </p:txBody>
      </p:sp>
      <p:sp>
        <p:nvSpPr>
          <p:cNvPr id="388" name="Shape 388"/>
          <p:cNvSpPr/>
          <p:nvPr/>
        </p:nvSpPr>
        <p:spPr>
          <a:xfrm>
            <a:off x="7668400" y="6915150"/>
            <a:ext cx="1918953" cy="698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solidFill>
                  <a:srgbClr val="000000"/>
                </a:solidFill>
              </a:defRPr>
            </a:lvl1pPr>
          </a:lstStyle>
          <a:p>
            <a:r>
              <a:t>L’Odyssée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2" animBg="1" advAuto="0"/>
      <p:bldP spid="386" grpId="1" animBg="1" advAuto="0"/>
      <p:bldP spid="387" grpId="3" animBg="1" advAuto="0"/>
      <p:bldP spid="388" grpId="4"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troie.png"/>
          <p:cNvPicPr>
            <a:picLocks noChangeAspect="1"/>
          </p:cNvPicPr>
          <p:nvPr/>
        </p:nvPicPr>
        <p:blipFill>
          <a:blip r:embed="rId2">
            <a:extLst/>
          </a:blip>
          <a:stretch>
            <a:fillRect/>
          </a:stretch>
        </p:blipFill>
        <p:spPr>
          <a:xfrm>
            <a:off x="101600" y="1752517"/>
            <a:ext cx="5461000" cy="7228314"/>
          </a:xfrm>
          <a:prstGeom prst="rect">
            <a:avLst/>
          </a:prstGeom>
          <a:ln w="12700">
            <a:miter lim="400000"/>
          </a:ln>
        </p:spPr>
      </p:pic>
      <p:pic>
        <p:nvPicPr>
          <p:cNvPr id="391" name="url?sa=i&amp;rct=j&amp;q=&amp;esrc=s&amp;source=images&amp;cd=&amp;ved=0CAcQjRxqFQoTCIf7vOLr5McCFYQ6FAodN88EMA&amp;url=http%3A%2F%2Fartifexinopere.com%2F%3Fp%3D1136&amp;bvm=bv.102022582,d.png"/>
          <p:cNvPicPr>
            <a:picLocks noChangeAspect="1"/>
          </p:cNvPicPr>
          <p:nvPr/>
        </p:nvPicPr>
        <p:blipFill>
          <a:blip r:embed="rId3">
            <a:extLst/>
          </a:blip>
          <a:stretch>
            <a:fillRect/>
          </a:stretch>
        </p:blipFill>
        <p:spPr>
          <a:xfrm>
            <a:off x="5524500" y="2641187"/>
            <a:ext cx="7327900" cy="4928014"/>
          </a:xfrm>
          <a:prstGeom prst="rect">
            <a:avLst/>
          </a:prstGeom>
          <a:ln w="12700">
            <a:miter lim="400000"/>
          </a:ln>
        </p:spPr>
      </p:pic>
      <p:sp>
        <p:nvSpPr>
          <p:cNvPr id="392" name="Shape 392"/>
          <p:cNvSpPr/>
          <p:nvPr/>
        </p:nvSpPr>
        <p:spPr>
          <a:xfrm>
            <a:off x="5081996" y="387350"/>
            <a:ext cx="2824561" cy="1028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000000"/>
                </a:solidFill>
              </a:defRPr>
            </a:lvl1pPr>
          </a:lstStyle>
          <a:p>
            <a:r>
              <a:t>Homère</a:t>
            </a:r>
          </a:p>
        </p:txBody>
      </p:sp>
      <p:sp>
        <p:nvSpPr>
          <p:cNvPr id="393" name="Shape 393"/>
          <p:cNvSpPr/>
          <p:nvPr/>
        </p:nvSpPr>
        <p:spPr>
          <a:xfrm>
            <a:off x="5718305" y="7721600"/>
            <a:ext cx="597154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Epopées ou poésies épiques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animBg="1" advAuto="0"/>
      <p:bldP spid="391" grpId="2" animBg="1" advAuto="0"/>
      <p:bldP spid="392" grpId="3" animBg="1" advAuto="0"/>
      <p:bldP spid="393" grpId="4"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p:cNvSpPr>
          <p:nvPr>
            <p:ph type="title"/>
          </p:nvPr>
        </p:nvSpPr>
        <p:spPr>
          <a:xfrm>
            <a:off x="1016000" y="304800"/>
            <a:ext cx="10972800" cy="1854200"/>
          </a:xfrm>
          <a:prstGeom prst="rect">
            <a:avLst/>
          </a:prstGeom>
        </p:spPr>
        <p:txBody>
          <a:bodyPr/>
          <a:lstStyle/>
          <a:p>
            <a:r>
              <a:t>Sappho</a:t>
            </a:r>
          </a:p>
        </p:txBody>
      </p:sp>
      <p:sp>
        <p:nvSpPr>
          <p:cNvPr id="396" name="Shape 396"/>
          <p:cNvSpPr>
            <a:spLocks noGrp="1"/>
          </p:cNvSpPr>
          <p:nvPr>
            <p:ph type="body" sz="quarter" idx="1"/>
          </p:nvPr>
        </p:nvSpPr>
        <p:spPr>
          <a:xfrm>
            <a:off x="421520" y="1968500"/>
            <a:ext cx="10617201" cy="1765300"/>
          </a:xfrm>
          <a:prstGeom prst="rect">
            <a:avLst/>
          </a:prstGeom>
        </p:spPr>
        <p:txBody>
          <a:bodyPr/>
          <a:lstStyle/>
          <a:p>
            <a:pPr marL="762000" indent="0">
              <a:buNone/>
              <a:defRPr sz="3600"/>
            </a:pPr>
            <a:r>
              <a:rPr dirty="0">
                <a:solidFill>
                  <a:srgbClr val="252525"/>
                </a:solidFill>
                <a:latin typeface="Helvetica"/>
                <a:ea typeface="Helvetica"/>
                <a:cs typeface="Helvetica"/>
                <a:sym typeface="Helvetica"/>
              </a:rPr>
              <a:t>«Beauté ne demeure que le temps d'un regard.</a:t>
            </a:r>
            <a:br>
              <a:rPr dirty="0">
                <a:solidFill>
                  <a:srgbClr val="252525"/>
                </a:solidFill>
                <a:latin typeface="Helvetica"/>
                <a:ea typeface="Helvetica"/>
                <a:cs typeface="Helvetica"/>
                <a:sym typeface="Helvetica"/>
              </a:rPr>
            </a:br>
            <a:r>
              <a:rPr dirty="0">
                <a:solidFill>
                  <a:srgbClr val="252525"/>
                </a:solidFill>
                <a:latin typeface="Helvetica"/>
                <a:ea typeface="Helvetica"/>
                <a:cs typeface="Helvetica"/>
                <a:sym typeface="Helvetica"/>
              </a:rPr>
              <a:t>Mais vertu aussitôt sera beauté demain.</a:t>
            </a:r>
            <a:r>
              <a:rPr dirty="0" smtClean="0">
                <a:solidFill>
                  <a:srgbClr val="252525"/>
                </a:solidFill>
                <a:latin typeface="Helvetica"/>
                <a:ea typeface="Helvetica"/>
                <a:cs typeface="Helvetica"/>
                <a:sym typeface="Helvetica"/>
              </a:rPr>
              <a:t>»</a:t>
            </a:r>
            <a:endParaRPr dirty="0">
              <a:solidFill>
                <a:srgbClr val="252525"/>
              </a:solidFill>
              <a:latin typeface="Helvetica"/>
              <a:ea typeface="Helvetica"/>
              <a:cs typeface="Helvetica"/>
              <a:sym typeface="Helvetica"/>
            </a:endParaRPr>
          </a:p>
        </p:txBody>
      </p:sp>
      <p:sp>
        <p:nvSpPr>
          <p:cNvPr id="397" name="Shape 397"/>
          <p:cNvSpPr/>
          <p:nvPr/>
        </p:nvSpPr>
        <p:spPr>
          <a:xfrm>
            <a:off x="7385781" y="4959350"/>
            <a:ext cx="3296991" cy="698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solidFill>
                  <a:srgbClr val="000000"/>
                </a:solidFill>
              </a:defRPr>
            </a:lvl1pPr>
          </a:lstStyle>
          <a:p>
            <a:r>
              <a:t>Odes et fragments</a:t>
            </a:r>
          </a:p>
        </p:txBody>
      </p:sp>
      <p:pic>
        <p:nvPicPr>
          <p:cNvPr id="398" name="sappho.png"/>
          <p:cNvPicPr>
            <a:picLocks noChangeAspect="1"/>
          </p:cNvPicPr>
          <p:nvPr/>
        </p:nvPicPr>
        <p:blipFill>
          <a:blip r:embed="rId3">
            <a:extLst/>
          </a:blip>
          <a:stretch>
            <a:fillRect/>
          </a:stretch>
        </p:blipFill>
        <p:spPr>
          <a:xfrm>
            <a:off x="1460500" y="5367866"/>
            <a:ext cx="3962400" cy="4258735"/>
          </a:xfrm>
          <a:prstGeom prst="rect">
            <a:avLst/>
          </a:prstGeom>
          <a:ln w="12700">
            <a:miter lim="400000"/>
          </a:ln>
        </p:spPr>
      </p:pic>
      <p:sp>
        <p:nvSpPr>
          <p:cNvPr id="399" name="Shape 399"/>
          <p:cNvSpPr/>
          <p:nvPr/>
        </p:nvSpPr>
        <p:spPr>
          <a:xfrm>
            <a:off x="6632401" y="6883400"/>
            <a:ext cx="5410201" cy="254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Originaire de l’île de lesbos. </a:t>
            </a:r>
          </a:p>
          <a:p>
            <a:pPr>
              <a:defRPr>
                <a:solidFill>
                  <a:srgbClr val="000000"/>
                </a:solidFill>
              </a:defRPr>
            </a:pPr>
            <a:r>
              <a:t>Poésie de l’attirance envers les femmes</a:t>
            </a:r>
          </a:p>
        </p:txBody>
      </p:sp>
      <p:sp>
        <p:nvSpPr>
          <p:cNvPr id="400" name="Shape 400"/>
          <p:cNvSpPr/>
          <p:nvPr/>
        </p:nvSpPr>
        <p:spPr>
          <a:xfrm>
            <a:off x="1155700" y="3783164"/>
            <a:ext cx="10833100"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buClrTx/>
              <a:defRPr sz="3600">
                <a:solidFill>
                  <a:srgbClr val="252525"/>
                </a:solidFill>
                <a:latin typeface="Helvetica"/>
                <a:ea typeface="Helvetica"/>
                <a:cs typeface="Helvetica"/>
                <a:sym typeface="Helvetica"/>
              </a:defRPr>
            </a:pPr>
            <a:r>
              <a:rPr dirty="0"/>
              <a:t>«Filles splendides, ma pensée envers vous</a:t>
            </a:r>
            <a:br>
              <a:rPr dirty="0"/>
            </a:br>
            <a:r>
              <a:rPr dirty="0"/>
              <a:t>ne peut pas changer.»</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5" animBg="1" advAuto="0"/>
      <p:bldP spid="397" grpId="2" animBg="1" advAuto="0"/>
      <p:bldP spid="398" grpId="3" animBg="1" advAuto="0"/>
      <p:bldP spid="399" grpId="4" animBg="1" advAuto="0"/>
      <p:bldP spid="400"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title"/>
          </p:nvPr>
        </p:nvSpPr>
        <p:spPr>
          <a:prstGeom prst="rect">
            <a:avLst/>
          </a:prstGeom>
        </p:spPr>
        <p:txBody>
          <a:bodyPr/>
          <a:lstStyle/>
          <a:p>
            <a:r>
              <a:t>Eschyle</a:t>
            </a:r>
          </a:p>
        </p:txBody>
      </p:sp>
      <p:sp>
        <p:nvSpPr>
          <p:cNvPr id="405" name="Shape 405"/>
          <p:cNvSpPr/>
          <p:nvPr/>
        </p:nvSpPr>
        <p:spPr>
          <a:xfrm>
            <a:off x="782042" y="2247453"/>
            <a:ext cx="1144071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«Une renommée trop haute expose à bien des périls»</a:t>
            </a:r>
          </a:p>
        </p:txBody>
      </p:sp>
      <p:sp>
        <p:nvSpPr>
          <p:cNvPr id="406" name="Shape 406"/>
          <p:cNvSpPr/>
          <p:nvPr/>
        </p:nvSpPr>
        <p:spPr>
          <a:xfrm>
            <a:off x="379226" y="3587526"/>
            <a:ext cx="11785601"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«C’est un penchant inné chez les mortels de piétiner celui qui est tombé»</a:t>
            </a:r>
          </a:p>
          <a:p>
            <a:pPr lvl="8">
              <a:buClrTx/>
              <a:defRPr>
                <a:solidFill>
                  <a:srgbClr val="000000"/>
                </a:solidFill>
              </a:defRPr>
            </a:pPr>
            <a:r>
              <a:t>                         </a:t>
            </a:r>
            <a:r>
              <a:rPr i="1"/>
              <a:t>Agamemnon</a:t>
            </a:r>
          </a:p>
        </p:txBody>
      </p:sp>
      <p:pic>
        <p:nvPicPr>
          <p:cNvPr id="407" name="latest?cb=20120531130421&amp;path-prefix=fr.png"/>
          <p:cNvPicPr>
            <a:picLocks noChangeAspect="1"/>
          </p:cNvPicPr>
          <p:nvPr/>
        </p:nvPicPr>
        <p:blipFill>
          <a:blip r:embed="rId2">
            <a:extLst/>
          </a:blip>
          <a:stretch>
            <a:fillRect/>
          </a:stretch>
        </p:blipFill>
        <p:spPr>
          <a:xfrm>
            <a:off x="622300" y="5461000"/>
            <a:ext cx="3454400" cy="4247214"/>
          </a:xfrm>
          <a:prstGeom prst="rect">
            <a:avLst/>
          </a:prstGeom>
          <a:ln w="12700">
            <a:miter lim="400000"/>
          </a:ln>
        </p:spPr>
      </p:pic>
      <p:sp>
        <p:nvSpPr>
          <p:cNvPr id="408" name="Shape 408"/>
          <p:cNvSpPr/>
          <p:nvPr/>
        </p:nvSpPr>
        <p:spPr>
          <a:xfrm>
            <a:off x="5342675" y="6146800"/>
            <a:ext cx="4243463" cy="309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Oeuvres: </a:t>
            </a:r>
          </a:p>
          <a:p>
            <a:pPr algn="l">
              <a:defRPr i="1">
                <a:solidFill>
                  <a:srgbClr val="000000"/>
                </a:solidFill>
              </a:defRPr>
            </a:pPr>
            <a:r>
              <a:t>L’Orestie</a:t>
            </a:r>
          </a:p>
          <a:p>
            <a:pPr algn="l">
              <a:defRPr i="1">
                <a:solidFill>
                  <a:srgbClr val="000000"/>
                </a:solidFill>
              </a:defRPr>
            </a:pPr>
            <a:r>
              <a:t>Agamemnon</a:t>
            </a:r>
          </a:p>
          <a:p>
            <a:pPr algn="l">
              <a:defRPr i="1">
                <a:solidFill>
                  <a:srgbClr val="000000"/>
                </a:solidFill>
              </a:defRPr>
            </a:pPr>
            <a:r>
              <a:t>Les Perses</a:t>
            </a:r>
          </a:p>
          <a:p>
            <a:pPr algn="l">
              <a:defRPr i="1">
                <a:solidFill>
                  <a:srgbClr val="000000"/>
                </a:solidFill>
              </a:defRPr>
            </a:pPr>
            <a:r>
              <a:t>Les Sept contre Thèbes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4" animBg="1" advAuto="0"/>
      <p:bldP spid="406" grpId="1" animBg="1" advAuto="0"/>
      <p:bldP spid="407" grpId="2" animBg="1" advAuto="0"/>
      <p:bldP spid="408" grpId="3"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p:cNvSpPr>
          <p:nvPr>
            <p:ph type="title"/>
          </p:nvPr>
        </p:nvSpPr>
        <p:spPr>
          <a:prstGeom prst="rect">
            <a:avLst/>
          </a:prstGeom>
        </p:spPr>
        <p:txBody>
          <a:bodyPr/>
          <a:lstStyle>
            <a:lvl1pPr>
              <a:defRPr>
                <a:solidFill>
                  <a:srgbClr val="000000"/>
                </a:solidFill>
              </a:defRPr>
            </a:lvl1pPr>
          </a:lstStyle>
          <a:p>
            <a:r>
              <a:t>Lucrèce</a:t>
            </a:r>
          </a:p>
        </p:txBody>
      </p:sp>
      <p:sp>
        <p:nvSpPr>
          <p:cNvPr id="411" name="Shape 411"/>
          <p:cNvSpPr/>
          <p:nvPr/>
        </p:nvSpPr>
        <p:spPr>
          <a:xfrm>
            <a:off x="823726" y="2806700"/>
            <a:ext cx="11353801" cy="193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r>
              <a:t>«Il est doux, quand la mer est furieuse, quand les vents soulèvent les flots, d’être sur la terre ferme et de contempler le grand péril que courent les autres»</a:t>
            </a:r>
          </a:p>
        </p:txBody>
      </p:sp>
      <p:sp>
        <p:nvSpPr>
          <p:cNvPr id="412" name="Shape 412"/>
          <p:cNvSpPr/>
          <p:nvPr/>
        </p:nvSpPr>
        <p:spPr>
          <a:xfrm>
            <a:off x="9474460" y="4921250"/>
            <a:ext cx="2370833" cy="698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solidFill>
                  <a:srgbClr val="000000"/>
                </a:solidFill>
              </a:defRPr>
            </a:lvl1pPr>
          </a:lstStyle>
          <a:p>
            <a:r>
              <a:t>De la nature</a:t>
            </a:r>
          </a:p>
        </p:txBody>
      </p:sp>
      <p:pic>
        <p:nvPicPr>
          <p:cNvPr id="413" name="Lucrece200.png"/>
          <p:cNvPicPr>
            <a:picLocks noChangeAspect="1"/>
          </p:cNvPicPr>
          <p:nvPr/>
        </p:nvPicPr>
        <p:blipFill>
          <a:blip r:embed="rId2">
            <a:extLst/>
          </a:blip>
          <a:stretch>
            <a:fillRect/>
          </a:stretch>
        </p:blipFill>
        <p:spPr>
          <a:xfrm>
            <a:off x="1282700" y="5740400"/>
            <a:ext cx="2859024" cy="3403600"/>
          </a:xfrm>
          <a:prstGeom prst="rect">
            <a:avLst/>
          </a:prstGeom>
          <a:ln w="12700">
            <a:miter lim="400000"/>
          </a:ln>
        </p:spPr>
      </p:pic>
      <p:sp>
        <p:nvSpPr>
          <p:cNvPr id="414" name="Shape 414"/>
          <p:cNvSpPr/>
          <p:nvPr/>
        </p:nvSpPr>
        <p:spPr>
          <a:xfrm>
            <a:off x="4595626" y="6879973"/>
            <a:ext cx="7696201"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r>
              <a:t>Son projet: rendre accessible, en latin, la philosophie du Grec Epicure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4" animBg="1" advAuto="0"/>
      <p:bldP spid="412" grpId="1" animBg="1" advAuto="0"/>
      <p:bldP spid="413" grpId="2" animBg="1" advAuto="0"/>
      <p:bldP spid="414" grpId="3"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title"/>
          </p:nvPr>
        </p:nvSpPr>
        <p:spPr>
          <a:prstGeom prst="rect">
            <a:avLst/>
          </a:prstGeom>
        </p:spPr>
        <p:txBody>
          <a:bodyPr/>
          <a:lstStyle/>
          <a:p>
            <a:pPr>
              <a:defRPr>
                <a:solidFill>
                  <a:srgbClr val="000000"/>
                </a:solidFill>
              </a:defRPr>
            </a:pPr>
            <a:r>
              <a:t>Virgile </a:t>
            </a:r>
          </a:p>
          <a:p>
            <a:pPr>
              <a:defRPr>
                <a:solidFill>
                  <a:srgbClr val="000000"/>
                </a:solidFill>
              </a:defRPr>
            </a:pPr>
            <a:r>
              <a:rPr sz="2400"/>
              <a:t>(70-19 av. J.-C.)</a:t>
            </a:r>
          </a:p>
        </p:txBody>
      </p:sp>
      <p:sp>
        <p:nvSpPr>
          <p:cNvPr id="417" name="Shape 417"/>
          <p:cNvSpPr/>
          <p:nvPr/>
        </p:nvSpPr>
        <p:spPr>
          <a:xfrm>
            <a:off x="2797745" y="2908300"/>
            <a:ext cx="744386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«La fortune sourit aux audacieux»</a:t>
            </a:r>
          </a:p>
        </p:txBody>
      </p:sp>
      <p:sp>
        <p:nvSpPr>
          <p:cNvPr id="418" name="Shape 418"/>
          <p:cNvSpPr/>
          <p:nvPr/>
        </p:nvSpPr>
        <p:spPr>
          <a:xfrm>
            <a:off x="10229347" y="5264150"/>
            <a:ext cx="1724659" cy="698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solidFill>
                  <a:srgbClr val="000000"/>
                </a:solidFill>
              </a:defRPr>
            </a:lvl1pPr>
          </a:lstStyle>
          <a:p>
            <a:r>
              <a:t>L’Enéide</a:t>
            </a:r>
          </a:p>
        </p:txBody>
      </p:sp>
      <p:sp>
        <p:nvSpPr>
          <p:cNvPr id="419" name="Shape 419"/>
          <p:cNvSpPr/>
          <p:nvPr/>
        </p:nvSpPr>
        <p:spPr>
          <a:xfrm>
            <a:off x="390735" y="4254500"/>
            <a:ext cx="1223248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«La femme est toujours un être inconstant et changeant»</a:t>
            </a:r>
          </a:p>
        </p:txBody>
      </p:sp>
      <p:pic>
        <p:nvPicPr>
          <p:cNvPr id="420" name="Publius_Vergilius_Maro.tiff"/>
          <p:cNvPicPr>
            <a:picLocks noChangeAspect="1"/>
          </p:cNvPicPr>
          <p:nvPr/>
        </p:nvPicPr>
        <p:blipFill>
          <a:blip r:embed="rId2">
            <a:extLst/>
          </a:blip>
          <a:stretch>
            <a:fillRect/>
          </a:stretch>
        </p:blipFill>
        <p:spPr>
          <a:xfrm>
            <a:off x="1993900" y="5601580"/>
            <a:ext cx="2755900" cy="4050420"/>
          </a:xfrm>
          <a:prstGeom prst="rect">
            <a:avLst/>
          </a:prstGeom>
          <a:ln w="12700">
            <a:miter lim="400000"/>
          </a:ln>
        </p:spPr>
      </p:pic>
      <p:sp>
        <p:nvSpPr>
          <p:cNvPr id="421" name="Shape 421"/>
          <p:cNvSpPr/>
          <p:nvPr/>
        </p:nvSpPr>
        <p:spPr>
          <a:xfrm>
            <a:off x="5077959" y="6369050"/>
            <a:ext cx="2197635" cy="2501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t>Oeuvres:</a:t>
            </a:r>
          </a:p>
          <a:p>
            <a:pPr algn="l">
              <a:defRPr i="1">
                <a:solidFill>
                  <a:srgbClr val="000000"/>
                </a:solidFill>
              </a:defRPr>
            </a:pPr>
            <a:r>
              <a:t>Bucoliques</a:t>
            </a:r>
          </a:p>
          <a:p>
            <a:pPr algn="l">
              <a:defRPr i="1">
                <a:solidFill>
                  <a:srgbClr val="000000"/>
                </a:solidFill>
              </a:defRPr>
            </a:pPr>
            <a:r>
              <a:t>Géorgiques</a:t>
            </a:r>
          </a:p>
          <a:p>
            <a:pPr algn="l">
              <a:defRPr i="1">
                <a:solidFill>
                  <a:srgbClr val="000000"/>
                </a:solidFill>
              </a:defRPr>
            </a:pPr>
            <a:r>
              <a:t>Enéide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2" animBg="1" advAuto="0"/>
      <p:bldP spid="419" grpId="1" animBg="1" advAuto="0"/>
      <p:bldP spid="420" grpId="3" animBg="1" advAuto="0"/>
      <p:bldP spid="421" grpId="4"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p:cNvSpPr>
          <p:nvPr>
            <p:ph type="title"/>
          </p:nvPr>
        </p:nvSpPr>
        <p:spPr>
          <a:prstGeom prst="rect">
            <a:avLst/>
          </a:prstGeom>
        </p:spPr>
        <p:txBody>
          <a:bodyPr/>
          <a:lstStyle/>
          <a:p>
            <a:pPr>
              <a:defRPr>
                <a:solidFill>
                  <a:srgbClr val="000000"/>
                </a:solidFill>
              </a:defRPr>
            </a:pPr>
            <a:r>
              <a:t>Ovide</a:t>
            </a:r>
          </a:p>
          <a:p>
            <a:pPr>
              <a:defRPr sz="2400">
                <a:solidFill>
                  <a:srgbClr val="000000"/>
                </a:solidFill>
              </a:defRPr>
            </a:pPr>
            <a:r>
              <a:t>(-43 à 17)</a:t>
            </a:r>
          </a:p>
        </p:txBody>
      </p:sp>
      <p:sp>
        <p:nvSpPr>
          <p:cNvPr id="424" name="Shape 424"/>
          <p:cNvSpPr/>
          <p:nvPr/>
        </p:nvSpPr>
        <p:spPr>
          <a:xfrm>
            <a:off x="-1774" y="3111500"/>
            <a:ext cx="12992101"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«Les années nous viennent sans bruit»</a:t>
            </a:r>
          </a:p>
          <a:p>
            <a:pPr lvl="8">
              <a:buClrTx/>
              <a:defRPr i="1">
                <a:solidFill>
                  <a:srgbClr val="000000"/>
                </a:solidFill>
              </a:defRPr>
            </a:pPr>
            <a:r>
              <a:t>                             </a:t>
            </a:r>
            <a:r>
              <a:rPr i="0"/>
              <a:t>les</a:t>
            </a:r>
            <a:r>
              <a:t> Fastes</a:t>
            </a:r>
          </a:p>
        </p:txBody>
      </p:sp>
      <p:sp>
        <p:nvSpPr>
          <p:cNvPr id="425" name="Shape 425"/>
          <p:cNvSpPr/>
          <p:nvPr/>
        </p:nvSpPr>
        <p:spPr>
          <a:xfrm>
            <a:off x="577974" y="4864100"/>
            <a:ext cx="11823701" cy="193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«Ce qui est permis n’a pas de charme, ce qui est défendu est excitant»</a:t>
            </a:r>
          </a:p>
          <a:p>
            <a:pPr lvl="6">
              <a:buClrTx/>
              <a:defRPr i="1">
                <a:solidFill>
                  <a:srgbClr val="000000"/>
                </a:solidFill>
              </a:defRPr>
            </a:pPr>
            <a:r>
              <a:t>                                    les</a:t>
            </a:r>
            <a:r>
              <a:rPr i="0"/>
              <a:t> </a:t>
            </a:r>
            <a:r>
              <a:t>Amours</a:t>
            </a:r>
          </a:p>
        </p:txBody>
      </p:sp>
      <p:pic>
        <p:nvPicPr>
          <p:cNvPr id="426" name="ovide.png"/>
          <p:cNvPicPr>
            <a:picLocks noChangeAspect="1"/>
          </p:cNvPicPr>
          <p:nvPr/>
        </p:nvPicPr>
        <p:blipFill>
          <a:blip r:embed="rId2">
            <a:extLst/>
          </a:blip>
          <a:stretch>
            <a:fillRect/>
          </a:stretch>
        </p:blipFill>
        <p:spPr>
          <a:xfrm>
            <a:off x="914400" y="6223000"/>
            <a:ext cx="2971800" cy="4318000"/>
          </a:xfrm>
          <a:prstGeom prst="rect">
            <a:avLst/>
          </a:prstGeom>
          <a:ln w="12700">
            <a:miter lim="400000"/>
          </a:ln>
        </p:spPr>
      </p:pic>
      <p:sp>
        <p:nvSpPr>
          <p:cNvPr id="427" name="Shape 427"/>
          <p:cNvSpPr/>
          <p:nvPr/>
        </p:nvSpPr>
        <p:spPr>
          <a:xfrm>
            <a:off x="4230104" y="6889750"/>
            <a:ext cx="3798095" cy="2501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Oeuvres: </a:t>
            </a:r>
          </a:p>
          <a:p>
            <a:pPr algn="l">
              <a:defRPr i="1">
                <a:solidFill>
                  <a:srgbClr val="000000"/>
                </a:solidFill>
              </a:defRPr>
            </a:pPr>
            <a:r>
              <a:t>Les Métamorphoses</a:t>
            </a:r>
          </a:p>
          <a:p>
            <a:pPr algn="l">
              <a:defRPr i="1">
                <a:solidFill>
                  <a:srgbClr val="000000"/>
                </a:solidFill>
              </a:defRPr>
            </a:pPr>
            <a:r>
              <a:t>Les Amours</a:t>
            </a:r>
          </a:p>
          <a:p>
            <a:pPr algn="l">
              <a:defRPr i="1">
                <a:solidFill>
                  <a:srgbClr val="000000"/>
                </a:solidFill>
              </a:defRPr>
            </a:pPr>
            <a:r>
              <a:t>L’Art d’aimer</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4" animBg="1" advAuto="0"/>
      <p:bldP spid="425" grpId="1" animBg="1" advAuto="0"/>
      <p:bldP spid="426" grpId="2" animBg="1" advAuto="0"/>
      <p:bldP spid="427" grpId="3"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p:cNvSpPr>
          <p:nvPr>
            <p:ph type="title"/>
          </p:nvPr>
        </p:nvSpPr>
        <p:spPr>
          <a:prstGeom prst="rect">
            <a:avLst/>
          </a:prstGeom>
        </p:spPr>
        <p:txBody>
          <a:bodyPr/>
          <a:lstStyle/>
          <a:p>
            <a:r>
              <a:t>Conseils de lectures</a:t>
            </a:r>
          </a:p>
        </p:txBody>
      </p:sp>
      <p:sp>
        <p:nvSpPr>
          <p:cNvPr id="430" name="Shape 430"/>
          <p:cNvSpPr>
            <a:spLocks noGrp="1"/>
          </p:cNvSpPr>
          <p:nvPr>
            <p:ph type="body" idx="1"/>
          </p:nvPr>
        </p:nvSpPr>
        <p:spPr>
          <a:prstGeom prst="rect">
            <a:avLst/>
          </a:prstGeom>
        </p:spPr>
        <p:txBody>
          <a:bodyPr/>
          <a:lstStyle/>
          <a:p>
            <a:pPr marL="1143000"/>
            <a:endParaRPr/>
          </a:p>
        </p:txBody>
      </p:sp>
      <p:pic>
        <p:nvPicPr>
          <p:cNvPr id="431" name="41h2kjLuajL._SX328_BO1,204,203,200_.png"/>
          <p:cNvPicPr>
            <a:picLocks noChangeAspect="1"/>
          </p:cNvPicPr>
          <p:nvPr/>
        </p:nvPicPr>
        <p:blipFill>
          <a:blip r:embed="rId2">
            <a:extLst/>
          </a:blip>
          <a:stretch>
            <a:fillRect/>
          </a:stretch>
        </p:blipFill>
        <p:spPr>
          <a:xfrm>
            <a:off x="1295400" y="2451100"/>
            <a:ext cx="4191000" cy="6337300"/>
          </a:xfrm>
          <a:prstGeom prst="rect">
            <a:avLst/>
          </a:prstGeom>
          <a:ln w="12700">
            <a:miter lim="400000"/>
          </a:ln>
        </p:spPr>
      </p:pic>
      <p:pic>
        <p:nvPicPr>
          <p:cNvPr id="432" name="41PzOjpCCIL._SX327_BO1,204,203,200_.png"/>
          <p:cNvPicPr>
            <a:picLocks noChangeAspect="1"/>
          </p:cNvPicPr>
          <p:nvPr/>
        </p:nvPicPr>
        <p:blipFill>
          <a:blip r:embed="rId3">
            <a:extLst/>
          </a:blip>
          <a:stretch>
            <a:fillRect/>
          </a:stretch>
        </p:blipFill>
        <p:spPr>
          <a:xfrm>
            <a:off x="7137400" y="2451100"/>
            <a:ext cx="4178300" cy="6337300"/>
          </a:xfrm>
          <a:prstGeom prst="rect">
            <a:avLst/>
          </a:prstGeom>
          <a:ln w="12700">
            <a:miter lim="400000"/>
          </a:ln>
        </p:spPr>
      </p:pic>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title"/>
          </p:nvPr>
        </p:nvSpPr>
        <p:spPr>
          <a:xfrm>
            <a:off x="1016000" y="85629"/>
            <a:ext cx="10972800" cy="1854201"/>
          </a:xfrm>
          <a:prstGeom prst="rect">
            <a:avLst/>
          </a:prstGeom>
        </p:spPr>
        <p:txBody>
          <a:bodyPr/>
          <a:lstStyle/>
          <a:p>
            <a:r>
              <a:t>La Rome antique</a:t>
            </a:r>
          </a:p>
        </p:txBody>
      </p:sp>
      <p:sp>
        <p:nvSpPr>
          <p:cNvPr id="143" name="Shape 143"/>
          <p:cNvSpPr>
            <a:spLocks noGrp="1"/>
          </p:cNvSpPr>
          <p:nvPr>
            <p:ph type="body" idx="1"/>
          </p:nvPr>
        </p:nvSpPr>
        <p:spPr>
          <a:xfrm>
            <a:off x="-217263" y="1523781"/>
            <a:ext cx="10972801" cy="7010401"/>
          </a:xfrm>
          <a:prstGeom prst="rect">
            <a:avLst/>
          </a:prstGeom>
        </p:spPr>
        <p:txBody>
          <a:bodyPr/>
          <a:lstStyle/>
          <a:p>
            <a:pPr marL="1143000"/>
            <a:r>
              <a:t>Fondée en -753 selon la légende (Romulus et Rémus)</a:t>
            </a:r>
          </a:p>
          <a:p>
            <a:pPr marL="1143000"/>
            <a:r>
              <a:t>Ville fondée par des peuples latins</a:t>
            </a:r>
          </a:p>
          <a:p>
            <a:pPr marL="1143000"/>
            <a:r>
              <a:t>Conquête de l’Italie, l’Afrique du                               Nord, l’Espagne, la Gaule,                                      la Grèce, la Macédoine, l’Angleterre</a:t>
            </a:r>
          </a:p>
          <a:p>
            <a:pPr marL="1143000"/>
            <a:r>
              <a:t>Effondrement en 476 par les invasions barbares</a:t>
            </a:r>
          </a:p>
          <a:p>
            <a:pPr marL="1143000"/>
            <a:r>
              <a:t>Les Romains vont beaucoup s’inspirer des Grecs</a:t>
            </a:r>
          </a:p>
        </p:txBody>
      </p:sp>
      <p:pic>
        <p:nvPicPr>
          <p:cNvPr id="144" name="She-wolf_suckles_Romulus_and_Remus.png"/>
          <p:cNvPicPr>
            <a:picLocks noChangeAspect="1"/>
          </p:cNvPicPr>
          <p:nvPr/>
        </p:nvPicPr>
        <p:blipFill>
          <a:blip r:embed="rId3">
            <a:extLst/>
          </a:blip>
          <a:stretch>
            <a:fillRect/>
          </a:stretch>
        </p:blipFill>
        <p:spPr>
          <a:xfrm>
            <a:off x="8737127" y="2578590"/>
            <a:ext cx="4051301" cy="3038476"/>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p:cNvSpPr>
          <p:nvPr>
            <p:ph type="title"/>
          </p:nvPr>
        </p:nvSpPr>
        <p:spPr>
          <a:xfrm>
            <a:off x="1016000" y="419100"/>
            <a:ext cx="10972800" cy="1854200"/>
          </a:xfrm>
          <a:prstGeom prst="rect">
            <a:avLst/>
          </a:prstGeom>
        </p:spPr>
        <p:txBody>
          <a:bodyPr/>
          <a:lstStyle/>
          <a:p>
            <a:r>
              <a:t>A lire aussi</a:t>
            </a:r>
          </a:p>
        </p:txBody>
      </p:sp>
      <p:pic>
        <p:nvPicPr>
          <p:cNvPr id="435" name="51GKSQNC2QL._SX282_BO1,204,203,200_.png"/>
          <p:cNvPicPr>
            <a:picLocks noChangeAspect="1"/>
          </p:cNvPicPr>
          <p:nvPr/>
        </p:nvPicPr>
        <p:blipFill>
          <a:blip r:embed="rId2">
            <a:extLst/>
          </a:blip>
          <a:stretch>
            <a:fillRect/>
          </a:stretch>
        </p:blipFill>
        <p:spPr>
          <a:xfrm>
            <a:off x="4191000" y="2133600"/>
            <a:ext cx="4626444" cy="7721600"/>
          </a:xfrm>
          <a:prstGeom prst="rect">
            <a:avLst/>
          </a:prstGeom>
          <a:ln w="12700">
            <a:miter lim="400000"/>
          </a:ln>
        </p:spPr>
      </p:pic>
    </p:spTree>
  </p:cSld>
  <p:clrMapOvr>
    <a:masterClrMapping/>
  </p:clrMapOvr>
  <p:transition xmlns:p14="http://schemas.microsoft.com/office/powerpoint/2010/mai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p:cNvSpPr>
          <p:nvPr>
            <p:ph type="title"/>
          </p:nvPr>
        </p:nvSpPr>
        <p:spPr>
          <a:xfrm>
            <a:off x="1016000" y="419100"/>
            <a:ext cx="10972800" cy="1854200"/>
          </a:xfrm>
          <a:prstGeom prst="rect">
            <a:avLst/>
          </a:prstGeom>
        </p:spPr>
        <p:txBody>
          <a:bodyPr/>
          <a:lstStyle/>
          <a:p>
            <a:r>
              <a:t>A lire aussi</a:t>
            </a:r>
          </a:p>
        </p:txBody>
      </p:sp>
      <p:pic>
        <p:nvPicPr>
          <p:cNvPr id="438" name="pasted-image.tiff"/>
          <p:cNvPicPr>
            <a:picLocks noChangeAspect="1"/>
          </p:cNvPicPr>
          <p:nvPr/>
        </p:nvPicPr>
        <p:blipFill>
          <a:blip r:embed="rId2">
            <a:extLst/>
          </a:blip>
          <a:stretch>
            <a:fillRect/>
          </a:stretch>
        </p:blipFill>
        <p:spPr>
          <a:xfrm>
            <a:off x="3898900" y="2109131"/>
            <a:ext cx="5207000" cy="7620001"/>
          </a:xfrm>
          <a:prstGeom prst="rect">
            <a:avLst/>
          </a:prstGeom>
          <a:ln w="12700">
            <a:miter lim="400000"/>
          </a:ln>
        </p:spPr>
      </p:pic>
    </p:spTree>
  </p:cSld>
  <p:clrMapOvr>
    <a:masterClrMapping/>
  </p:clrMapOvr>
  <p:transition xmlns:p14="http://schemas.microsoft.com/office/powerpoint/2010/mai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p:cNvSpPr>
          <p:nvPr>
            <p:ph type="title"/>
          </p:nvPr>
        </p:nvSpPr>
        <p:spPr>
          <a:xfrm>
            <a:off x="1016000" y="419100"/>
            <a:ext cx="10972800" cy="1854200"/>
          </a:xfrm>
          <a:prstGeom prst="rect">
            <a:avLst/>
          </a:prstGeom>
        </p:spPr>
        <p:txBody>
          <a:bodyPr/>
          <a:lstStyle/>
          <a:p>
            <a:r>
              <a:t>A lire aussi</a:t>
            </a:r>
          </a:p>
        </p:txBody>
      </p:sp>
      <p:sp>
        <p:nvSpPr>
          <p:cNvPr id="441" name="Shape 441"/>
          <p:cNvSpPr/>
          <p:nvPr/>
        </p:nvSpPr>
        <p:spPr>
          <a:xfrm>
            <a:off x="1165653" y="4610061"/>
            <a:ext cx="10673495"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2"/>
              </a:defRPr>
            </a:lvl1pPr>
          </a:lstStyle>
          <a:p>
            <a:pPr>
              <a:defRPr u="none"/>
            </a:pPr>
            <a:r>
              <a:rPr sz="2800" u="sng" dirty="0">
                <a:hlinkClick r:id="rId2"/>
              </a:rPr>
              <a:t>https://www.youtube.com/watch?time_continue=95&amp;v=uZa-1otDHH4</a:t>
            </a:r>
          </a:p>
        </p:txBody>
      </p:sp>
    </p:spTree>
  </p:cSld>
  <p:clrMapOvr>
    <a:masterClrMapping/>
  </p:clrMapOvr>
  <p:transition xmlns:p14="http://schemas.microsoft.com/office/powerpoint/2010/mai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title"/>
          </p:nvPr>
        </p:nvSpPr>
        <p:spPr>
          <a:xfrm>
            <a:off x="1016000" y="419100"/>
            <a:ext cx="10972800" cy="1854200"/>
          </a:xfrm>
          <a:prstGeom prst="rect">
            <a:avLst/>
          </a:prstGeom>
        </p:spPr>
        <p:txBody>
          <a:bodyPr/>
          <a:lstStyle/>
          <a:p>
            <a:r>
              <a:t>A écouter</a:t>
            </a:r>
          </a:p>
        </p:txBody>
      </p:sp>
      <p:sp>
        <p:nvSpPr>
          <p:cNvPr id="444" name="Shape 444"/>
          <p:cNvSpPr/>
          <p:nvPr/>
        </p:nvSpPr>
        <p:spPr>
          <a:xfrm>
            <a:off x="6438899" y="4216400"/>
            <a:ext cx="12700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endParaRPr/>
          </a:p>
        </p:txBody>
      </p:sp>
      <p:pic>
        <p:nvPicPr>
          <p:cNvPr id="445" name="pasted-image.tiff"/>
          <p:cNvPicPr>
            <a:picLocks noChangeAspect="1"/>
          </p:cNvPicPr>
          <p:nvPr/>
        </p:nvPicPr>
        <p:blipFill>
          <a:blip r:embed="rId2">
            <a:extLst/>
          </a:blip>
          <a:stretch>
            <a:fillRect/>
          </a:stretch>
        </p:blipFill>
        <p:spPr>
          <a:xfrm>
            <a:off x="3409586" y="2533286"/>
            <a:ext cx="6185628" cy="6185628"/>
          </a:xfrm>
          <a:prstGeom prst="rect">
            <a:avLst/>
          </a:prstGeom>
          <a:ln w="12700">
            <a:miter lim="400000"/>
          </a:ln>
        </p:spPr>
      </p:pic>
    </p:spTree>
  </p:cSld>
  <p:clrMapOvr>
    <a:masterClrMapping/>
  </p:clrMapOvr>
  <p:transition xmlns:p14="http://schemas.microsoft.com/office/powerpoint/2010/mai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p:cNvSpPr>
          <p:nvPr>
            <p:ph type="title"/>
          </p:nvPr>
        </p:nvSpPr>
        <p:spPr>
          <a:xfrm>
            <a:off x="800100" y="-177800"/>
            <a:ext cx="10972800" cy="1854200"/>
          </a:xfrm>
          <a:prstGeom prst="rect">
            <a:avLst/>
          </a:prstGeom>
        </p:spPr>
        <p:txBody>
          <a:bodyPr/>
          <a:lstStyle/>
          <a:p>
            <a:r>
              <a:t>A voir</a:t>
            </a:r>
          </a:p>
        </p:txBody>
      </p:sp>
      <p:pic>
        <p:nvPicPr>
          <p:cNvPr id="449" name="url?sa=i&amp;rct=j&amp;q=&amp;esrc=s&amp;source=images&amp;cd=&amp;ved=0CAcQjRxqFQoTCIDuuIXHn8gCFUHWFAodTsQDXw&amp;url=http%3A%2F%2Fwww.allocine.fr%2Ffilm%2Ffichefilm_gen_cfilm%3D47357.png"/>
          <p:cNvPicPr>
            <a:picLocks noChangeAspect="1"/>
          </p:cNvPicPr>
          <p:nvPr/>
        </p:nvPicPr>
        <p:blipFill>
          <a:blip r:embed="rId2">
            <a:extLst/>
          </a:blip>
          <a:stretch>
            <a:fillRect/>
          </a:stretch>
        </p:blipFill>
        <p:spPr>
          <a:xfrm>
            <a:off x="0" y="1714500"/>
            <a:ext cx="6162675" cy="8216900"/>
          </a:xfrm>
          <a:prstGeom prst="rect">
            <a:avLst/>
          </a:prstGeom>
          <a:ln w="12700">
            <a:miter lim="400000"/>
          </a:ln>
        </p:spPr>
      </p:pic>
      <p:sp>
        <p:nvSpPr>
          <p:cNvPr id="450" name="Shape 450"/>
          <p:cNvSpPr/>
          <p:nvPr/>
        </p:nvSpPr>
        <p:spPr>
          <a:xfrm>
            <a:off x="6781800" y="8361189"/>
            <a:ext cx="5753100"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u="sng">
                <a:hlinkClick r:id="rId3"/>
              </a:defRPr>
            </a:lvl1pPr>
          </a:lstStyle>
          <a:p>
            <a:pPr>
              <a:defRPr u="none"/>
            </a:pPr>
            <a:r>
              <a:rPr sz="2400" u="sng" dirty="0">
                <a:hlinkClick r:id="rId3"/>
              </a:rPr>
              <a:t>https://www.youtube.com/watch?v=</a:t>
            </a:r>
            <a:r>
              <a:rPr sz="2400" u="sng" dirty="0" smtClean="0">
                <a:hlinkClick r:id="rId3"/>
              </a:rPr>
              <a:t>IeZrKyyXYjY</a:t>
            </a:r>
            <a:endParaRPr lang="fr-CH" sz="2400" u="sng" dirty="0" smtClean="0">
              <a:hlinkClick r:id="rId3"/>
            </a:endParaRPr>
          </a:p>
          <a:p>
            <a:pPr>
              <a:defRPr u="none"/>
            </a:pPr>
            <a:endParaRPr sz="2400" u="sng" dirty="0">
              <a:hlinkClick r:id="rId3"/>
            </a:endParaRPr>
          </a:p>
        </p:txBody>
      </p:sp>
    </p:spTree>
  </p:cSld>
  <p:clrMapOvr>
    <a:masterClrMapping/>
  </p:clrMapOvr>
  <p:transition xmlns:p14="http://schemas.microsoft.com/office/powerpoint/2010/mai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p:cNvSpPr>
          <p:nvPr>
            <p:ph type="title"/>
          </p:nvPr>
        </p:nvSpPr>
        <p:spPr>
          <a:xfrm>
            <a:off x="1016000" y="-169568"/>
            <a:ext cx="10972800" cy="1854200"/>
          </a:xfrm>
          <a:prstGeom prst="rect">
            <a:avLst/>
          </a:prstGeom>
        </p:spPr>
        <p:txBody>
          <a:bodyPr/>
          <a:lstStyle/>
          <a:p>
            <a:r>
              <a:rPr dirty="0"/>
              <a:t>A voir</a:t>
            </a:r>
          </a:p>
        </p:txBody>
      </p:sp>
      <p:sp>
        <p:nvSpPr>
          <p:cNvPr id="454" name="Shape 454"/>
          <p:cNvSpPr/>
          <p:nvPr/>
        </p:nvSpPr>
        <p:spPr>
          <a:xfrm>
            <a:off x="7188200" y="8355804"/>
            <a:ext cx="5245100" cy="841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u="sng">
                <a:hlinkClick r:id="rId2"/>
              </a:defRPr>
            </a:lvl1pPr>
          </a:lstStyle>
          <a:p>
            <a:pPr>
              <a:defRPr u="none"/>
            </a:pPr>
            <a:r>
              <a:rPr sz="2400" u="sng" dirty="0">
                <a:hlinkClick r:id="rId2"/>
              </a:rPr>
              <a:t>https://www.youtube.com/watch?v=1R2HpgDVrFc</a:t>
            </a:r>
          </a:p>
        </p:txBody>
      </p:sp>
      <p:pic>
        <p:nvPicPr>
          <p:cNvPr id="455" name="18737112.png"/>
          <p:cNvPicPr>
            <a:picLocks noChangeAspect="1"/>
          </p:cNvPicPr>
          <p:nvPr/>
        </p:nvPicPr>
        <p:blipFill>
          <a:blip r:embed="rId3">
            <a:extLst/>
          </a:blip>
          <a:stretch>
            <a:fillRect/>
          </a:stretch>
        </p:blipFill>
        <p:spPr>
          <a:xfrm>
            <a:off x="749300" y="1866900"/>
            <a:ext cx="5867400" cy="7823201"/>
          </a:xfrm>
          <a:prstGeom prst="rect">
            <a:avLst/>
          </a:prstGeom>
          <a:ln w="12700">
            <a:miter lim="400000"/>
          </a:ln>
        </p:spPr>
      </p:pic>
    </p:spTree>
  </p:cSld>
  <p:clrMapOvr>
    <a:masterClrMapping/>
  </p:clrMapOvr>
  <p:transition xmlns:p14="http://schemas.microsoft.com/office/powerpoint/2010/mai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p:cNvSpPr>
          <p:nvPr>
            <p:ph type="title"/>
          </p:nvPr>
        </p:nvSpPr>
        <p:spPr>
          <a:xfrm>
            <a:off x="-3022600" y="0"/>
            <a:ext cx="10972800" cy="1854200"/>
          </a:xfrm>
          <a:prstGeom prst="rect">
            <a:avLst/>
          </a:prstGeom>
        </p:spPr>
        <p:txBody>
          <a:bodyPr/>
          <a:lstStyle/>
          <a:p>
            <a:r>
              <a:t>A voir</a:t>
            </a:r>
          </a:p>
        </p:txBody>
      </p:sp>
      <p:pic>
        <p:nvPicPr>
          <p:cNvPr id="458" name="oedipe-roi-affiche_395690_15042.png"/>
          <p:cNvPicPr>
            <a:picLocks noChangeAspect="1"/>
          </p:cNvPicPr>
          <p:nvPr/>
        </p:nvPicPr>
        <p:blipFill>
          <a:blip r:embed="rId2">
            <a:extLst/>
          </a:blip>
          <a:stretch>
            <a:fillRect/>
          </a:stretch>
        </p:blipFill>
        <p:spPr>
          <a:xfrm>
            <a:off x="5207000" y="203200"/>
            <a:ext cx="6680200" cy="9335683"/>
          </a:xfrm>
          <a:prstGeom prst="rect">
            <a:avLst/>
          </a:prstGeom>
          <a:ln w="12700">
            <a:miter lim="400000"/>
          </a:ln>
        </p:spPr>
      </p:pic>
    </p:spTree>
  </p:cSld>
  <p:clrMapOvr>
    <a:masterClrMapping/>
  </p:clrMapOvr>
  <p:transition xmlns:p14="http://schemas.microsoft.com/office/powerpoint/2010/mai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p:cNvSpPr>
          <p:nvPr>
            <p:ph type="title"/>
          </p:nvPr>
        </p:nvSpPr>
        <p:spPr>
          <a:prstGeom prst="rect">
            <a:avLst/>
          </a:prstGeom>
        </p:spPr>
        <p:txBody>
          <a:bodyPr/>
          <a:lstStyle/>
          <a:p>
            <a:r>
              <a:t>OEdipe Roi de Sophocle</a:t>
            </a:r>
          </a:p>
        </p:txBody>
      </p:sp>
      <p:pic>
        <p:nvPicPr>
          <p:cNvPr id="461" name="oedipe-roi-par-le-theatre-du-petit-marseille_2961552-L.png"/>
          <p:cNvPicPr>
            <a:picLocks noChangeAspect="1"/>
          </p:cNvPicPr>
          <p:nvPr/>
        </p:nvPicPr>
        <p:blipFill>
          <a:blip r:embed="rId2">
            <a:extLst/>
          </a:blip>
          <a:stretch>
            <a:fillRect/>
          </a:stretch>
        </p:blipFill>
        <p:spPr>
          <a:xfrm>
            <a:off x="3556000" y="3111500"/>
            <a:ext cx="5880100" cy="5956300"/>
          </a:xfrm>
          <a:prstGeom prst="rect">
            <a:avLst/>
          </a:prstGeom>
          <a:ln w="12700">
            <a:miter lim="400000"/>
          </a:ln>
        </p:spPr>
      </p:pic>
    </p:spTree>
  </p:cSld>
  <p:clrMapOvr>
    <a:masterClrMapping/>
  </p:clrMapOvr>
  <p:transition xmlns:p14="http://schemas.microsoft.com/office/powerpoint/2010/mai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p:cNvSpPr>
          <p:nvPr>
            <p:ph type="body" idx="1"/>
          </p:nvPr>
        </p:nvSpPr>
        <p:spPr>
          <a:prstGeom prst="rect">
            <a:avLst/>
          </a:prstGeom>
        </p:spPr>
        <p:txBody>
          <a:bodyPr/>
          <a:lstStyle/>
          <a:p>
            <a:pPr marL="1143000"/>
            <a:endParaRPr/>
          </a:p>
        </p:txBody>
      </p:sp>
      <p:pic>
        <p:nvPicPr>
          <p:cNvPr id="464" name="oedipe-roi.png"/>
          <p:cNvPicPr>
            <a:picLocks noChangeAspect="1"/>
          </p:cNvPicPr>
          <p:nvPr/>
        </p:nvPicPr>
        <p:blipFill>
          <a:blip r:embed="rId2">
            <a:extLst/>
          </a:blip>
          <a:stretch>
            <a:fillRect/>
          </a:stretch>
        </p:blipFill>
        <p:spPr>
          <a:xfrm>
            <a:off x="3200400" y="-18130"/>
            <a:ext cx="6594396" cy="9766302"/>
          </a:xfrm>
          <a:prstGeom prst="rect">
            <a:avLst/>
          </a:prstGeom>
          <a:ln w="12700">
            <a:miter lim="400000"/>
          </a:ln>
        </p:spPr>
      </p:pic>
    </p:spTree>
  </p:cSld>
  <p:clrMapOvr>
    <a:masterClrMapping/>
  </p:clrMapOvr>
  <p:transition xmlns:p14="http://schemas.microsoft.com/office/powerpoint/2010/mai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ingres_oedipe_et_l_enigme_du_sphinx.png"/>
          <p:cNvPicPr>
            <a:picLocks noChangeAspect="1"/>
          </p:cNvPicPr>
          <p:nvPr/>
        </p:nvPicPr>
        <p:blipFill>
          <a:blip r:embed="rId3">
            <a:extLst/>
          </a:blip>
          <a:stretch>
            <a:fillRect/>
          </a:stretch>
        </p:blipFill>
        <p:spPr>
          <a:xfrm>
            <a:off x="-31508" y="-194993"/>
            <a:ext cx="7581901" cy="10143586"/>
          </a:xfrm>
          <a:prstGeom prst="rect">
            <a:avLst/>
          </a:prstGeom>
          <a:ln w="12700">
            <a:miter lim="400000"/>
          </a:ln>
        </p:spPr>
      </p:pic>
      <p:sp>
        <p:nvSpPr>
          <p:cNvPr id="467" name="Shape 467"/>
          <p:cNvSpPr/>
          <p:nvPr/>
        </p:nvSpPr>
        <p:spPr>
          <a:xfrm>
            <a:off x="5895181" y="4521199"/>
            <a:ext cx="121443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18 pt</a:t>
            </a:r>
          </a:p>
        </p:txBody>
      </p:sp>
      <p:sp>
        <p:nvSpPr>
          <p:cNvPr id="468" name="Shape 468"/>
          <p:cNvSpPr/>
          <p:nvPr/>
        </p:nvSpPr>
        <p:spPr>
          <a:xfrm>
            <a:off x="7812565" y="8544629"/>
            <a:ext cx="5242050" cy="8699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1600"/>
              </a:spcBef>
              <a:buClrTx/>
              <a:defRPr sz="2500">
                <a:solidFill>
                  <a:srgbClr val="000000"/>
                </a:solidFill>
                <a:latin typeface="Helvetica"/>
                <a:ea typeface="Helvetica"/>
                <a:cs typeface="Helvetica"/>
                <a:sym typeface="Helvetica"/>
              </a:defRPr>
            </a:pPr>
            <a:r>
              <a:t>« </a:t>
            </a:r>
            <a:r>
              <a:rPr>
                <a:latin typeface="Times"/>
                <a:ea typeface="Times"/>
                <a:cs typeface="Times"/>
                <a:sym typeface="Times"/>
              </a:rPr>
              <a:t>Oedipe devinant l'énigme du Sphinx »</a:t>
            </a:r>
            <a:br>
              <a:rPr>
                <a:latin typeface="Times"/>
                <a:ea typeface="Times"/>
                <a:cs typeface="Times"/>
                <a:sym typeface="Times"/>
              </a:rPr>
            </a:br>
            <a:r>
              <a:rPr>
                <a:latin typeface="Times"/>
                <a:ea typeface="Times"/>
                <a:cs typeface="Times"/>
                <a:sym typeface="Times"/>
              </a:rPr>
              <a:t>INGRES (Jean-Auguste, 1808)</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a:xfrm>
            <a:off x="1016000" y="0"/>
            <a:ext cx="10972800" cy="2781300"/>
          </a:xfrm>
          <a:prstGeom prst="rect">
            <a:avLst/>
          </a:prstGeom>
        </p:spPr>
        <p:txBody>
          <a:bodyPr/>
          <a:lstStyle>
            <a:lvl1pPr>
              <a:defRPr sz="4800"/>
            </a:lvl1pPr>
          </a:lstStyle>
          <a:p>
            <a:r>
              <a:t>Pourquoi l’Antiquité en histoire de la littérature française?</a:t>
            </a:r>
          </a:p>
        </p:txBody>
      </p:sp>
      <p:sp>
        <p:nvSpPr>
          <p:cNvPr id="149" name="Shape 149"/>
          <p:cNvSpPr>
            <a:spLocks noGrp="1"/>
          </p:cNvSpPr>
          <p:nvPr>
            <p:ph type="body" sz="quarter" idx="1"/>
          </p:nvPr>
        </p:nvSpPr>
        <p:spPr>
          <a:xfrm>
            <a:off x="429946" y="2663947"/>
            <a:ext cx="11928980" cy="1854201"/>
          </a:xfrm>
          <a:prstGeom prst="rect">
            <a:avLst/>
          </a:prstGeom>
        </p:spPr>
        <p:txBody>
          <a:bodyPr/>
          <a:lstStyle>
            <a:lvl1pPr marL="1143000"/>
          </a:lstStyle>
          <a:p>
            <a:r>
              <a:t>La littérature française apparaît vers 1000 ap. J-C...</a:t>
            </a:r>
          </a:p>
        </p:txBody>
      </p:sp>
      <p:sp>
        <p:nvSpPr>
          <p:cNvPr id="150" name="Shape 150"/>
          <p:cNvSpPr/>
          <p:nvPr/>
        </p:nvSpPr>
        <p:spPr>
          <a:xfrm>
            <a:off x="861657" y="4873529"/>
            <a:ext cx="11281486" cy="320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000"/>
              </a:spcBef>
              <a:buClrTx/>
              <a:defRPr sz="4000"/>
            </a:pPr>
            <a:r>
              <a:t>  </a:t>
            </a:r>
          </a:p>
          <a:p>
            <a:pPr marL="381000" lvl="1" indent="-381000" algn="l">
              <a:spcBef>
                <a:spcPts val="3000"/>
              </a:spcBef>
              <a:buSzPct val="100000"/>
              <a:buChar char="•"/>
              <a:defRPr sz="4000"/>
            </a:pPr>
            <a:r>
              <a:t>Elle entretient un dialogue privilégié avec les mythes et créations légués par l’Antiquité gréco-romaine</a:t>
            </a:r>
          </a:p>
          <a:p>
            <a:pPr marL="381000" lvl="1" indent="-381000" algn="l">
              <a:spcBef>
                <a:spcPts val="3000"/>
              </a:spcBef>
              <a:buSzPct val="100000"/>
              <a:buChar char="•"/>
              <a:defRPr sz="4000"/>
            </a:pPr>
            <a:r>
              <a:t>La Grèce est le berceau de notre culture européenne</a:t>
            </a:r>
          </a:p>
        </p:txBody>
      </p:sp>
      <p:sp>
        <p:nvSpPr>
          <p:cNvPr id="151" name="Shape 151"/>
          <p:cNvSpPr/>
          <p:nvPr/>
        </p:nvSpPr>
        <p:spPr>
          <a:xfrm>
            <a:off x="5626819" y="4533900"/>
            <a:ext cx="1751162"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3000"/>
              </a:spcBef>
              <a:buClrTx/>
              <a:defRPr sz="4000"/>
            </a:lvl1pPr>
          </a:lstStyle>
          <a:p>
            <a:r>
              <a:t>MAIS...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1" animBg="1" advAuto="0"/>
      <p:bldP spid="150" grpId="3" animBg="1" advAuto="0"/>
      <p:bldP spid="151" grpId="2"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 name="Gustave-Moreau-oedipe-et-le-spinx-Metropolitan-Museum-of-Art-1864.png"/>
          <p:cNvPicPr>
            <a:picLocks noChangeAspect="1"/>
          </p:cNvPicPr>
          <p:nvPr/>
        </p:nvPicPr>
        <p:blipFill>
          <a:blip r:embed="rId3">
            <a:extLst/>
          </a:blip>
          <a:stretch>
            <a:fillRect/>
          </a:stretch>
        </p:blipFill>
        <p:spPr>
          <a:xfrm>
            <a:off x="1001214" y="-1268285"/>
            <a:ext cx="6264378" cy="12290170"/>
          </a:xfrm>
          <a:prstGeom prst="rect">
            <a:avLst/>
          </a:prstGeom>
          <a:ln w="12700">
            <a:miter lim="400000"/>
          </a:ln>
        </p:spPr>
      </p:pic>
      <p:sp>
        <p:nvSpPr>
          <p:cNvPr id="473" name="Shape 473"/>
          <p:cNvSpPr/>
          <p:nvPr/>
        </p:nvSpPr>
        <p:spPr>
          <a:xfrm>
            <a:off x="5850123" y="4521199"/>
            <a:ext cx="1304554" cy="711201"/>
          </a:xfrm>
          <a:prstGeom prst="rect">
            <a:avLst/>
          </a:prstGeom>
          <a:ln w="12700">
            <a:miter lim="400000"/>
          </a:ln>
        </p:spPr>
        <p:txBody>
          <a:bodyPr wrap="none" lIns="50800" tIns="50800" rIns="50800" bIns="50800" anchor="ctr">
            <a:spAutoFit/>
          </a:bodyPr>
          <a:lstStyle/>
          <a:p>
            <a:endParaRPr/>
          </a:p>
        </p:txBody>
      </p:sp>
      <p:sp>
        <p:nvSpPr>
          <p:cNvPr id="474" name="Shape 474"/>
          <p:cNvSpPr/>
          <p:nvPr/>
        </p:nvSpPr>
        <p:spPr>
          <a:xfrm>
            <a:off x="7489242" y="7615414"/>
            <a:ext cx="4480449" cy="17992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500"/>
              </a:lnSpc>
              <a:buClrTx/>
              <a:defRPr sz="2400">
                <a:solidFill>
                  <a:srgbClr val="000000"/>
                </a:solidFill>
                <a:latin typeface="Helvetica"/>
                <a:ea typeface="Helvetica"/>
                <a:cs typeface="Helvetica"/>
                <a:sym typeface="Helvetica"/>
              </a:defRPr>
            </a:pPr>
            <a:r>
              <a:rPr dirty="0"/>
              <a:t>« </a:t>
            </a:r>
            <a:r>
              <a:rPr dirty="0">
                <a:latin typeface="Verdana"/>
                <a:ea typeface="Verdana"/>
                <a:cs typeface="Verdana"/>
                <a:sym typeface="Verdana"/>
              </a:rPr>
              <a:t>Oedipe et le Spinx", 1864, Gustave </a:t>
            </a:r>
            <a:r>
              <a:rPr dirty="0" smtClean="0">
                <a:latin typeface="Verdana"/>
                <a:ea typeface="Verdana"/>
                <a:cs typeface="Verdana"/>
                <a:sym typeface="Verdana"/>
              </a:rPr>
              <a:t>Moreau, </a:t>
            </a:r>
            <a:r>
              <a:rPr dirty="0">
                <a:latin typeface="Verdana"/>
                <a:ea typeface="Verdana"/>
                <a:cs typeface="Verdana"/>
                <a:sym typeface="Verdana"/>
              </a:rPr>
              <a:t>Metropolitan Museum of Art</a:t>
            </a:r>
          </a:p>
        </p:txBody>
      </p:sp>
    </p:spTree>
  </p:cSld>
  <p:clrMapOvr>
    <a:masterClrMapping/>
  </p:clrMapOvr>
  <p:transition xmlns:p14="http://schemas.microsoft.com/office/powerpoint/2010/mai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p:cNvSpPr>
          <p:nvPr>
            <p:ph type="title"/>
          </p:nvPr>
        </p:nvSpPr>
        <p:spPr>
          <a:prstGeom prst="rect">
            <a:avLst/>
          </a:prstGeom>
        </p:spPr>
        <p:txBody>
          <a:bodyPr/>
          <a:lstStyle/>
          <a:p>
            <a:endParaRPr/>
          </a:p>
        </p:txBody>
      </p:sp>
      <p:sp>
        <p:nvSpPr>
          <p:cNvPr id="479" name="Shape 479"/>
          <p:cNvSpPr>
            <a:spLocks noGrp="1"/>
          </p:cNvSpPr>
          <p:nvPr>
            <p:ph type="body" idx="1"/>
          </p:nvPr>
        </p:nvSpPr>
        <p:spPr>
          <a:prstGeom prst="rect">
            <a:avLst/>
          </a:prstGeom>
        </p:spPr>
        <p:txBody>
          <a:bodyPr/>
          <a:lstStyle/>
          <a:p>
            <a:pPr marL="1143000"/>
            <a:endParaRPr/>
          </a:p>
        </p:txBody>
      </p:sp>
      <p:pic>
        <p:nvPicPr>
          <p:cNvPr id="480" name="Gustave-Moreau-oedipe-et-le-spinx-Metropolitan-Museum-of-Art-1864.png"/>
          <p:cNvPicPr>
            <a:picLocks noChangeAspect="1"/>
          </p:cNvPicPr>
          <p:nvPr/>
        </p:nvPicPr>
        <p:blipFill>
          <a:blip r:embed="rId2">
            <a:extLst/>
          </a:blip>
          <a:stretch>
            <a:fillRect/>
          </a:stretch>
        </p:blipFill>
        <p:spPr>
          <a:xfrm>
            <a:off x="1471189" y="-1295400"/>
            <a:ext cx="9677540" cy="18986500"/>
          </a:xfrm>
          <a:prstGeom prst="rect">
            <a:avLst/>
          </a:prstGeom>
          <a:ln w="12700">
            <a:miter lim="400000"/>
          </a:ln>
        </p:spPr>
      </p:pic>
    </p:spTree>
  </p:cSld>
  <p:clrMapOvr>
    <a:masterClrMapping/>
  </p:clrMapOvr>
  <p:transition xmlns:p14="http://schemas.microsoft.com/office/powerpoint/2010/mai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p:cNvSpPr>
          <p:nvPr>
            <p:ph type="title"/>
          </p:nvPr>
        </p:nvSpPr>
        <p:spPr>
          <a:prstGeom prst="rect">
            <a:avLst/>
          </a:prstGeom>
        </p:spPr>
        <p:txBody>
          <a:bodyPr/>
          <a:lstStyle/>
          <a:p>
            <a:endParaRPr/>
          </a:p>
        </p:txBody>
      </p:sp>
      <p:sp>
        <p:nvSpPr>
          <p:cNvPr id="483" name="Shape 483"/>
          <p:cNvSpPr>
            <a:spLocks noGrp="1"/>
          </p:cNvSpPr>
          <p:nvPr>
            <p:ph type="body" idx="1"/>
          </p:nvPr>
        </p:nvSpPr>
        <p:spPr>
          <a:prstGeom prst="rect">
            <a:avLst/>
          </a:prstGeom>
        </p:spPr>
        <p:txBody>
          <a:bodyPr/>
          <a:lstStyle/>
          <a:p>
            <a:pPr marL="1143000"/>
            <a:endParaRPr/>
          </a:p>
        </p:txBody>
      </p:sp>
      <p:pic>
        <p:nvPicPr>
          <p:cNvPr id="484" name="Gustave-Moreau-oedipe-et-le-spinx-Metropolitan-Museum-of-Art-1864.png"/>
          <p:cNvPicPr>
            <a:picLocks noChangeAspect="1"/>
          </p:cNvPicPr>
          <p:nvPr/>
        </p:nvPicPr>
        <p:blipFill>
          <a:blip r:embed="rId2">
            <a:extLst/>
          </a:blip>
          <a:stretch>
            <a:fillRect/>
          </a:stretch>
        </p:blipFill>
        <p:spPr>
          <a:xfrm>
            <a:off x="1661689" y="-9537700"/>
            <a:ext cx="9677540" cy="18986500"/>
          </a:xfrm>
          <a:prstGeom prst="rect">
            <a:avLst/>
          </a:prstGeom>
          <a:ln w="12700">
            <a:miter lim="400000"/>
          </a:ln>
        </p:spPr>
      </p:pic>
    </p:spTree>
  </p:cSld>
  <p:clrMapOvr>
    <a:masterClrMapping/>
  </p:clrMapOvr>
  <p:transition xmlns:p14="http://schemas.microsoft.com/office/powerpoint/2010/mai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ME0000025951_3.tiff"/>
          <p:cNvPicPr>
            <a:picLocks noChangeAspect="1"/>
          </p:cNvPicPr>
          <p:nvPr/>
        </p:nvPicPr>
        <p:blipFill>
          <a:blip r:embed="rId3">
            <a:extLst/>
          </a:blip>
          <a:stretch>
            <a:fillRect/>
          </a:stretch>
        </p:blipFill>
        <p:spPr>
          <a:xfrm>
            <a:off x="453150" y="632330"/>
            <a:ext cx="6515100" cy="8890000"/>
          </a:xfrm>
          <a:prstGeom prst="rect">
            <a:avLst/>
          </a:prstGeom>
          <a:ln w="12700">
            <a:miter lim="400000"/>
          </a:ln>
        </p:spPr>
      </p:pic>
      <p:sp>
        <p:nvSpPr>
          <p:cNvPr id="2" name="ZoneTexte 1"/>
          <p:cNvSpPr txBox="1"/>
          <p:nvPr/>
        </p:nvSpPr>
        <p:spPr>
          <a:xfrm>
            <a:off x="7188916" y="7941264"/>
            <a:ext cx="5463779" cy="1980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2000" b="1" dirty="0">
                <a:solidFill>
                  <a:schemeClr val="bg1">
                    <a:lumMod val="50000"/>
                  </a:schemeClr>
                </a:solidFill>
                <a:latin typeface="Arial"/>
                <a:ea typeface="Arial"/>
                <a:cs typeface="Arial"/>
                <a:sym typeface="Arial"/>
              </a:rPr>
              <a:t>Anonyme : Sphinx : Chapiteau surmonté d'un personnage en forme de sphinx - Sculptures grecques archaïques - </a:t>
            </a:r>
            <a:r>
              <a:rPr lang="fr-FR" sz="2000" b="1" dirty="0" err="1">
                <a:solidFill>
                  <a:schemeClr val="bg1">
                    <a:lumMod val="50000"/>
                  </a:schemeClr>
                </a:solidFill>
                <a:latin typeface="Arial"/>
                <a:ea typeface="Arial"/>
                <a:cs typeface="Arial"/>
                <a:sym typeface="Arial"/>
              </a:rPr>
              <a:t>Metropolitan</a:t>
            </a:r>
            <a:r>
              <a:rPr lang="fr-FR" sz="2000" b="1" dirty="0">
                <a:solidFill>
                  <a:schemeClr val="bg1">
                    <a:lumMod val="50000"/>
                  </a:schemeClr>
                </a:solidFill>
                <a:latin typeface="Arial"/>
                <a:ea typeface="Arial"/>
                <a:cs typeface="Arial"/>
                <a:sym typeface="Arial"/>
              </a:rPr>
              <a:t> Museum of Art</a:t>
            </a:r>
          </a:p>
          <a:p>
            <a:pPr marL="0" marR="0" indent="0" algn="ctr" defTabSz="584200" rtl="0" fontAlgn="auto" latinLnBrk="0" hangingPunct="0">
              <a:lnSpc>
                <a:spcPct val="100000"/>
              </a:lnSpc>
              <a:spcBef>
                <a:spcPts val="0"/>
              </a:spcBef>
              <a:spcAft>
                <a:spcPts val="0"/>
              </a:spcAft>
              <a:buClr>
                <a:srgbClr val="A29A85"/>
              </a:buClr>
              <a:buSzTx/>
              <a:buFontTx/>
              <a:buNone/>
              <a:tabLst/>
            </a:pPr>
            <a:endParaRPr kumimoji="0" lang="fr-FR" sz="4200" b="0" i="0" u="none" strike="noStrike" cap="none" spc="0" normalizeH="0" baseline="0" dirty="0">
              <a:ln>
                <a:noFill/>
              </a:ln>
              <a:solidFill>
                <a:srgbClr val="6F6A5A"/>
              </a:solidFill>
              <a:effectLst/>
              <a:uFillTx/>
              <a:latin typeface="Baskerville"/>
              <a:ea typeface="Baskerville"/>
              <a:cs typeface="Baskerville"/>
              <a:sym typeface="Baskerville"/>
            </a:endParaRPr>
          </a:p>
        </p:txBody>
      </p:sp>
    </p:spTree>
  </p:cSld>
  <p:clrMapOvr>
    <a:masterClrMapping/>
  </p:clrMapOvr>
  <p:transition xmlns:p14="http://schemas.microsoft.com/office/powerpoint/2010/mai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a:spLocks noGrp="1"/>
          </p:cNvSpPr>
          <p:nvPr>
            <p:ph type="title"/>
          </p:nvPr>
        </p:nvSpPr>
        <p:spPr>
          <a:prstGeom prst="rect">
            <a:avLst/>
          </a:prstGeom>
        </p:spPr>
        <p:txBody>
          <a:bodyPr/>
          <a:lstStyle/>
          <a:p>
            <a:r>
              <a:t>Lieux de la tragédie</a:t>
            </a:r>
          </a:p>
        </p:txBody>
      </p:sp>
      <p:pic>
        <p:nvPicPr>
          <p:cNvPr id="491" name="pasted-image.tiff"/>
          <p:cNvPicPr>
            <a:picLocks noChangeAspect="1"/>
          </p:cNvPicPr>
          <p:nvPr/>
        </p:nvPicPr>
        <p:blipFill>
          <a:blip r:embed="rId2">
            <a:extLst/>
          </a:blip>
          <a:stretch>
            <a:fillRect/>
          </a:stretch>
        </p:blipFill>
        <p:spPr>
          <a:xfrm>
            <a:off x="148582" y="2632115"/>
            <a:ext cx="6790280" cy="5987970"/>
          </a:xfrm>
          <a:prstGeom prst="rect">
            <a:avLst/>
          </a:prstGeom>
          <a:ln w="12700">
            <a:miter lim="400000"/>
          </a:ln>
        </p:spPr>
      </p:pic>
      <p:sp>
        <p:nvSpPr>
          <p:cNvPr id="492" name="Shape 492"/>
          <p:cNvSpPr/>
          <p:nvPr/>
        </p:nvSpPr>
        <p:spPr>
          <a:xfrm>
            <a:off x="7055384" y="3136899"/>
            <a:ext cx="5287682" cy="497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 Œdipe est roi de Thèbes</a:t>
            </a:r>
          </a:p>
          <a:p>
            <a:pPr>
              <a:defRPr>
                <a:solidFill>
                  <a:srgbClr val="000000"/>
                </a:solidFill>
              </a:defRPr>
            </a:pPr>
            <a:r>
              <a:t>- Il croit venir de Corinthe</a:t>
            </a:r>
          </a:p>
          <a:p>
            <a:pPr>
              <a:defRPr>
                <a:solidFill>
                  <a:srgbClr val="000000"/>
                </a:solidFill>
              </a:defRPr>
            </a:pPr>
            <a:r>
              <a:t>(lieu où ses parents l’ont éduqué)</a:t>
            </a:r>
          </a:p>
          <a:p>
            <a:pPr>
              <a:defRPr>
                <a:solidFill>
                  <a:srgbClr val="000000"/>
                </a:solidFill>
              </a:defRPr>
            </a:pPr>
            <a:r>
              <a:t>- Il consulte l’oracle de Delphes</a:t>
            </a:r>
          </a:p>
        </p:txBody>
      </p:sp>
    </p:spTree>
  </p:cSld>
  <p:clrMapOvr>
    <a:masterClrMapping/>
  </p:clrMapOvr>
  <p:transition xmlns:p14="http://schemas.microsoft.com/office/powerpoint/2010/mai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7f104bc58ca90abe84c477326018104e.jpg"/>
          <p:cNvPicPr>
            <a:picLocks noChangeAspect="1"/>
          </p:cNvPicPr>
          <p:nvPr/>
        </p:nvPicPr>
        <p:blipFill>
          <a:blip r:embed="rId2">
            <a:extLst/>
          </a:blip>
          <a:stretch>
            <a:fillRect/>
          </a:stretch>
        </p:blipFill>
        <p:spPr>
          <a:xfrm>
            <a:off x="2463800" y="1066800"/>
            <a:ext cx="8064500" cy="7620000"/>
          </a:xfrm>
          <a:prstGeom prst="rect">
            <a:avLst/>
          </a:prstGeom>
          <a:ln w="12700">
            <a:miter lim="400000"/>
          </a:ln>
        </p:spPr>
      </p:pic>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title"/>
          </p:nvPr>
        </p:nvSpPr>
        <p:spPr>
          <a:prstGeom prst="rect">
            <a:avLst/>
          </a:prstGeom>
        </p:spPr>
        <p:txBody>
          <a:bodyPr/>
          <a:lstStyle/>
          <a:p>
            <a:r>
              <a:t>Héritages</a:t>
            </a:r>
          </a:p>
        </p:txBody>
      </p:sp>
      <p:sp>
        <p:nvSpPr>
          <p:cNvPr id="154" name="Shape 154"/>
          <p:cNvSpPr>
            <a:spLocks noGrp="1"/>
          </p:cNvSpPr>
          <p:nvPr>
            <p:ph type="body" idx="1"/>
          </p:nvPr>
        </p:nvSpPr>
        <p:spPr>
          <a:prstGeom prst="rect">
            <a:avLst/>
          </a:prstGeom>
        </p:spPr>
        <p:txBody>
          <a:bodyPr/>
          <a:lstStyle/>
          <a:p>
            <a:pPr marL="1143000">
              <a:defRPr sz="4400">
                <a:solidFill>
                  <a:srgbClr val="2D2A23"/>
                </a:solidFill>
              </a:defRPr>
            </a:pPr>
            <a:r>
              <a:t>la langue française est héritée du grec et du latin</a:t>
            </a:r>
          </a:p>
          <a:p>
            <a:pPr marL="1143000">
              <a:defRPr sz="4400">
                <a:solidFill>
                  <a:srgbClr val="2D2A23"/>
                </a:solidFill>
              </a:defRPr>
            </a:pPr>
            <a:r>
              <a:t>la littérature trouve son origine chez les Grecs, culture reprise par les Romains</a:t>
            </a:r>
          </a:p>
          <a:p>
            <a:pPr marL="1143000">
              <a:defRPr sz="4400">
                <a:solidFill>
                  <a:srgbClr val="2D2A23"/>
                </a:solidFill>
              </a:defRPr>
            </a:pPr>
            <a:r>
              <a:t>Cette culture gréco-romaine sera mise de côté durant le Moyen Âge et redécouverte à la Renaissance (16e siècle ap. J.-C)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TotalTime>
  <Words>3539</Words>
  <Application>Microsoft Macintosh PowerPoint</Application>
  <PresentationFormat>Personnalisé</PresentationFormat>
  <Paragraphs>410</Paragraphs>
  <Slides>85</Slides>
  <Notes>24</Notes>
  <HiddenSlides>0</HiddenSlides>
  <MMClips>0</MMClips>
  <ScaleCrop>false</ScaleCrop>
  <HeadingPairs>
    <vt:vector size="4" baseType="variant">
      <vt:variant>
        <vt:lpstr>Thème</vt:lpstr>
      </vt:variant>
      <vt:variant>
        <vt:i4>1</vt:i4>
      </vt:variant>
      <vt:variant>
        <vt:lpstr>Titres des diapositives</vt:lpstr>
      </vt:variant>
      <vt:variant>
        <vt:i4>85</vt:i4>
      </vt:variant>
    </vt:vector>
  </HeadingPairs>
  <TitlesOfParts>
    <vt:vector size="86" baseType="lpstr">
      <vt:lpstr>Vintage</vt:lpstr>
      <vt:lpstr>L’Antiquité</vt:lpstr>
      <vt:lpstr>Ligne du temps</vt:lpstr>
      <vt:lpstr>Présentation PowerPoint</vt:lpstr>
      <vt:lpstr>L’Antiquité</vt:lpstr>
      <vt:lpstr>Sumer ou les sumériens</vt:lpstr>
      <vt:lpstr>L’Egypte antique</vt:lpstr>
      <vt:lpstr>La Rome antique</vt:lpstr>
      <vt:lpstr>Pourquoi l’Antiquité en histoire de la littérature française?</vt:lpstr>
      <vt:lpstr>Héritages</vt:lpstr>
      <vt:lpstr>La Grèce antique: berceau de la culture européenne</vt:lpstr>
      <vt:lpstr>L’Antiquité grecque</vt:lpstr>
      <vt:lpstr>grandes dates vers la démocratie</vt:lpstr>
      <vt:lpstr>Grandes dates: vers l’hégémonie athénienne</vt:lpstr>
      <vt:lpstr>Présentation PowerPoint</vt:lpstr>
      <vt:lpstr> Grecs VS Perses</vt:lpstr>
      <vt:lpstr>Philippidès et Marathon</vt:lpstr>
      <vt:lpstr>Présentation PowerPoint</vt:lpstr>
      <vt:lpstr>Les grecs, inventeurs...</vt:lpstr>
      <vt:lpstr>Les grecs, inventeurs...</vt:lpstr>
      <vt:lpstr>Plus sérieusement...</vt:lpstr>
      <vt:lpstr>inventions littéraires</vt:lpstr>
      <vt:lpstr>La Tragédie  invention du Ve siècle</vt:lpstr>
      <vt:lpstr>La Tragédie </vt:lpstr>
      <vt:lpstr>La Tragédie </vt:lpstr>
      <vt:lpstr>La Tragédie </vt:lpstr>
      <vt:lpstr>Fonctions de la tragédie selon Aristote</vt:lpstr>
      <vt:lpstr>Fonctions de la tragédie selon Aristote</vt:lpstr>
      <vt:lpstr>Le registre tragique</vt:lpstr>
      <vt:lpstr>le registre tragique</vt:lpstr>
      <vt:lpstr>le registre tragique</vt:lpstr>
      <vt:lpstr>Présentation PowerPoint</vt:lpstr>
      <vt:lpstr>Les Dionysies</vt:lpstr>
      <vt:lpstr>Les Dionysies</vt:lpstr>
      <vt:lpstr>La comédie invention du Ve siècle</vt:lpstr>
      <vt:lpstr>La comédie</vt:lpstr>
      <vt:lpstr>La comédie</vt:lpstr>
      <vt:lpstr>la poésie lyrique</vt:lpstr>
      <vt:lpstr>La poésie lyrique</vt:lpstr>
      <vt:lpstr>Une élégie antique</vt:lpstr>
      <vt:lpstr>Une élégie renaissante</vt:lpstr>
      <vt:lpstr>la poésie épique ou épopée</vt:lpstr>
      <vt:lpstr>la poésie épique</vt:lpstr>
      <vt:lpstr>Présentation PowerPoint</vt:lpstr>
      <vt:lpstr>Présentation PowerPoint</vt:lpstr>
      <vt:lpstr>La Mythologie grecque</vt:lpstr>
      <vt:lpstr>la mythologie grecque</vt:lpstr>
      <vt:lpstr>La Mythologie grecque</vt:lpstr>
      <vt:lpstr>Présentation PowerPoint</vt:lpstr>
      <vt:lpstr>Présentation PowerPoint</vt:lpstr>
      <vt:lpstr>le théâtre grec</vt:lpstr>
      <vt:lpstr>les grands poètes, dramaturges, tragédiens</vt:lpstr>
      <vt:lpstr>Présentation PowerPoint</vt:lpstr>
      <vt:lpstr>Les sources majeures de la littérature grecque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QUizz: Quelques écrivains</vt:lpstr>
      <vt:lpstr>Présentation PowerPoint</vt:lpstr>
      <vt:lpstr>Sappho</vt:lpstr>
      <vt:lpstr>Eschyle</vt:lpstr>
      <vt:lpstr>Lucrèce</vt:lpstr>
      <vt:lpstr>Virgile  (70-19 av. J.-C.)</vt:lpstr>
      <vt:lpstr>Ovide (-43 à 17)</vt:lpstr>
      <vt:lpstr>Conseils de lectures</vt:lpstr>
      <vt:lpstr>A lire aussi</vt:lpstr>
      <vt:lpstr>A lire aussi</vt:lpstr>
      <vt:lpstr>A lire aussi</vt:lpstr>
      <vt:lpstr>A écouter</vt:lpstr>
      <vt:lpstr>A voir</vt:lpstr>
      <vt:lpstr>A voir</vt:lpstr>
      <vt:lpstr>A voir</vt:lpstr>
      <vt:lpstr>OEdipe Roi de Sophocle</vt:lpstr>
      <vt:lpstr>Présentation PowerPoint</vt:lpstr>
      <vt:lpstr>Présentation PowerPoint</vt:lpstr>
      <vt:lpstr>Présentation PowerPoint</vt:lpstr>
      <vt:lpstr>Présentation PowerPoint</vt:lpstr>
      <vt:lpstr>Présentation PowerPoint</vt:lpstr>
      <vt:lpstr>Présentation PowerPoint</vt:lpstr>
      <vt:lpstr>Lieux de la tragédie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L’Antiquité</dc:title>
  <cp:lastModifiedBy>Jean-Luc Burri</cp:lastModifiedBy>
  <cp:revision>3</cp:revision>
  <dcterms:modified xsi:type="dcterms:W3CDTF">2021-12-16T10:23:21Z</dcterms:modified>
</cp:coreProperties>
</file>