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5" d="100"/>
          <a:sy n="55" d="100"/>
        </p:scale>
        <p:origin x="-840" y="-104"/>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767827069"/>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3" Type="http://schemas.openxmlformats.org/officeDocument/2006/relationships/hyperlink" Target="https://fr.wikipedia.org/wiki/Histoire_de_l'architecture" TargetMode="External"/><Relationship Id="rId14" Type="http://schemas.openxmlformats.org/officeDocument/2006/relationships/hyperlink" Target="https://fr.wikipedia.org/wiki/Moyen_%C3%82ge" TargetMode="External"/><Relationship Id="rId15" Type="http://schemas.openxmlformats.org/officeDocument/2006/relationships/hyperlink" Target="https://fr.wikipedia.org/wiki/Esth%C3%A9tique" TargetMode="External"/><Relationship Id="rId16" Type="http://schemas.openxmlformats.org/officeDocument/2006/relationships/hyperlink" Target="https://fr.wikipedia.org/wiki/Gr%C3%A8ce_antique" TargetMode="External"/><Relationship Id="rId17" Type="http://schemas.openxmlformats.org/officeDocument/2006/relationships/hyperlink" Target="https://fr.wikipedia.org/wiki/Antiquit%C3%A9" TargetMode="External"/><Relationship Id="rId18" Type="http://schemas.openxmlformats.org/officeDocument/2006/relationships/hyperlink" Target="https://fr.wikipedia.org/wiki/Civilisation_islamique" TargetMode="External"/><Relationship Id="rId19" Type="http://schemas.openxmlformats.org/officeDocument/2006/relationships/hyperlink" Target="https://fr.wikipedia.org/wiki/Sicile" TargetMode="External"/><Relationship Id="rId63" Type="http://schemas.openxmlformats.org/officeDocument/2006/relationships/hyperlink" Target="https://fr.wikipedia.org/wiki/Chute_de_Constantinople" TargetMode="External"/><Relationship Id="rId64" Type="http://schemas.openxmlformats.org/officeDocument/2006/relationships/hyperlink" Target="https://fr.wikipedia.org/wiki/Empire_espagnol" TargetMode="External"/><Relationship Id="rId65" Type="http://schemas.openxmlformats.org/officeDocument/2006/relationships/hyperlink" Target="https://fr.wikipedia.org/wiki/Argent" TargetMode="External"/><Relationship Id="rId66" Type="http://schemas.openxmlformats.org/officeDocument/2006/relationships/hyperlink" Target="https://fr.wikipedia.org/wiki/Charles_Quint" TargetMode="External"/><Relationship Id="rId67" Type="http://schemas.openxmlformats.org/officeDocument/2006/relationships/hyperlink" Target="https://fr.wikipedia.org/wiki/Europe" TargetMode="External"/><Relationship Id="rId68" Type="http://schemas.openxmlformats.org/officeDocument/2006/relationships/hyperlink" Target="https://fr.wikipedia.org/wiki/Fran%C3%A7ois_Ier_de_France" TargetMode="External"/><Relationship Id="rId69" Type="http://schemas.openxmlformats.org/officeDocument/2006/relationships/hyperlink" Target="https://fr.wikipedia.org/wiki/Cinquecento" TargetMode="External"/><Relationship Id="rId50" Type="http://schemas.openxmlformats.org/officeDocument/2006/relationships/hyperlink" Target="https://fr.wikipedia.org/wiki/Jean_Ier_de_Berry" TargetMode="External"/><Relationship Id="rId51" Type="http://schemas.openxmlformats.org/officeDocument/2006/relationships/hyperlink" Target="https://fr.wikipedia.org/wiki/Jacques_C%C5%93ur" TargetMode="External"/><Relationship Id="rId52" Type="http://schemas.openxmlformats.org/officeDocument/2006/relationships/hyperlink" Target="https://fr.wikipedia.org/wiki/Charles_VII_de_France" TargetMode="External"/><Relationship Id="rId53" Type="http://schemas.openxmlformats.org/officeDocument/2006/relationships/hyperlink" Target="https://fr.wikipedia.org/wiki/Louis_XI_de_France" TargetMode="External"/><Relationship Id="rId54" Type="http://schemas.openxmlformats.org/officeDocument/2006/relationships/hyperlink" Target="https://fr.wikipedia.org/wiki/Louis_XII_de_France" TargetMode="External"/><Relationship Id="rId55" Type="http://schemas.openxmlformats.org/officeDocument/2006/relationships/hyperlink" Target="https://fr.wikipedia.org/wiki/XVIe_si%C3%A8cle" TargetMode="External"/><Relationship Id="rId56" Type="http://schemas.openxmlformats.org/officeDocument/2006/relationships/hyperlink" Target="https://fr.wikipedia.org/wiki/Portugal" TargetMode="External"/><Relationship Id="rId57" Type="http://schemas.openxmlformats.org/officeDocument/2006/relationships/hyperlink" Target="https://fr.wikipedia.org/wiki/Pedro_%C3%81lvares_Cabral" TargetMode="External"/><Relationship Id="rId58" Type="http://schemas.openxmlformats.org/officeDocument/2006/relationships/hyperlink" Target="https://fr.wikipedia.org/wiki/Liste_d'explorateurs" TargetMode="External"/><Relationship Id="rId59" Type="http://schemas.openxmlformats.org/officeDocument/2006/relationships/hyperlink" Target="https://fr.wikipedia.org/wiki/Christophe_Colomb" TargetMode="External"/><Relationship Id="rId40" Type="http://schemas.openxmlformats.org/officeDocument/2006/relationships/hyperlink" Target="https://fr.wikipedia.org/wiki/Bourgogne" TargetMode="External"/><Relationship Id="rId41" Type="http://schemas.openxmlformats.org/officeDocument/2006/relationships/hyperlink" Target="https://fr.wikipedia.org/wiki/Alsace" TargetMode="External"/><Relationship Id="rId42" Type="http://schemas.openxmlformats.org/officeDocument/2006/relationships/hyperlink" Target="https://fr.wikipedia.org/wiki/Allemagne" TargetMode="External"/><Relationship Id="rId43" Type="http://schemas.openxmlformats.org/officeDocument/2006/relationships/hyperlink" Target="https://fr.wikipedia.org/wiki/Hanse" TargetMode="External"/><Relationship Id="rId44" Type="http://schemas.openxmlformats.org/officeDocument/2006/relationships/hyperlink" Target="https://fr.wikipedia.org/wiki/Lyon" TargetMode="External"/><Relationship Id="rId45" Type="http://schemas.openxmlformats.org/officeDocument/2006/relationships/hyperlink" Target="https://fr.wikipedia.org/wiki/France" TargetMode="External"/><Relationship Id="rId46" Type="http://schemas.openxmlformats.org/officeDocument/2006/relationships/hyperlink" Target="https://fr.wikipedia.org/wiki/Royaume_de_France" TargetMode="External"/><Relationship Id="rId47" Type="http://schemas.openxmlformats.org/officeDocument/2006/relationships/hyperlink" Target="https://fr.wikipedia.org/wiki/Guerre_de_Cent_Ans" TargetMode="External"/><Relationship Id="rId48" Type="http://schemas.openxmlformats.org/officeDocument/2006/relationships/hyperlink" Target="https://fr.wikipedia.org/wiki/1453" TargetMode="External"/><Relationship Id="rId49" Type="http://schemas.openxmlformats.org/officeDocument/2006/relationships/hyperlink" Target="https://fr.wikipedia.org/wiki/1477" TargetMode="External"/><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fr.wikipedia.org/wiki/XIVe_si%C3%A8cle" TargetMode="External"/><Relationship Id="rId4" Type="http://schemas.openxmlformats.org/officeDocument/2006/relationships/hyperlink" Target="https://fr.wikipedia.org/wiki/Italie" TargetMode="External"/><Relationship Id="rId5" Type="http://schemas.openxmlformats.org/officeDocument/2006/relationships/hyperlink" Target="https://fr.wikipedia.org/wiki/Avignon" TargetMode="External"/><Relationship Id="rId6" Type="http://schemas.openxmlformats.org/officeDocument/2006/relationships/hyperlink" Target="https://fr.wikipedia.org/wiki/Cl%C3%A9ment_VI" TargetMode="External"/><Relationship Id="rId7" Type="http://schemas.openxmlformats.org/officeDocument/2006/relationships/hyperlink" Target="https://fr.wikipedia.org/wiki/Palais_des_papes_d'Avignon" TargetMode="External"/><Relationship Id="rId8" Type="http://schemas.openxmlformats.org/officeDocument/2006/relationships/hyperlink" Target="https://fr.wikipedia.org/wiki/Matteo_Giovannetti" TargetMode="External"/><Relationship Id="rId9" Type="http://schemas.openxmlformats.org/officeDocument/2006/relationships/hyperlink" Target="https://fr.wikipedia.org/wiki/Cath%C3%A9drale_Notre-Dame_de_l'Assomption_de_Pise" TargetMode="External"/><Relationship Id="rId30" Type="http://schemas.openxmlformats.org/officeDocument/2006/relationships/hyperlink" Target="https://fr.wikipedia.org/wiki/G%C3%A9ographie" TargetMode="External"/><Relationship Id="rId31" Type="http://schemas.openxmlformats.org/officeDocument/2006/relationships/hyperlink" Target="https://fr.wikipedia.org/wiki/Empire_byzantin" TargetMode="External"/><Relationship Id="rId32" Type="http://schemas.openxmlformats.org/officeDocument/2006/relationships/hyperlink" Target="https://fr.wikipedia.org/wiki/Si%C3%A8cle_des_Lumi%C3%A8res" TargetMode="External"/><Relationship Id="rId33" Type="http://schemas.openxmlformats.org/officeDocument/2006/relationships/hyperlink" Target="https://fr.wikipedia.org/wiki/Inde" TargetMode="External"/><Relationship Id="rId34" Type="http://schemas.openxmlformats.org/officeDocument/2006/relationships/hyperlink" Target="https://fr.wikipedia.org/wiki/Babylone" TargetMode="External"/><Relationship Id="rId35" Type="http://schemas.openxmlformats.org/officeDocument/2006/relationships/hyperlink" Target="https://fr.wikipedia.org/wiki/Algorithmique" TargetMode="External"/><Relationship Id="rId36" Type="http://schemas.openxmlformats.org/officeDocument/2006/relationships/hyperlink" Target="https://fr.wikipedia.org/wiki/XVe_si%C3%A8cle" TargetMode="External"/><Relationship Id="rId37" Type="http://schemas.openxmlformats.org/officeDocument/2006/relationships/hyperlink" Target="https://fr.wikipedia.org/wiki/Gr%C3%A8ce" TargetMode="External"/><Relationship Id="rId38" Type="http://schemas.openxmlformats.org/officeDocument/2006/relationships/hyperlink" Target="https://fr.wikipedia.org/wiki/Comt%C3%A9_de_Flandre" TargetMode="External"/><Relationship Id="rId39" Type="http://schemas.openxmlformats.org/officeDocument/2006/relationships/hyperlink" Target="https://fr.wikipedia.org/wiki/Angleterre" TargetMode="External"/><Relationship Id="rId70" Type="http://schemas.openxmlformats.org/officeDocument/2006/relationships/hyperlink" Target="https://fr.wikipedia.org/wiki/1515" TargetMode="External"/><Relationship Id="rId71" Type="http://schemas.openxmlformats.org/officeDocument/2006/relationships/hyperlink" Target="https://fr.wikipedia.org/wiki/Bataille_de_Marignan" TargetMode="External"/><Relationship Id="rId72" Type="http://schemas.openxmlformats.org/officeDocument/2006/relationships/hyperlink" Target="https://fr.wikipedia.org/wiki/Guerres_d'Italie" TargetMode="External"/><Relationship Id="rId20" Type="http://schemas.openxmlformats.org/officeDocument/2006/relationships/hyperlink" Target="https://fr.wikipedia.org/wiki/Espagne" TargetMode="External"/><Relationship Id="rId21" Type="http://schemas.openxmlformats.org/officeDocument/2006/relationships/hyperlink" Target="https://fr.wikipedia.org/wiki/Andalousie" TargetMode="External"/><Relationship Id="rId22" Type="http://schemas.openxmlformats.org/officeDocument/2006/relationships/hyperlink" Target="https://fr.wikipedia.org/wiki/Royaume_de_S%C3%A9ville" TargetMode="External"/><Relationship Id="rId23" Type="http://schemas.openxmlformats.org/officeDocument/2006/relationships/hyperlink" Target="https://fr.wikipedia.org/wiki/An_mille" TargetMode="External"/><Relationship Id="rId24" Type="http://schemas.openxmlformats.org/officeDocument/2006/relationships/hyperlink" Target="https://fr.wikipedia.org/wiki/XIIe_si%C3%A8cle" TargetMode="External"/><Relationship Id="rId25" Type="http://schemas.openxmlformats.org/officeDocument/2006/relationships/hyperlink" Target="https://fr.wikipedia.org/wiki/Palerme" TargetMode="External"/><Relationship Id="rId26" Type="http://schemas.openxmlformats.org/officeDocument/2006/relationships/hyperlink" Target="https://fr.wikipedia.org/wiki/Alg%C3%A8bre" TargetMode="External"/><Relationship Id="rId27" Type="http://schemas.openxmlformats.org/officeDocument/2006/relationships/hyperlink" Target="https://fr.wikipedia.org/wiki/Astronomie" TargetMode="External"/><Relationship Id="rId28" Type="http://schemas.openxmlformats.org/officeDocument/2006/relationships/hyperlink" Target="https://fr.wikipedia.org/wiki/M%C3%A9decine" TargetMode="External"/><Relationship Id="rId29" Type="http://schemas.openxmlformats.org/officeDocument/2006/relationships/hyperlink" Target="https://fr.wikipedia.org/wiki/Alchimie" TargetMode="External"/><Relationship Id="rId73" Type="http://schemas.openxmlformats.org/officeDocument/2006/relationships/hyperlink" Target="https://fr.wikipedia.org/wiki/Renaissance_italienne" TargetMode="External"/><Relationship Id="rId74" Type="http://schemas.openxmlformats.org/officeDocument/2006/relationships/hyperlink" Target="https://fr.wikipedia.org/wiki/L%C3%A9onard_de_Vinci" TargetMode="External"/><Relationship Id="rId75" Type="http://schemas.openxmlformats.org/officeDocument/2006/relationships/hyperlink" Target="https://fr.wikipedia.org/wiki/Trait%C3%A9_des_Pyr%C3%A9n%C3%A9es" TargetMode="External"/><Relationship Id="rId76" Type="http://schemas.openxmlformats.org/officeDocument/2006/relationships/hyperlink" Target="https://fr.wikipedia.org/wiki/1659" TargetMode="External"/><Relationship Id="rId60" Type="http://schemas.openxmlformats.org/officeDocument/2006/relationships/hyperlink" Target="https://fr.wikipedia.org/wiki/Amerigo_Vespucci" TargetMode="External"/><Relationship Id="rId61" Type="http://schemas.openxmlformats.org/officeDocument/2006/relationships/hyperlink" Target="https://fr.wikipedia.org/wiki/Grandes_d%C3%A9couvertes" TargetMode="External"/><Relationship Id="rId62" Type="http://schemas.openxmlformats.org/officeDocument/2006/relationships/hyperlink" Target="https://fr.wikipedia.org/wiki/Commerce_des_%C3%A9pices" TargetMode="External"/><Relationship Id="rId10" Type="http://schemas.openxmlformats.org/officeDocument/2006/relationships/hyperlink" Target="https://fr.wikipedia.org/wiki/Chaire_(%C3%A9glise)" TargetMode="External"/><Relationship Id="rId11" Type="http://schemas.openxmlformats.org/officeDocument/2006/relationships/hyperlink" Target="https://fr.wikipedia.org/wiki/Sculpture" TargetMode="External"/><Relationship Id="rId12" Type="http://schemas.openxmlformats.org/officeDocument/2006/relationships/hyperlink" Target="https://fr.wikipedia.org/wiki/Nicola_Pisano"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1" Type="http://schemas.openxmlformats.org/officeDocument/2006/relationships/hyperlink" Target="https://fr.wikipedia.org/wiki/Augustin_d'Hippone" TargetMode="External"/><Relationship Id="rId12" Type="http://schemas.openxmlformats.org/officeDocument/2006/relationships/hyperlink" Target="https://fr.wikipedia.org/wiki/Philosophe" TargetMode="External"/><Relationship Id="rId13" Type="http://schemas.openxmlformats.org/officeDocument/2006/relationships/hyperlink" Target="https://fr.wikipedia.org/wiki/Humanisme_de_la_Renaissance" TargetMode="External"/><Relationship Id="rId14" Type="http://schemas.openxmlformats.org/officeDocument/2006/relationships/hyperlink" Target="https://fr.wikipedia.org/wiki/Th%C3%A9ologie" TargetMode="External"/><Relationship Id="rId15" Type="http://schemas.openxmlformats.org/officeDocument/2006/relationships/hyperlink" Target="https://fr.wikipedia.org/wiki/Pays-Bas_bourguignons" TargetMode="External"/><Relationship Id="rId16" Type="http://schemas.openxmlformats.org/officeDocument/2006/relationships/hyperlink" Target="https://fr.wikipedia.org/wiki/Renaissance" TargetMode="External"/><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fr.wikipedia.org/wiki/1467" TargetMode="External"/><Relationship Id="rId4" Type="http://schemas.openxmlformats.org/officeDocument/2006/relationships/hyperlink" Target="https://fr.wikipedia.org/wiki/1466" TargetMode="External"/><Relationship Id="rId5" Type="http://schemas.openxmlformats.org/officeDocument/2006/relationships/hyperlink" Target="https://fr.wikipedia.org/wiki/1469" TargetMode="External"/><Relationship Id="rId6" Type="http://schemas.openxmlformats.org/officeDocument/2006/relationships/hyperlink" Target="https://fr.wikipedia.org/wiki/Rotterdam" TargetMode="External"/><Relationship Id="rId7" Type="http://schemas.openxmlformats.org/officeDocument/2006/relationships/hyperlink" Target="https://fr.wikipedia.org/wiki/Hollande" TargetMode="External"/><Relationship Id="rId8" Type="http://schemas.openxmlformats.org/officeDocument/2006/relationships/hyperlink" Target="https://fr.wikipedia.org/wiki/12_juillet" TargetMode="External"/><Relationship Id="rId9" Type="http://schemas.openxmlformats.org/officeDocument/2006/relationships/hyperlink" Target="https://fr.wikipedia.org/wiki/1536" TargetMode="External"/><Relationship Id="rId10" Type="http://schemas.openxmlformats.org/officeDocument/2006/relationships/hyperlink" Target="https://fr.wikipedia.org/wiki/B%C3%A2le" TargetMode="External"/></Relationships>
</file>

<file path=ppt/notesSlides/_rels/notesSlide12.xml.rels><?xml version="1.0" encoding="UTF-8" standalone="yes"?>
<Relationships xmlns="http://schemas.openxmlformats.org/package/2006/relationships"><Relationship Id="rId20" Type="http://schemas.openxmlformats.org/officeDocument/2006/relationships/hyperlink" Target="https://fr.wikipedia.org/wiki/Moyen_%C3%82ge" TargetMode="External"/><Relationship Id="rId21" Type="http://schemas.openxmlformats.org/officeDocument/2006/relationships/hyperlink" Target="https://fr.wikipedia.org/wiki/Platon" TargetMode="External"/><Relationship Id="rId22" Type="http://schemas.openxmlformats.org/officeDocument/2006/relationships/hyperlink" Target="https://fr.wikipedia.org/wiki/Aristot%C3%A9lisme" TargetMode="External"/><Relationship Id="rId23" Type="http://schemas.openxmlformats.org/officeDocument/2006/relationships/hyperlink" Target="https://fr.wikipedia.org/wiki/%C3%89glise_(institution)" TargetMode="External"/><Relationship Id="rId24" Type="http://schemas.openxmlformats.org/officeDocument/2006/relationships/hyperlink" Target="https://fr.wikipedia.org/wiki/%C3%89vang%C3%A9lisme_de_la_Renaissance" TargetMode="External"/><Relationship Id="rId25" Type="http://schemas.openxmlformats.org/officeDocument/2006/relationships/hyperlink" Target="https://fr.wikipedia.org/wiki/Culture_populaire" TargetMode="External"/><Relationship Id="rId26" Type="http://schemas.openxmlformats.org/officeDocument/2006/relationships/hyperlink" Target="https://fr.wikipedia.org/wiki/Th%C3%A9ologien" TargetMode="External"/><Relationship Id="rId27" Type="http://schemas.openxmlformats.org/officeDocument/2006/relationships/hyperlink" Target="https://fr.wikipedia.org/wiki/Coll%C3%A8ge_de_Sorbonne" TargetMode="External"/><Relationship Id="rId28" Type="http://schemas.openxmlformats.org/officeDocument/2006/relationships/hyperlink" Target="https://fr.wikipedia.org/wiki/Protestantisme" TargetMode="External"/><Relationship Id="rId29" Type="http://schemas.openxmlformats.org/officeDocument/2006/relationships/hyperlink" Target="https://fr.wikipedia.org/wiki/Scolastique" TargetMode="External"/><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fr.wikipedia.org/wiki/Anagramme" TargetMode="External"/><Relationship Id="rId4" Type="http://schemas.openxmlformats.org/officeDocument/2006/relationships/hyperlink" Target="https://fr.wikipedia.org/wiki/%C3%89crivain" TargetMode="External"/><Relationship Id="rId5" Type="http://schemas.openxmlformats.org/officeDocument/2006/relationships/hyperlink" Target="https://fr.wikipedia.org/wiki/Humanisme_au_XVIe_si%C3%A8cle" TargetMode="External"/><Relationship Id="rId30" Type="http://schemas.openxmlformats.org/officeDocument/2006/relationships/hyperlink" Target="https://fr.wikipedia.org/wiki/Monachisme" TargetMode="External"/><Relationship Id="rId31" Type="http://schemas.openxmlformats.org/officeDocument/2006/relationships/hyperlink" Target="https://fr.wikipedia.org/wiki/Jean_Calvin" TargetMode="External"/><Relationship Id="rId32" Type="http://schemas.openxmlformats.org/officeDocument/2006/relationships/hyperlink" Target="https://fr.wikipedia.org/wiki/Pantagruel" TargetMode="External"/><Relationship Id="rId9" Type="http://schemas.openxmlformats.org/officeDocument/2006/relationships/hyperlink" Target="https://fr.wikipedia.org/wiki/Chinon" TargetMode="External"/><Relationship Id="rId6" Type="http://schemas.openxmlformats.org/officeDocument/2006/relationships/hyperlink" Target="https://fr.wikipedia.org/wiki/Renaissance_(p%C3%A9riode_historique)" TargetMode="External"/><Relationship Id="rId7" Type="http://schemas.openxmlformats.org/officeDocument/2006/relationships/hyperlink" Target="https://fr.wikipedia.org/wiki/Mus%C3%A9e_Rabelais,_Maison_La_Devini%C3%A8re" TargetMode="External"/><Relationship Id="rId8" Type="http://schemas.openxmlformats.org/officeDocument/2006/relationships/hyperlink" Target="https://fr.wikipedia.org/wiki/Seuilly" TargetMode="External"/><Relationship Id="rId33" Type="http://schemas.openxmlformats.org/officeDocument/2006/relationships/hyperlink" Target="https://fr.wikipedia.org/wiki/1532" TargetMode="External"/><Relationship Id="rId34" Type="http://schemas.openxmlformats.org/officeDocument/2006/relationships/hyperlink" Target="https://fr.wikipedia.org/wiki/Gargantua" TargetMode="External"/><Relationship Id="rId35" Type="http://schemas.openxmlformats.org/officeDocument/2006/relationships/hyperlink" Target="https://fr.wikipedia.org/wiki/1534" TargetMode="External"/><Relationship Id="rId36" Type="http://schemas.openxmlformats.org/officeDocument/2006/relationships/hyperlink" Target="https://fr.wikipedia.org/wiki/Conte" TargetMode="External"/><Relationship Id="rId10" Type="http://schemas.openxmlformats.org/officeDocument/2006/relationships/hyperlink" Target="https://fr.wikipedia.org/wiki/Touraine" TargetMode="External"/><Relationship Id="rId11" Type="http://schemas.openxmlformats.org/officeDocument/2006/relationships/hyperlink" Target="https://fr.wikipedia.org/wiki/1483_en_litt%C3%A9rature" TargetMode="External"/><Relationship Id="rId12" Type="http://schemas.openxmlformats.org/officeDocument/2006/relationships/hyperlink" Target="https://fr.wikipedia.org/wiki/1494_en_litt%C3%A9rature" TargetMode="External"/><Relationship Id="rId13" Type="http://schemas.openxmlformats.org/officeDocument/2006/relationships/hyperlink" Target="https://fr.wikipedia.org/wiki/Paris" TargetMode="External"/><Relationship Id="rId14" Type="http://schemas.openxmlformats.org/officeDocument/2006/relationships/hyperlink" Target="https://fr.wikipedia.org/wiki/9_avril" TargetMode="External"/><Relationship Id="rId15" Type="http://schemas.openxmlformats.org/officeDocument/2006/relationships/hyperlink" Target="https://fr.wikipedia.org/wiki/1553" TargetMode="External"/><Relationship Id="rId16" Type="http://schemas.openxmlformats.org/officeDocument/2006/relationships/hyperlink" Target="https://fr.wikipedia.org/wiki/R%C3%A9forme_protestante" TargetMode="External"/><Relationship Id="rId17" Type="http://schemas.openxmlformats.org/officeDocument/2006/relationships/hyperlink" Target="https://fr.wikipedia.org/wiki/%C3%89rasme" TargetMode="External"/><Relationship Id="rId18" Type="http://schemas.openxmlformats.org/officeDocument/2006/relationships/hyperlink" Target="https://fr.wikipedia.org/wiki/Parodie" TargetMode="External"/><Relationship Id="rId19" Type="http://schemas.openxmlformats.org/officeDocument/2006/relationships/hyperlink" Target="https://fr.wikipedia.org/wiki/Satire" TargetMode="External"/><Relationship Id="rId37" Type="http://schemas.openxmlformats.org/officeDocument/2006/relationships/hyperlink" Target="https://fr.wikipedia.org/wiki/%C3%89pop%C3%A9e" TargetMode="External"/><Relationship Id="rId38" Type="http://schemas.openxmlformats.org/officeDocument/2006/relationships/hyperlink" Target="https://fr.wikipedia.org/wiki/Roman_de_chevalerie" TargetMode="External"/><Relationship Id="rId39" Type="http://schemas.openxmlformats.org/officeDocument/2006/relationships/hyperlink" Target="https://fr.wikipedia.org/wiki/R%C3%A9alisme_(litt%C3%A9rature)" TargetMode="External"/><Relationship Id="rId40" Type="http://schemas.openxmlformats.org/officeDocument/2006/relationships/hyperlink" Target="https://fr.wikipedia.org/wiki/Satirique" TargetMode="External"/><Relationship Id="rId41" Type="http://schemas.openxmlformats.org/officeDocument/2006/relationships/hyperlink" Target="https://fr.wikipedia.org/wiki/Roman_(litt%C3%A9ratur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9" Type="http://schemas.openxmlformats.org/officeDocument/2006/relationships/hyperlink" Target="https://fr.wikipedia.org/wiki/Imprimerie" TargetMode="External"/><Relationship Id="rId20" Type="http://schemas.openxmlformats.org/officeDocument/2006/relationships/hyperlink" Target="https://fr.wikipedia.org/wiki/Strasbourg" TargetMode="External"/><Relationship Id="rId21" Type="http://schemas.openxmlformats.org/officeDocument/2006/relationships/hyperlink" Target="https://fr.wikipedia.org/wiki/Jean_Calvin" TargetMode="External"/><Relationship Id="rId22" Type="http://schemas.openxmlformats.org/officeDocument/2006/relationships/hyperlink" Target="https://fr.wikipedia.org/wiki/Paris" TargetMode="External"/><Relationship Id="rId23" Type="http://schemas.openxmlformats.org/officeDocument/2006/relationships/hyperlink" Target="https://fr.wikipedia.org/wiki/Gen%C3%A8ve" TargetMode="External"/><Relationship Id="rId24" Type="http://schemas.openxmlformats.org/officeDocument/2006/relationships/hyperlink" Target="https://fr.wikipedia.org/wiki/%C3%89glise_catholique_romaine" TargetMode="External"/><Relationship Id="rId25" Type="http://schemas.openxmlformats.org/officeDocument/2006/relationships/hyperlink" Target="https://fr.wikipedia.org/wiki/Protestantisme" TargetMode="External"/><Relationship Id="rId26" Type="http://schemas.openxmlformats.org/officeDocument/2006/relationships/hyperlink" Target="https://fr.wikipedia.org/wiki/Contre-R%C3%A9forme" TargetMode="External"/><Relationship Id="rId27" Type="http://schemas.openxmlformats.org/officeDocument/2006/relationships/hyperlink" Target="https://fr.wikipedia.org/wiki/Concile_de_Trente" TargetMode="External"/><Relationship Id="rId10" Type="http://schemas.openxmlformats.org/officeDocument/2006/relationships/hyperlink" Target="https://fr.wikipedia.org/wiki/Bible" TargetMode="External"/><Relationship Id="rId11" Type="http://schemas.openxmlformats.org/officeDocument/2006/relationships/hyperlink" Target="https://fr.wikipedia.org/wiki/Langue_vernaculaire" TargetMode="External"/><Relationship Id="rId12" Type="http://schemas.openxmlformats.org/officeDocument/2006/relationships/hyperlink" Target="https://fr.wikipedia.org/wiki/Bible_de_Luther" TargetMode="External"/><Relationship Id="rId13" Type="http://schemas.openxmlformats.org/officeDocument/2006/relationships/hyperlink" Target="https://fr.wikipedia.org/wiki/Purgatoire" TargetMode="External"/><Relationship Id="rId14" Type="http://schemas.openxmlformats.org/officeDocument/2006/relationships/hyperlink" Target="https://fr.wikipedia.org/wiki/Sola_scriptura" TargetMode="External"/><Relationship Id="rId15" Type="http://schemas.openxmlformats.org/officeDocument/2006/relationships/hyperlink" Target="https://fr.wikipedia.org/wiki/Martin_Luther" TargetMode="External"/><Relationship Id="rId16" Type="http://schemas.openxmlformats.org/officeDocument/2006/relationships/hyperlink" Target="https://fr.wikipedia.org/wiki/Allemagne" TargetMode="External"/><Relationship Id="rId17" Type="http://schemas.openxmlformats.org/officeDocument/2006/relationships/hyperlink" Target="https://fr.wikipedia.org/wiki/Ulrich_Zwingli" TargetMode="External"/><Relationship Id="rId18" Type="http://schemas.openxmlformats.org/officeDocument/2006/relationships/hyperlink" Target="https://fr.wikipedia.org/wiki/Zurich" TargetMode="External"/><Relationship Id="rId19" Type="http://schemas.openxmlformats.org/officeDocument/2006/relationships/hyperlink" Target="https://fr.wikipedia.org/wiki/Martin_Bucer" TargetMode="External"/><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fr.wikipedia.org/wiki/XVe_si%C3%A8cle" TargetMode="External"/><Relationship Id="rId4" Type="http://schemas.openxmlformats.org/officeDocument/2006/relationships/hyperlink" Target="https://fr.wikipedia.org/wiki/XVIe_si%C3%A8cle" TargetMode="External"/><Relationship Id="rId5" Type="http://schemas.openxmlformats.org/officeDocument/2006/relationships/hyperlink" Target="https://fr.wikipedia.org/wiki/Christianisme" TargetMode="External"/><Relationship Id="rId6" Type="http://schemas.openxmlformats.org/officeDocument/2006/relationships/hyperlink" Target="https://fr.wikipedia.org/wiki/Salut_de_l'%C3%A2me" TargetMode="External"/><Relationship Id="rId7" Type="http://schemas.openxmlformats.org/officeDocument/2006/relationships/hyperlink" Target="https://fr.wikipedia.org/wiki/R%C3%A9formateur_protestant" TargetMode="External"/><Relationship Id="rId8" Type="http://schemas.openxmlformats.org/officeDocument/2006/relationships/hyperlink" Target="https://fr.wikipedia.org/wiki/Commerce_des_indulgence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9" Type="http://schemas.openxmlformats.org/officeDocument/2006/relationships/hyperlink" Target="https://fr.wikipedia.org/wiki/Jean_Calvin" TargetMode="External"/><Relationship Id="rId20" Type="http://schemas.openxmlformats.org/officeDocument/2006/relationships/hyperlink" Target="https://fr.wikipedia.org/wiki/%C3%89lectorat_de_Saxe" TargetMode="External"/><Relationship Id="rId21" Type="http://schemas.openxmlformats.org/officeDocument/2006/relationships/hyperlink" Target="https://fr.wikipedia.org/wiki/18_f%C3%A9vrier" TargetMode="External"/><Relationship Id="rId22" Type="http://schemas.openxmlformats.org/officeDocument/2006/relationships/hyperlink" Target="https://fr.wikipedia.org/wiki/1546" TargetMode="External"/><Relationship Id="rId23" Type="http://schemas.openxmlformats.org/officeDocument/2006/relationships/hyperlink" Target="https://fr.wikipedia.org/wiki/Augustins" TargetMode="External"/><Relationship Id="rId24" Type="http://schemas.openxmlformats.org/officeDocument/2006/relationships/hyperlink" Target="https://fr.wikipedia.org/wiki/Th%C3%A9ologie" TargetMode="External"/><Relationship Id="rId25" Type="http://schemas.openxmlformats.org/officeDocument/2006/relationships/hyperlink" Target="https://fr.wikipedia.org/wiki/R%C3%A9forme_protestante" TargetMode="External"/><Relationship Id="rId26" Type="http://schemas.openxmlformats.org/officeDocument/2006/relationships/hyperlink" Target="https://fr.wikipedia.org/wiki/Occident" TargetMode="External"/><Relationship Id="rId27" Type="http://schemas.openxmlformats.org/officeDocument/2006/relationships/hyperlink" Target="https://fr.wikipedia.org/wiki/Bible" TargetMode="External"/><Relationship Id="rId28" Type="http://schemas.openxmlformats.org/officeDocument/2006/relationships/hyperlink" Target="https://fr.wikipedia.org/wiki/Salut_(religion)" TargetMode="External"/><Relationship Id="rId29" Type="http://schemas.openxmlformats.org/officeDocument/2006/relationships/hyperlink" Target="https://fr.wikipedia.org/wiki/Dieu_(christianisme)" TargetMode="External"/><Relationship Id="rId30" Type="http://schemas.openxmlformats.org/officeDocument/2006/relationships/hyperlink" Target="https://fr.wikipedia.org/wiki/Foi" TargetMode="External"/><Relationship Id="rId31" Type="http://schemas.openxmlformats.org/officeDocument/2006/relationships/hyperlink" Target="https://fr.wikipedia.org/wiki/J%C3%A9sus-Christ" TargetMode="External"/><Relationship Id="rId32" Type="http://schemas.openxmlformats.org/officeDocument/2006/relationships/hyperlink" Target="https://fr.wikipedia.org/wiki/Messie" TargetMode="External"/><Relationship Id="rId10" Type="http://schemas.openxmlformats.org/officeDocument/2006/relationships/hyperlink" Target="https://fr.wikipedia.org/wiki/Paris" TargetMode="External"/><Relationship Id="rId11" Type="http://schemas.openxmlformats.org/officeDocument/2006/relationships/hyperlink" Target="https://fr.wikipedia.org/wiki/Gen%C3%A8ve" TargetMode="External"/><Relationship Id="rId12" Type="http://schemas.openxmlformats.org/officeDocument/2006/relationships/hyperlink" Target="https://fr.wikipedia.org/wiki/%C3%89glise_catholique_romaine" TargetMode="External"/><Relationship Id="rId13" Type="http://schemas.openxmlformats.org/officeDocument/2006/relationships/hyperlink" Target="https://fr.wikipedia.org/wiki/Protestantisme" TargetMode="External"/><Relationship Id="rId14" Type="http://schemas.openxmlformats.org/officeDocument/2006/relationships/hyperlink" Target="https://fr.wikipedia.org/wiki/Contre-R%C3%A9forme" TargetMode="External"/><Relationship Id="rId15" Type="http://schemas.openxmlformats.org/officeDocument/2006/relationships/hyperlink" Target="https://fr.wikipedia.org/wiki/Concile_de_Trente" TargetMode="External"/><Relationship Id="rId16" Type="http://schemas.openxmlformats.org/officeDocument/2006/relationships/hyperlink" Target="https://upload.wikimedia.org/wikipedia/commons/9/9b/Martin_Luther.ogg" TargetMode="External"/><Relationship Id="rId17" Type="http://schemas.openxmlformats.org/officeDocument/2006/relationships/hyperlink" Target="https://fr.wikipedia.org/wiki/10_novembre" TargetMode="External"/><Relationship Id="rId18" Type="http://schemas.openxmlformats.org/officeDocument/2006/relationships/hyperlink" Target="https://fr.wikipedia.org/wiki/1483" TargetMode="External"/><Relationship Id="rId19" Type="http://schemas.openxmlformats.org/officeDocument/2006/relationships/hyperlink" Target="https://fr.wikipedia.org/wiki/Eisleben" TargetMode="External"/><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fr.wikipedia.org/wiki/Martin_Luther" TargetMode="External"/><Relationship Id="rId4" Type="http://schemas.openxmlformats.org/officeDocument/2006/relationships/hyperlink" Target="https://fr.wikipedia.org/wiki/Allemagne" TargetMode="External"/><Relationship Id="rId5" Type="http://schemas.openxmlformats.org/officeDocument/2006/relationships/hyperlink" Target="https://fr.wikipedia.org/wiki/Ulrich_Zwingli" TargetMode="External"/><Relationship Id="rId6" Type="http://schemas.openxmlformats.org/officeDocument/2006/relationships/hyperlink" Target="https://fr.wikipedia.org/wiki/Zurich" TargetMode="External"/><Relationship Id="rId7" Type="http://schemas.openxmlformats.org/officeDocument/2006/relationships/hyperlink" Target="https://fr.wikipedia.org/wiki/Martin_Bucer" TargetMode="External"/><Relationship Id="rId8" Type="http://schemas.openxmlformats.org/officeDocument/2006/relationships/hyperlink" Target="https://fr.wikipedia.org/wiki/Strasbourg"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r.wikipedia.org/wiki/Martin_Luther" TargetMode="External"/><Relationship Id="rId4" Type="http://schemas.openxmlformats.org/officeDocument/2006/relationships/hyperlink" Target="https://fr.wikipedia.org/wiki/Indulgence_(catholicisme)" TargetMode="External"/><Relationship Id="rId5" Type="http://schemas.openxmlformats.org/officeDocument/2006/relationships/hyperlink" Target="https://fr.wikipedia.org/wiki/Latin" TargetMode="External"/><Relationship Id="rId6" Type="http://schemas.openxmlformats.org/officeDocument/2006/relationships/hyperlink" Target="https://fr.wikipedia.org/wiki/R%C3%A9forme_protestante" TargetMode="External"/><Relationship Id="rId7" Type="http://schemas.openxmlformats.org/officeDocument/2006/relationships/hyperlink" Target="https://fr.wikipedia.org/wiki/Allemagne" TargetMode="External"/><Relationship Id="rId8" Type="http://schemas.openxmlformats.org/officeDocument/2006/relationships/hyperlink" Target="https://fr.wikipedia.org/wiki/Saxe-Anhalt" TargetMode="External"/><Relationship Id="rId9" Type="http://schemas.openxmlformats.org/officeDocument/2006/relationships/hyperlink" Target="https://fr.wikipedia.org/wiki/31_octobre" TargetMode="External"/><Relationship Id="rId10" Type="http://schemas.openxmlformats.org/officeDocument/2006/relationships/hyperlink" Target="https://fr.wikipedia.org/wiki/1517" TargetMode="External"/><Relationship Id="rId11" Type="http://schemas.openxmlformats.org/officeDocument/2006/relationships/hyperlink" Target="https://fr.wikipedia.org/wiki/Purgatoire" TargetMode="External"/><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1" Type="http://schemas.openxmlformats.org/officeDocument/2006/relationships/hyperlink" Target="https://fr.wikipedia.org/wiki/Fran%C3%A7ois_Ier_de_M%C3%A9dicis" TargetMode="External"/><Relationship Id="rId12" Type="http://schemas.openxmlformats.org/officeDocument/2006/relationships/hyperlink" Target="https://fr.wikipedia.org/wiki/Federigo_Zuccaro" TargetMode="External"/><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fr.wikipedia.org/wiki/1568" TargetMode="External"/><Relationship Id="rId4" Type="http://schemas.openxmlformats.org/officeDocument/2006/relationships/hyperlink" Target="https://fr.wikipedia.org/wiki/Grand-duch%C3%A9_de_Toscane" TargetMode="External"/><Relationship Id="rId5" Type="http://schemas.openxmlformats.org/officeDocument/2006/relationships/hyperlink" Target="https://fr.wikipedia.org/wiki/Cosme_Ier_de_M%C3%A9dicis" TargetMode="External"/><Relationship Id="rId6" Type="http://schemas.openxmlformats.org/officeDocument/2006/relationships/hyperlink" Target="https://fr.wikipedia.org/wiki/Giorgio_Vasari" TargetMode="External"/><Relationship Id="rId7" Type="http://schemas.openxmlformats.org/officeDocument/2006/relationships/hyperlink" Target="https://fr.wikipedia.org/wiki/Michel-Ange" TargetMode="External"/><Relationship Id="rId8" Type="http://schemas.openxmlformats.org/officeDocument/2006/relationships/hyperlink" Target="https://fr.wikipedia.org/wiki/Jour_du_jugement" TargetMode="External"/><Relationship Id="rId9" Type="http://schemas.openxmlformats.org/officeDocument/2006/relationships/hyperlink" Target="https://fr.wikipedia.org/wiki/Raffaello_Borghini" TargetMode="External"/><Relationship Id="rId10" Type="http://schemas.openxmlformats.org/officeDocument/2006/relationships/hyperlink" Target="https://fr.wikipedia.org/wiki/1574" TargetMode="External"/></Relationships>
</file>

<file path=ppt/notesSlides/_rels/notesSlide20.xml.rels><?xml version="1.0" encoding="UTF-8" standalone="yes"?>
<Relationships xmlns="http://schemas.openxmlformats.org/package/2006/relationships"><Relationship Id="rId9" Type="http://schemas.openxmlformats.org/officeDocument/2006/relationships/hyperlink" Target="https://fr.wikipedia.org/wiki/Albert_de_Brandebourg_(cardinal)" TargetMode="External"/><Relationship Id="rId20" Type="http://schemas.openxmlformats.org/officeDocument/2006/relationships/hyperlink" Target="https://fr.wikipedia.org/wiki/Excommunication" TargetMode="External"/><Relationship Id="rId10" Type="http://schemas.openxmlformats.org/officeDocument/2006/relationships/hyperlink" Target="https://fr.wikipedia.org/wiki/95_th%C3%A8ses" TargetMode="External"/><Relationship Id="rId11" Type="http://schemas.openxmlformats.org/officeDocument/2006/relationships/hyperlink" Target="https://fr.wikipedia.org/wiki/Philippe_M%C3%A9lanchthon" TargetMode="External"/><Relationship Id="rId12" Type="http://schemas.openxmlformats.org/officeDocument/2006/relationships/hyperlink" Target="https://fr.wikipedia.org/wiki/%C3%89glise_de_la_Toussaint_de_Wittemberg" TargetMode="External"/><Relationship Id="rId13" Type="http://schemas.openxmlformats.org/officeDocument/2006/relationships/hyperlink" Target="https://fr.wikipedia.org/wiki/Commerce_des_indulgences" TargetMode="External"/><Relationship Id="rId14" Type="http://schemas.openxmlformats.org/officeDocument/2006/relationships/hyperlink" Target="https://fr.wikipedia.org/wiki/%C3%89glise_catholique" TargetMode="External"/><Relationship Id="rId15" Type="http://schemas.openxmlformats.org/officeDocument/2006/relationships/hyperlink" Target="https://fr.wikipedia.org/wiki/Haut_clerg%C3%A9" TargetMode="External"/><Relationship Id="rId16" Type="http://schemas.openxmlformats.org/officeDocument/2006/relationships/hyperlink" Target="https://fr.wikipedia.org/wiki/Dogme" TargetMode="External"/><Relationship Id="rId17" Type="http://schemas.openxmlformats.org/officeDocument/2006/relationships/hyperlink" Target="https://fr.wikipedia.org/wiki/Purgatoire" TargetMode="External"/><Relationship Id="rId18" Type="http://schemas.openxmlformats.org/officeDocument/2006/relationships/hyperlink" Target="https://fr.wikipedia.org/wiki/Bulle_pontificale" TargetMode="External"/><Relationship Id="rId19" Type="http://schemas.openxmlformats.org/officeDocument/2006/relationships/hyperlink" Target="https://fr.wikipedia.org/wiki/Exsurge_Domine" TargetMode="External"/><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fr.wikipedia.org/wiki/Gouvernement_de_l'%C3%89glise_catholique" TargetMode="External"/><Relationship Id="rId4" Type="http://schemas.openxmlformats.org/officeDocument/2006/relationships/hyperlink" Target="https://fr.wikipedia.org/wiki/Pape" TargetMode="External"/><Relationship Id="rId5" Type="http://schemas.openxmlformats.org/officeDocument/2006/relationships/hyperlink" Target="https://fr.wikipedia.org/wiki/L%C3%A9on_X" TargetMode="External"/><Relationship Id="rId6" Type="http://schemas.openxmlformats.org/officeDocument/2006/relationships/hyperlink" Target="https://fr.wikipedia.org/wiki/Basilique_Saint-Pierre" TargetMode="External"/><Relationship Id="rId7" Type="http://schemas.openxmlformats.org/officeDocument/2006/relationships/hyperlink" Target="https://fr.wikipedia.org/wiki/Saint-Empire_romain_germanique" TargetMode="External"/><Relationship Id="rId8" Type="http://schemas.openxmlformats.org/officeDocument/2006/relationships/hyperlink" Target="https://fr.wikipedia.org/wiki/Liste_des_%C3%A9v%C3%AAques_de_Mayence" TargetMode="External"/></Relationships>
</file>

<file path=ppt/notesSlides/_rels/notesSlide21.xml.rels><?xml version="1.0" encoding="UTF-8" standalone="yes"?>
<Relationships xmlns="http://schemas.openxmlformats.org/package/2006/relationships"><Relationship Id="rId9" Type="http://schemas.openxmlformats.org/officeDocument/2006/relationships/hyperlink" Target="https://fr.wikipedia.org/wiki/1531" TargetMode="External"/><Relationship Id="rId20" Type="http://schemas.openxmlformats.org/officeDocument/2006/relationships/hyperlink" Target="https://fr.wikipedia.org/wiki/C%C3%A8ne" TargetMode="External"/><Relationship Id="rId21" Type="http://schemas.openxmlformats.org/officeDocument/2006/relationships/hyperlink" Target="https://fr.wikipedia.org/wiki/J%C3%A9sus-Christ" TargetMode="External"/><Relationship Id="rId22" Type="http://schemas.openxmlformats.org/officeDocument/2006/relationships/hyperlink" Target="https://fr.wikipedia.org/wiki/Liturgie" TargetMode="External"/><Relationship Id="rId10" Type="http://schemas.openxmlformats.org/officeDocument/2006/relationships/hyperlink" Target="https://fr.wikipedia.org/wiki/Kappel_am_Albis" TargetMode="External"/><Relationship Id="rId11" Type="http://schemas.openxmlformats.org/officeDocument/2006/relationships/hyperlink" Target="https://fr.wikipedia.org/wiki/Canton_de_Zurich" TargetMode="External"/><Relationship Id="rId12" Type="http://schemas.openxmlformats.org/officeDocument/2006/relationships/hyperlink" Target="https://fr.wikipedia.org/wiki/Conf%C3%A9d%C3%A9ration_des_XIII_cantons" TargetMode="External"/><Relationship Id="rId13" Type="http://schemas.openxmlformats.org/officeDocument/2006/relationships/hyperlink" Target="https://fr.wikipedia.org/wiki/R%C3%A9forme_protestante" TargetMode="External"/><Relationship Id="rId14" Type="http://schemas.openxmlformats.org/officeDocument/2006/relationships/hyperlink" Target="https://fr.wikipedia.org/wiki/Zurich_(ville)" TargetMode="External"/><Relationship Id="rId15" Type="http://schemas.openxmlformats.org/officeDocument/2006/relationships/hyperlink" Target="https://fr.wikipedia.org/wiki/Protestantisme_lib%C3%A9ral" TargetMode="External"/><Relationship Id="rId16" Type="http://schemas.openxmlformats.org/officeDocument/2006/relationships/hyperlink" Target="https://fr.wikipedia.org/wiki/Glaris_(ville)" TargetMode="External"/><Relationship Id="rId17" Type="http://schemas.openxmlformats.org/officeDocument/2006/relationships/hyperlink" Target="https://fr.wikipedia.org/wiki/Einsiedeln" TargetMode="External"/><Relationship Id="rId18" Type="http://schemas.openxmlformats.org/officeDocument/2006/relationships/hyperlink" Target="https://fr.wikipedia.org/wiki/Mariol%C3%A2trie" TargetMode="External"/><Relationship Id="rId19" Type="http://schemas.openxmlformats.org/officeDocument/2006/relationships/hyperlink" Target="https://fr.wikipedia.org/wiki/Zurich" TargetMode="External"/><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s://fr.wikipedia.org/wiki/R%C3%A9formateur_protestant" TargetMode="External"/><Relationship Id="rId4" Type="http://schemas.openxmlformats.org/officeDocument/2006/relationships/hyperlink" Target="https://fr.wikipedia.org/wiki/Wildhaus" TargetMode="External"/><Relationship Id="rId5" Type="http://schemas.openxmlformats.org/officeDocument/2006/relationships/hyperlink" Target="https://fr.wikipedia.org/wiki/Canton_de_Saint-Gall" TargetMode="External"/><Relationship Id="rId6" Type="http://schemas.openxmlformats.org/officeDocument/2006/relationships/hyperlink" Target="https://fr.wikipedia.org/wiki/1er_janvier" TargetMode="External"/><Relationship Id="rId7" Type="http://schemas.openxmlformats.org/officeDocument/2006/relationships/hyperlink" Target="https://fr.wikipedia.org/wiki/1484" TargetMode="External"/><Relationship Id="rId8" Type="http://schemas.openxmlformats.org/officeDocument/2006/relationships/hyperlink" Target="https://fr.wikipedia.org/wiki/11_octobre" TargetMode="External"/></Relationships>
</file>

<file path=ppt/notesSlides/_rels/notesSlide22.xml.rels><?xml version="1.0" encoding="UTF-8" standalone="yes"?>
<Relationships xmlns="http://schemas.openxmlformats.org/package/2006/relationships"><Relationship Id="rId9" Type="http://schemas.openxmlformats.org/officeDocument/2006/relationships/hyperlink" Target="https://fr.wikipedia.org/wiki/Antiprotestantisme" TargetMode="External"/><Relationship Id="rId20" Type="http://schemas.openxmlformats.org/officeDocument/2006/relationships/hyperlink" Target="https://fr.wikipedia.org/wiki/Missel" TargetMode="External"/><Relationship Id="rId21" Type="http://schemas.openxmlformats.org/officeDocument/2006/relationships/hyperlink" Target="https://fr.wikipedia.org/wiki/Br%C3%A9viaire_(catholique)" TargetMode="External"/><Relationship Id="rId22" Type="http://schemas.openxmlformats.org/officeDocument/2006/relationships/hyperlink" Target="https://fr.wikipedia.org/wiki/Cat%C3%A9chisme" TargetMode="External"/><Relationship Id="rId10" Type="http://schemas.openxmlformats.org/officeDocument/2006/relationships/hyperlink" Target="https://fr.wikipedia.org/wiki/Concile" TargetMode="External"/><Relationship Id="rId11" Type="http://schemas.openxmlformats.org/officeDocument/2006/relationships/hyperlink" Target="https://fr.wikipedia.org/w/index.php?title=Contre-R%C3%A9forme&amp;veaction=edit&amp;vesection=7" TargetMode="External"/><Relationship Id="rId12" Type="http://schemas.openxmlformats.org/officeDocument/2006/relationships/hyperlink" Target="https://fr.wikipedia.org/w/index.php?title=Contre-R%C3%A9forme&amp;action=edit&amp;section=7" TargetMode="External"/><Relationship Id="rId13" Type="http://schemas.openxmlformats.org/officeDocument/2006/relationships/hyperlink" Target="https://fr.wikipedia.org/wiki/Vulgate" TargetMode="External"/><Relationship Id="rId14" Type="http://schemas.openxmlformats.org/officeDocument/2006/relationships/hyperlink" Target="https://fr.wikipedia.org/wiki/Symbole_des_ap%C3%B4tres" TargetMode="External"/><Relationship Id="rId15" Type="http://schemas.openxmlformats.org/officeDocument/2006/relationships/hyperlink" Target="https://fr.wikipedia.org/wiki/Purgatoire" TargetMode="External"/><Relationship Id="rId16" Type="http://schemas.openxmlformats.org/officeDocument/2006/relationships/hyperlink" Target="https://fr.wikipedia.org/wiki/Culte_des_saints" TargetMode="External"/><Relationship Id="rId17" Type="http://schemas.openxmlformats.org/officeDocument/2006/relationships/hyperlink" Target="https://fr.wikipedia.org/wiki/Indulgence_(catholicisme)" TargetMode="External"/><Relationship Id="rId18" Type="http://schemas.openxmlformats.org/officeDocument/2006/relationships/hyperlink" Target="https://fr.wikipedia.org/wiki/Sacrement" TargetMode="External"/><Relationship Id="rId19" Type="http://schemas.openxmlformats.org/officeDocument/2006/relationships/hyperlink" Target="https://fr.wikipedia.org/wiki/Transsubstantiation" TargetMode="External"/><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fr.wikipedia.org/wiki/%C3%89glise_catholique" TargetMode="External"/><Relationship Id="rId4" Type="http://schemas.openxmlformats.org/officeDocument/2006/relationships/hyperlink" Target="https://fr.wikipedia.org/wiki/XVIe_si%C3%A8cle" TargetMode="External"/><Relationship Id="rId5" Type="http://schemas.openxmlformats.org/officeDocument/2006/relationships/hyperlink" Target="https://fr.wikipedia.org/wiki/R%C3%A9forme_protestante" TargetMode="External"/><Relationship Id="rId6" Type="http://schemas.openxmlformats.org/officeDocument/2006/relationships/hyperlink" Target="https://fr.wikipedia.org/wiki/XIXe_si%C3%A8cle" TargetMode="External"/><Relationship Id="rId7" Type="http://schemas.openxmlformats.org/officeDocument/2006/relationships/hyperlink" Target="https://fr.wikipedia.org/wiki/R%C3%A9forme_catholique" TargetMode="External"/><Relationship Id="rId8" Type="http://schemas.openxmlformats.org/officeDocument/2006/relationships/hyperlink" Target="https://fr.wikipedia.org/wiki/Protestantisme"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fr.wikipedia.org/wiki/Sup%C3%A9rieur_g%C3%A9n%C3%A9ral_de_la_Compagnie_de_J%C3%A9sus" TargetMode="External"/><Relationship Id="rId4" Type="http://schemas.openxmlformats.org/officeDocument/2006/relationships/hyperlink" Target="https://fr.wikipedia.org/wiki/Th%C3%A9ologie_morale" TargetMode="External"/><Relationship Id="rId5" Type="http://schemas.openxmlformats.org/officeDocument/2006/relationships/hyperlink" Target="https://fr.wikipedia.org/wiki/Gr%C3%A2ce" TargetMode="External"/><Relationship Id="rId6" Type="http://schemas.openxmlformats.org/officeDocument/2006/relationships/hyperlink" Target="https://fr.wikipedia.org/wiki/Ordre_des_Fr%C3%A8res_mineurs" TargetMode="External"/><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1" Type="http://schemas.openxmlformats.org/officeDocument/2006/relationships/hyperlink" Target="https://fr.wikipedia.org/wiki/Simonetta_Vespucci" TargetMode="External"/><Relationship Id="rId12" Type="http://schemas.openxmlformats.org/officeDocument/2006/relationships/hyperlink" Target="https://fr.wikipedia.org/wiki/Julien_de_M%C3%A9dicis_(1453-1478)" TargetMode="External"/><Relationship Id="rId13" Type="http://schemas.openxmlformats.org/officeDocument/2006/relationships/hyperlink" Target="https://fr.wikipedia.org/wiki/Piero_di_Cosimo" TargetMode="External"/><Relationship Id="rId14" Type="http://schemas.openxmlformats.org/officeDocument/2006/relationships/hyperlink" Target="https://fr.wikipedia.org/wiki/Portrait_de_Simonetta_Vespucci_(Piero_di_Cosimo)" TargetMode="External"/><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fr.wikipedia.org/wiki/Sandro_Botticelli" TargetMode="External"/><Relationship Id="rId4" Type="http://schemas.openxmlformats.org/officeDocument/2006/relationships/hyperlink" Target="https://fr.wikipedia.org/wiki/1485" TargetMode="External"/><Relationship Id="rId5" Type="http://schemas.openxmlformats.org/officeDocument/2006/relationships/hyperlink" Target="https://fr.wikipedia.org/wiki/Galerie_des_Offices" TargetMode="External"/><Relationship Id="rId6" Type="http://schemas.openxmlformats.org/officeDocument/2006/relationships/hyperlink" Target="https://fr.wikipedia.org/wiki/Florence" TargetMode="External"/><Relationship Id="rId7" Type="http://schemas.openxmlformats.org/officeDocument/2006/relationships/hyperlink" Target="https://fr.wikipedia.org/wiki/Tempera" TargetMode="External"/><Relationship Id="rId8" Type="http://schemas.openxmlformats.org/officeDocument/2006/relationships/hyperlink" Target="https://fr.wikipedia.org/wiki/All%C3%A9gorie_(repr%C3%A9sentation)" TargetMode="External"/><Relationship Id="rId9" Type="http://schemas.openxmlformats.org/officeDocument/2006/relationships/hyperlink" Target="https://fr.wikipedia.org/wiki/V%C3%A9nus_(mythologie)" TargetMode="External"/><Relationship Id="rId10" Type="http://schemas.openxmlformats.org/officeDocument/2006/relationships/hyperlink" Target="https://fr.wikipedia.org/wiki/V%C3%A9nus_sortie_des_eaux"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r.wikipedia.org/wiki/Plafond_de_la_chapelle_Sixtine" TargetMode="External"/><Relationship Id="rId4" Type="http://schemas.openxmlformats.org/officeDocument/2006/relationships/hyperlink" Target="https://fr.wikipedia.org/wiki/Vatican" TargetMode="External"/><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1" Type="http://schemas.openxmlformats.org/officeDocument/2006/relationships/hyperlink" Target="https://fr.wikipedia.org/wiki/Architecte" TargetMode="External"/><Relationship Id="rId12" Type="http://schemas.openxmlformats.org/officeDocument/2006/relationships/hyperlink" Target="https://fr.wikipedia.org/wiki/Po%C3%A8te" TargetMode="External"/><Relationship Id="rId13" Type="http://schemas.openxmlformats.org/officeDocument/2006/relationships/hyperlink" Target="https://fr.wikipedia.org/wiki/Urbaniste" TargetMode="External"/><Relationship Id="rId14" Type="http://schemas.openxmlformats.org/officeDocument/2006/relationships/hyperlink" Target="https://fr.wikipedia.org/wiki/R%C3%A9publique_florentine" TargetMode="External"/><Relationship Id="rId15" Type="http://schemas.openxmlformats.org/officeDocument/2006/relationships/hyperlink" Target="https://fr.wikipedia.org/wiki/Haute_Renaissance" TargetMode="External"/><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s://fr.wikipedia.org/wiki/Caprese_Michelangelo" TargetMode="External"/><Relationship Id="rId4" Type="http://schemas.openxmlformats.org/officeDocument/2006/relationships/hyperlink" Target="https://fr.wikipedia.org/wiki/6_mars" TargetMode="External"/><Relationship Id="rId5" Type="http://schemas.openxmlformats.org/officeDocument/2006/relationships/hyperlink" Target="https://fr.wikipedia.org/wiki/1475" TargetMode="External"/><Relationship Id="rId6" Type="http://schemas.openxmlformats.org/officeDocument/2006/relationships/hyperlink" Target="https://fr.wikipedia.org/wiki/Rome" TargetMode="External"/><Relationship Id="rId7" Type="http://schemas.openxmlformats.org/officeDocument/2006/relationships/hyperlink" Target="https://fr.wikipedia.org/wiki/18_f%C3%A9vrier" TargetMode="External"/><Relationship Id="rId8" Type="http://schemas.openxmlformats.org/officeDocument/2006/relationships/hyperlink" Target="https://fr.wikipedia.org/wiki/1564" TargetMode="External"/><Relationship Id="rId9" Type="http://schemas.openxmlformats.org/officeDocument/2006/relationships/hyperlink" Target="https://fr.wikipedia.org/wiki/Sculpture" TargetMode="External"/><Relationship Id="rId10" Type="http://schemas.openxmlformats.org/officeDocument/2006/relationships/hyperlink" Target="https://fr.wikipedia.org/wiki/Liste_de_peintres_italiens" TargetMode="External"/></Relationships>
</file>

<file path=ppt/notesSlides/_rels/notesSlide27.xml.rels><?xml version="1.0" encoding="UTF-8" standalone="yes"?>
<Relationships xmlns="http://schemas.openxmlformats.org/package/2006/relationships"><Relationship Id="rId13" Type="http://schemas.openxmlformats.org/officeDocument/2006/relationships/hyperlink" Target="https://fr.wikipedia.org/wiki/Artiste" TargetMode="External"/><Relationship Id="rId14" Type="http://schemas.openxmlformats.org/officeDocument/2006/relationships/hyperlink" Target="https://fr.wikipedia.org/wiki/Scientifique" TargetMode="External"/><Relationship Id="rId15" Type="http://schemas.openxmlformats.org/officeDocument/2006/relationships/hyperlink" Target="https://fr.wikipedia.org/wiki/Ing%C3%A9nieur" TargetMode="External"/><Relationship Id="rId16" Type="http://schemas.openxmlformats.org/officeDocument/2006/relationships/hyperlink" Target="https://fr.wikipedia.org/wiki/Inventeur" TargetMode="External"/><Relationship Id="rId17" Type="http://schemas.openxmlformats.org/officeDocument/2006/relationships/hyperlink" Target="https://fr.wikipedia.org/wiki/Anatomie" TargetMode="External"/><Relationship Id="rId18" Type="http://schemas.openxmlformats.org/officeDocument/2006/relationships/hyperlink" Target="https://fr.wikipedia.org/wiki/Artiste_peintre" TargetMode="External"/><Relationship Id="rId19" Type="http://schemas.openxmlformats.org/officeDocument/2006/relationships/hyperlink" Target="https://fr.wikipedia.org/wiki/Sculpture" TargetMode="External"/><Relationship Id="rId50" Type="http://schemas.openxmlformats.org/officeDocument/2006/relationships/hyperlink" Target="https://fr.wikipedia.org/wiki/H%C3%A9licopt%C3%A8re" TargetMode="External"/><Relationship Id="rId51" Type="http://schemas.openxmlformats.org/officeDocument/2006/relationships/hyperlink" Target="https://fr.wikipedia.org/wiki/Sous-marin" TargetMode="External"/><Relationship Id="rId52" Type="http://schemas.openxmlformats.org/officeDocument/2006/relationships/hyperlink" Target="https://fr.wikipedia.org/wiki/Automobile" TargetMode="External"/><Relationship Id="rId53" Type="http://schemas.openxmlformats.org/officeDocument/2006/relationships/hyperlink" Target="https://fr.wikipedia.org/wiki/Limite_d'%C3%A9lasticit%C3%A9" TargetMode="External"/><Relationship Id="rId54" Type="http://schemas.openxmlformats.org/officeDocument/2006/relationships/hyperlink" Target="https://fr.wikipedia.org/wiki/G%C3%A9nie_civil" TargetMode="External"/><Relationship Id="rId55" Type="http://schemas.openxmlformats.org/officeDocument/2006/relationships/hyperlink" Target="https://fr.wikipedia.org/wiki/Optique" TargetMode="External"/><Relationship Id="rId56" Type="http://schemas.openxmlformats.org/officeDocument/2006/relationships/hyperlink" Target="https://fr.wikipedia.org/wiki/Dynamique_des_fluides" TargetMode="External"/><Relationship Id="rId40" Type="http://schemas.openxmlformats.org/officeDocument/2006/relationships/hyperlink" Target="https://fr.wikipedia.org/wiki/Exp%C3%A9rimentateur" TargetMode="External"/><Relationship Id="rId41" Type="http://schemas.openxmlformats.org/officeDocument/2006/relationships/hyperlink" Target="https://fr.wikipedia.org/wiki/Intuition" TargetMode="External"/><Relationship Id="rId42" Type="http://schemas.openxmlformats.org/officeDocument/2006/relationships/hyperlink" Target="https://fr.wikipedia.org/wiki/La_Joconde" TargetMode="External"/><Relationship Id="rId43" Type="http://schemas.openxmlformats.org/officeDocument/2006/relationships/hyperlink" Target="https://fr.wikipedia.org/wiki/La_C%C3%A8ne_(L%C3%A9onard_de_Vinci)" TargetMode="External"/><Relationship Id="rId44" Type="http://schemas.openxmlformats.org/officeDocument/2006/relationships/hyperlink" Target="https://fr.wikipedia.org/wiki/Homme_de_Vitruve" TargetMode="External"/><Relationship Id="rId45" Type="http://schemas.openxmlformats.org/officeDocument/2006/relationships/hyperlink" Target="https://fr.wikipedia.org/wiki/Aide:R%C3%A9f%C3%A9rence_n%C3%A9cessaire" TargetMode="External"/><Relationship Id="rId46" Type="http://schemas.openxmlformats.org/officeDocument/2006/relationships/hyperlink" Target="https://fr.wikipedia.org/wiki/Procrastination" TargetMode="External"/><Relationship Id="rId47" Type="http://schemas.openxmlformats.org/officeDocument/2006/relationships/hyperlink" Target="https://fr.wikipedia.org/wiki/Connaissance_technique%23Les_carnets_d.E2.80.99ing.C3.A9nieurs" TargetMode="External"/><Relationship Id="rId48" Type="http://schemas.openxmlformats.org/officeDocument/2006/relationships/hyperlink" Target="https://fr.wikipedia.org/wiki/Michel-Ange" TargetMode="External"/><Relationship Id="rId49" Type="http://schemas.openxmlformats.org/officeDocument/2006/relationships/hyperlink" Target="https://fr.wikipedia.org/wiki/Avion" TargetMode="External"/><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s://commons.wikimedia.org/wiki/Image:It-Leonardo_di_ser_Piero_da_Vinci.ogg" TargetMode="External"/><Relationship Id="rId4" Type="http://schemas.openxmlformats.org/officeDocument/2006/relationships/hyperlink" Target="https://fr.wikipedia.org/wiki/Vinci_(Italie)" TargetMode="External"/><Relationship Id="rId5" Type="http://schemas.openxmlformats.org/officeDocument/2006/relationships/hyperlink" Target="https://fr.wikipedia.org/wiki/15_avril" TargetMode="External"/><Relationship Id="rId6" Type="http://schemas.openxmlformats.org/officeDocument/2006/relationships/hyperlink" Target="https://fr.wikipedia.org/wiki/1452" TargetMode="External"/><Relationship Id="rId7" Type="http://schemas.openxmlformats.org/officeDocument/2006/relationships/hyperlink" Target="https://fr.wikipedia.org/wiki/Amboise" TargetMode="External"/><Relationship Id="rId8" Type="http://schemas.openxmlformats.org/officeDocument/2006/relationships/hyperlink" Target="https://fr.wikipedia.org/wiki/2_mai" TargetMode="External"/><Relationship Id="rId9" Type="http://schemas.openxmlformats.org/officeDocument/2006/relationships/hyperlink" Target="https://fr.wikipedia.org/wiki/1519" TargetMode="External"/><Relationship Id="rId30" Type="http://schemas.openxmlformats.org/officeDocument/2006/relationships/hyperlink" Target="https://fr.wikipedia.org/wiki/Rome" TargetMode="External"/><Relationship Id="rId31" Type="http://schemas.openxmlformats.org/officeDocument/2006/relationships/hyperlink" Target="https://fr.wikipedia.org/wiki/Bologne" TargetMode="External"/><Relationship Id="rId32" Type="http://schemas.openxmlformats.org/officeDocument/2006/relationships/hyperlink" Target="https://fr.wikipedia.org/wiki/Venise" TargetMode="External"/><Relationship Id="rId33" Type="http://schemas.openxmlformats.org/officeDocument/2006/relationships/hyperlink" Target="https://fr.wikipedia.org/wiki/France" TargetMode="External"/><Relationship Id="rId34" Type="http://schemas.openxmlformats.org/officeDocument/2006/relationships/hyperlink" Target="https://fr.wikipedia.org/wiki/Fran%C3%A7ois_Ier_de_France" TargetMode="External"/><Relationship Id="rId35" Type="http://schemas.openxmlformats.org/officeDocument/2006/relationships/hyperlink" Target="https://fr.wikipedia.org/wiki/Arch%C3%A9type_(philosophie)" TargetMode="External"/><Relationship Id="rId36" Type="http://schemas.openxmlformats.org/officeDocument/2006/relationships/hyperlink" Target="https://fr.wikipedia.org/wiki/Symbole" TargetMode="External"/><Relationship Id="rId37" Type="http://schemas.openxmlformats.org/officeDocument/2006/relationships/hyperlink" Target="https://fr.wikipedia.org/wiki/Renaissance_(p%C3%A9riode_historique)" TargetMode="External"/><Relationship Id="rId38" Type="http://schemas.openxmlformats.org/officeDocument/2006/relationships/hyperlink" Target="https://fr.wikipedia.org/wiki/Humanisme" TargetMode="External"/><Relationship Id="rId39" Type="http://schemas.openxmlformats.org/officeDocument/2006/relationships/hyperlink" Target="https://fr.wikipedia.org/wiki/Observation" TargetMode="External"/><Relationship Id="rId20" Type="http://schemas.openxmlformats.org/officeDocument/2006/relationships/hyperlink" Target="https://fr.wikipedia.org/wiki/Architecte" TargetMode="External"/><Relationship Id="rId21" Type="http://schemas.openxmlformats.org/officeDocument/2006/relationships/hyperlink" Target="https://fr.wikipedia.org/wiki/Urbaniste" TargetMode="External"/><Relationship Id="rId22" Type="http://schemas.openxmlformats.org/officeDocument/2006/relationships/hyperlink" Target="https://fr.wikipedia.org/wiki/Botaniste" TargetMode="External"/><Relationship Id="rId23" Type="http://schemas.openxmlformats.org/officeDocument/2006/relationships/hyperlink" Target="https://fr.wikipedia.org/wiki/Musicien" TargetMode="External"/><Relationship Id="rId24" Type="http://schemas.openxmlformats.org/officeDocument/2006/relationships/hyperlink" Target="https://fr.wikipedia.org/wiki/Po%C3%A8te" TargetMode="External"/><Relationship Id="rId25" Type="http://schemas.openxmlformats.org/officeDocument/2006/relationships/hyperlink" Target="https://fr.wikipedia.org/wiki/Philosophe" TargetMode="External"/><Relationship Id="rId26" Type="http://schemas.openxmlformats.org/officeDocument/2006/relationships/hyperlink" Target="https://fr.wikipedia.org/wiki/%C3%89crivain" TargetMode="External"/><Relationship Id="rId27" Type="http://schemas.openxmlformats.org/officeDocument/2006/relationships/hyperlink" Target="https://fr.wikipedia.org/wiki/Andrea_del_Verrocchio" TargetMode="External"/><Relationship Id="rId28" Type="http://schemas.openxmlformats.org/officeDocument/2006/relationships/hyperlink" Target="https://fr.wikipedia.org/wiki/Ludovic_Sforza" TargetMode="External"/><Relationship Id="rId29" Type="http://schemas.openxmlformats.org/officeDocument/2006/relationships/hyperlink" Target="https://fr.wikipedia.org/wiki/Milan" TargetMode="External"/><Relationship Id="rId10" Type="http://schemas.openxmlformats.org/officeDocument/2006/relationships/hyperlink" Target="https://fr.wikipedia.org/wiki/Liste_de_peintres_italiens" TargetMode="External"/><Relationship Id="rId11" Type="http://schemas.openxmlformats.org/officeDocument/2006/relationships/hyperlink" Target="https://fr.wikipedia.org/wiki/Florence" TargetMode="External"/><Relationship Id="rId12" Type="http://schemas.openxmlformats.org/officeDocument/2006/relationships/hyperlink" Target="https://fr.wikipedia.org/wiki/Polymathie"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s://fr.wikipedia.org/wiki/La_Joconde" TargetMode="External"/></Relationships>
</file>

<file path=ppt/notesSlides/_rels/notesSlide29.xml.rels><?xml version="1.0" encoding="UTF-8" standalone="yes"?>
<Relationships xmlns="http://schemas.openxmlformats.org/package/2006/relationships"><Relationship Id="rId11" Type="http://schemas.openxmlformats.org/officeDocument/2006/relationships/hyperlink" Target="https://fr.wikipedia.org/wiki/Leon_Battista_Alberti" TargetMode="External"/><Relationship Id="rId12" Type="http://schemas.openxmlformats.org/officeDocument/2006/relationships/hyperlink" Target="https://fr.wikipedia.org/wiki/De_pictura" TargetMode="External"/><Relationship Id="rId13" Type="http://schemas.openxmlformats.org/officeDocument/2006/relationships/hyperlink" Target="https://fr.wikipedia.org/wiki/Arts_lib%C3%A9raux" TargetMode="External"/><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fr.wikipedia.org/wiki/Perspective_signifiante" TargetMode="External"/><Relationship Id="rId4" Type="http://schemas.openxmlformats.org/officeDocument/2006/relationships/hyperlink" Target="https://fr.wikipedia.org/wiki/Composition_picturale" TargetMode="External"/><Relationship Id="rId5" Type="http://schemas.openxmlformats.org/officeDocument/2006/relationships/hyperlink" Target="https://fr.wikipedia.org/wiki/Art_de_l'%C3%89gypte_antique" TargetMode="External"/><Relationship Id="rId6" Type="http://schemas.openxmlformats.org/officeDocument/2006/relationships/hyperlink" Target="https://fr.wikipedia.org/wiki/Ombrie" TargetMode="External"/><Relationship Id="rId7" Type="http://schemas.openxmlformats.org/officeDocument/2006/relationships/hyperlink" Target="https://fr.wikipedia.org/wiki/XVe_si%C3%A8cle" TargetMode="External"/><Relationship Id="rId8" Type="http://schemas.openxmlformats.org/officeDocument/2006/relationships/hyperlink" Target="https://fr.wikipedia.org/wiki/Masaccio" TargetMode="External"/><Relationship Id="rId9" Type="http://schemas.openxmlformats.org/officeDocument/2006/relationships/hyperlink" Target="https://fr.wikipedia.org/wiki/Piero_della_Francesca" TargetMode="External"/><Relationship Id="rId10" Type="http://schemas.openxmlformats.org/officeDocument/2006/relationships/hyperlink" Target="https://fr.wikipedia.org/wiki/1435" TargetMode="External"/></Relationships>
</file>

<file path=ppt/notesSlides/_rels/notesSlide3.xml.rels><?xml version="1.0" encoding="UTF-8" standalone="yes"?>
<Relationships xmlns="http://schemas.openxmlformats.org/package/2006/relationships"><Relationship Id="rId11" Type="http://schemas.openxmlformats.org/officeDocument/2006/relationships/hyperlink" Target="https://fr.wikipedia.org/wiki/Espagne" TargetMode="External"/><Relationship Id="rId12" Type="http://schemas.openxmlformats.org/officeDocument/2006/relationships/hyperlink" Target="https://fr.wikipedia.org/wiki/Allemagne" TargetMode="External"/><Relationship Id="rId13" Type="http://schemas.openxmlformats.org/officeDocument/2006/relationships/hyperlink" Target="https://fr.wikipedia.org/wiki/Premi%C3%A8re_Renaissance" TargetMode="External"/><Relationship Id="rId14" Type="http://schemas.openxmlformats.org/officeDocument/2006/relationships/hyperlink" Target="https://fr.wikipedia.org/wiki/Quattrocento" TargetMode="External"/><Relationship Id="rId15" Type="http://schemas.openxmlformats.org/officeDocument/2006/relationships/hyperlink" Target="https://fr.wikipedia.org/wiki/Europe" TargetMode="External"/><Relationship Id="rId16" Type="http://schemas.openxmlformats.org/officeDocument/2006/relationships/hyperlink" Target="https://fr.wikipedia.org/wiki/XVIe_si%C3%A8cle" TargetMode="External"/><Relationship Id="rId17" Type="http://schemas.openxmlformats.org/officeDocument/2006/relationships/hyperlink" Target="https://fr.wikipedia.org/wiki/Cinquecento" TargetMode="External"/><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fr.wikipedia.org/wiki/%C3%89poque_moderne" TargetMode="External"/><Relationship Id="rId4" Type="http://schemas.openxmlformats.org/officeDocument/2006/relationships/hyperlink" Target="https://fr.wikipedia.org/wiki/Renaissance_italienne" TargetMode="External"/><Relationship Id="rId5" Type="http://schemas.openxmlformats.org/officeDocument/2006/relationships/hyperlink" Target="https://fr.wikipedia.org/wiki/Florence" TargetMode="External"/><Relationship Id="rId6" Type="http://schemas.openxmlformats.org/officeDocument/2006/relationships/hyperlink" Target="https://fr.wikipedia.org/wiki/Pr%C3%A9-Renaissance" TargetMode="External"/><Relationship Id="rId7" Type="http://schemas.openxmlformats.org/officeDocument/2006/relationships/hyperlink" Target="https://fr.wikipedia.org/wiki/Italie" TargetMode="External"/><Relationship Id="rId8" Type="http://schemas.openxmlformats.org/officeDocument/2006/relationships/hyperlink" Target="https://fr.wikipedia.org/wiki/Duecento" TargetMode="External"/><Relationship Id="rId9" Type="http://schemas.openxmlformats.org/officeDocument/2006/relationships/hyperlink" Target="https://fr.wikipedia.org/wiki/Trecento" TargetMode="External"/><Relationship Id="rId10" Type="http://schemas.openxmlformats.org/officeDocument/2006/relationships/hyperlink" Target="https://fr.wikipedia.org/wiki/XVe_si%C3%A8cle"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fr.wikipedia.org/wiki/1520" TargetMode="External"/><Relationship Id="rId4" Type="http://schemas.openxmlformats.org/officeDocument/2006/relationships/hyperlink" Target="https://fr.wikipedia.org/wiki/Rapha%C3%ABl_(peintre)" TargetMode="External"/><Relationship Id="rId5" Type="http://schemas.openxmlformats.org/officeDocument/2006/relationships/hyperlink" Target="https://fr.wikipedia.org/wiki/1580" TargetMode="External"/><Relationship Id="rId6" Type="http://schemas.openxmlformats.org/officeDocument/2006/relationships/hyperlink" Target="https://fr.wikipedia.org/wiki/Sac_de_Rome_(1527)" TargetMode="External"/><Relationship Id="rId7" Type="http://schemas.openxmlformats.org/officeDocument/2006/relationships/hyperlink" Target="https://fr.wikipedia.org/wiki/Humanisme" TargetMode="External"/><Relationship Id="rId8" Type="http://schemas.openxmlformats.org/officeDocument/2006/relationships/hyperlink" Target="https://fr.wikipedia.org/wiki/Italie" TargetMode="External"/><Relationship Id="rId9" Type="http://schemas.openxmlformats.org/officeDocument/2006/relationships/hyperlink" Target="https://fr.wikipedia.org/wiki/Fran%C3%A7ois_Ier_(roi_de_France)" TargetMode="External"/><Relationship Id="rId10" Type="http://schemas.openxmlformats.org/officeDocument/2006/relationships/hyperlink" Target="https://fr.wikipedia.org/wiki/Perspective_(repr%C3%A9sentation)" TargetMode="External"/><Relationship Id="rId11" Type="http://schemas.openxmlformats.org/officeDocument/2006/relationships/hyperlink" Target="https://fr.wikipedia.org/wiki/Leone_Battista_Alberti" TargetMode="External"/><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fr.wikipedia.org/wiki/1527_en_arts_plastiques" TargetMode="External"/><Relationship Id="rId4" Type="http://schemas.openxmlformats.org/officeDocument/2006/relationships/hyperlink" Target="https://fr.wikipedia.org/wiki/Milan" TargetMode="External"/><Relationship Id="rId5" Type="http://schemas.openxmlformats.org/officeDocument/2006/relationships/hyperlink" Target="https://fr.wikipedia.org/wiki/11_juillet" TargetMode="External"/><Relationship Id="rId6" Type="http://schemas.openxmlformats.org/officeDocument/2006/relationships/hyperlink" Target="https://fr.wikipedia.org/wiki/1593_en_arts_plastiques" TargetMode="External"/><Relationship Id="rId7" Type="http://schemas.openxmlformats.org/officeDocument/2006/relationships/hyperlink" Target="https://fr.wikipedia.org/wiki/Liste_de_peintres_italiens" TargetMode="External"/><Relationship Id="rId8" Type="http://schemas.openxmlformats.org/officeDocument/2006/relationships/hyperlink" Target="https://fr.wikipedia.org/wiki/Mani%C3%A9risme" TargetMode="External"/><Relationship Id="rId9" Type="http://schemas.openxmlformats.org/officeDocument/2006/relationships/hyperlink" Target="https://fr.wikipedia.org/wiki/Portrait" TargetMode="External"/><Relationship Id="rId10" Type="http://schemas.openxmlformats.org/officeDocument/2006/relationships/hyperlink" Target="https://fr.wikipedia.org/wiki/Prague" TargetMode="External"/><Relationship Id="rId11" Type="http://schemas.openxmlformats.org/officeDocument/2006/relationships/hyperlink" Target="https://fr.wikipedia.org/wiki/Ferdinand_Ier_du_Saint-Empire" TargetMode="External"/><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9" Type="http://schemas.openxmlformats.org/officeDocument/2006/relationships/hyperlink" Target="https://fr.wikipedia.org/wiki/Rue_Jean-de-Beauvais" TargetMode="External"/><Relationship Id="rId20" Type="http://schemas.openxmlformats.org/officeDocument/2006/relationships/hyperlink" Target="https://fr.wikipedia.org/wiki/Grec_ancien" TargetMode="External"/><Relationship Id="rId21" Type="http://schemas.openxmlformats.org/officeDocument/2006/relationships/hyperlink" Target="https://fr.wikipedia.org/wiki/Antiquit%C3%A9" TargetMode="External"/><Relationship Id="rId22" Type="http://schemas.openxmlformats.org/officeDocument/2006/relationships/hyperlink" Target="https://fr.wikipedia.org/wiki/Distique_%C3%A9l%C3%A9giaque" TargetMode="External"/><Relationship Id="rId23" Type="http://schemas.openxmlformats.org/officeDocument/2006/relationships/hyperlink" Target="https://fr.wikipedia.org/wiki/Vers_(po%C3%A9sie)" TargetMode="External"/><Relationship Id="rId24" Type="http://schemas.openxmlformats.org/officeDocument/2006/relationships/hyperlink" Target="https://fr.wikipedia.org/wiki/Po%C3%A9sie_lyrique" TargetMode="External"/><Relationship Id="rId25" Type="http://schemas.openxmlformats.org/officeDocument/2006/relationships/hyperlink" Target="https://fr.wikipedia.org/wiki/Mort" TargetMode="External"/><Relationship Id="rId26" Type="http://schemas.openxmlformats.org/officeDocument/2006/relationships/hyperlink" Target="https://fr.wikipedia.org/wiki/Souffrance" TargetMode="External"/><Relationship Id="rId27" Type="http://schemas.openxmlformats.org/officeDocument/2006/relationships/hyperlink" Target="https://fr.wikipedia.org/wiki/Amour" TargetMode="External"/><Relationship Id="rId10" Type="http://schemas.openxmlformats.org/officeDocument/2006/relationships/hyperlink" Target="https://fr.wikipedia.org/wiki/Paris" TargetMode="External"/><Relationship Id="rId11" Type="http://schemas.openxmlformats.org/officeDocument/2006/relationships/hyperlink" Target="https://fr.wikipedia.org/wiki/Sonnets" TargetMode="External"/><Relationship Id="rId12" Type="http://schemas.openxmlformats.org/officeDocument/2006/relationships/hyperlink" Target="https://fr.wikipedia.org/wiki/Alexandrins" TargetMode="External"/><Relationship Id="rId13" Type="http://schemas.openxmlformats.org/officeDocument/2006/relationships/hyperlink" Target="https://fr.wikipedia.org/wiki/M%C3%A9trique_(po%C3%A9sie)" TargetMode="External"/><Relationship Id="rId14" Type="http://schemas.openxmlformats.org/officeDocument/2006/relationships/hyperlink" Target="https://fr.wikipedia.org/wiki/D%C3%A9casyllabe" TargetMode="External"/><Relationship Id="rId15" Type="http://schemas.openxmlformats.org/officeDocument/2006/relationships/hyperlink" Target="https://fr.wikipedia.org/wiki/P%C3%A9trarque" TargetMode="External"/><Relationship Id="rId16" Type="http://schemas.openxmlformats.org/officeDocument/2006/relationships/hyperlink" Target="https://fr.wikipedia.org/wiki/%C3%89l%C3%A9gie" TargetMode="External"/><Relationship Id="rId17" Type="http://schemas.openxmlformats.org/officeDocument/2006/relationships/hyperlink" Target="https://fr.wikipedia.org/wiki/Satire" TargetMode="External"/><Relationship Id="rId18" Type="http://schemas.openxmlformats.org/officeDocument/2006/relationships/hyperlink" Target="https://fr.wikipedia.org/wiki/%C3%89loge" TargetMode="External"/><Relationship Id="rId19" Type="http://schemas.openxmlformats.org/officeDocument/2006/relationships/hyperlink" Target="https://fr.wikipedia.org/wiki/Ulysse" TargetMode="External"/><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s://fr.wikipedia.org/wiki/Les_Regrets" TargetMode="External"/><Relationship Id="rId4" Type="http://schemas.openxmlformats.org/officeDocument/2006/relationships/hyperlink" Target="https://fr.wikipedia.org/wiki/Rome" TargetMode="External"/><Relationship Id="rId5" Type="http://schemas.openxmlformats.org/officeDocument/2006/relationships/hyperlink" Target="https://fr.wikipedia.org/wiki/1553" TargetMode="External"/><Relationship Id="rId6" Type="http://schemas.openxmlformats.org/officeDocument/2006/relationships/hyperlink" Target="https://fr.wikipedia.org/wiki/1557" TargetMode="External"/><Relationship Id="rId7" Type="http://schemas.openxmlformats.org/officeDocument/2006/relationships/hyperlink" Target="https://fr.wikipedia.org/wiki/1558" TargetMode="External"/><Relationship Id="rId8" Type="http://schemas.openxmlformats.org/officeDocument/2006/relationships/hyperlink" Target="https://fr.wikipedia.org/wiki/F%C3%A9d%C3%A9ric_Morel_(1523-1583)"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s://fr.wikipedia.org/wiki/Ulysse" TargetMode="External"/></Relationships>
</file>

<file path=ppt/notesSlides/_rels/notesSlide36.xml.rels><?xml version="1.0" encoding="UTF-8" standalone="yes"?>
<Relationships xmlns="http://schemas.openxmlformats.org/package/2006/relationships"><Relationship Id="rId9" Type="http://schemas.openxmlformats.org/officeDocument/2006/relationships/hyperlink" Target="https://fr.wikipedia.org/wiki/La_Franciade" TargetMode="External"/><Relationship Id="rId20" Type="http://schemas.openxmlformats.org/officeDocument/2006/relationships/hyperlink" Target="https://fr.wikipedia.org/wiki/Alexandrin" TargetMode="External"/><Relationship Id="rId21" Type="http://schemas.openxmlformats.org/officeDocument/2006/relationships/hyperlink" Target="https://fr.wikipedia.org/wiki/Second_livre_des_Amours" TargetMode="External"/><Relationship Id="rId22" Type="http://schemas.openxmlformats.org/officeDocument/2006/relationships/hyperlink" Target="https://fr.wikipedia.org/wiki/Pindare" TargetMode="External"/><Relationship Id="rId23" Type="http://schemas.openxmlformats.org/officeDocument/2006/relationships/hyperlink" Target="https://fr.wikipedia.org/wiki/P%C3%A9trarque" TargetMode="External"/><Relationship Id="rId24" Type="http://schemas.openxmlformats.org/officeDocument/2006/relationships/hyperlink" Target="https://fr.wikipedia.org/wiki/Anacr%C3%A9on" TargetMode="External"/><Relationship Id="rId25" Type="http://schemas.openxmlformats.org/officeDocument/2006/relationships/hyperlink" Target="https://fr.wikipedia.org/wiki/Horace" TargetMode="External"/><Relationship Id="rId26" Type="http://schemas.openxmlformats.org/officeDocument/2006/relationships/hyperlink" Target="https://fr.wikipedia.org/wiki/Pl%C3%A9iade_(XVIe_si%C3%A8cle)" TargetMode="External"/><Relationship Id="rId27" Type="http://schemas.openxmlformats.org/officeDocument/2006/relationships/hyperlink" Target="https://fr.wikipedia.org/wiki/Joachim_Du_Bellay" TargetMode="External"/><Relationship Id="rId10" Type="http://schemas.openxmlformats.org/officeDocument/2006/relationships/hyperlink" Target="https://fr.wikipedia.org/wiki/Po%C3%A9sie" TargetMode="External"/><Relationship Id="rId11" Type="http://schemas.openxmlformats.org/officeDocument/2006/relationships/hyperlink" Target="https://fr.wikipedia.org/wiki/Lyrique" TargetMode="External"/><Relationship Id="rId12" Type="http://schemas.openxmlformats.org/officeDocument/2006/relationships/hyperlink" Target="https://fr.wikipedia.org/w/index.php?title=Odes_(Ronsard)&amp;action=edit&amp;redlink=1" TargetMode="External"/><Relationship Id="rId13" Type="http://schemas.openxmlformats.org/officeDocument/2006/relationships/hyperlink" Target="https://fr.wikipedia.org/wiki/Les_Amours_de_Cassandre" TargetMode="External"/><Relationship Id="rId14" Type="http://schemas.openxmlformats.org/officeDocument/2006/relationships/hyperlink" Target="https://fr.wikipedia.org/w/index.php?title=Les_Amours_de_Marie&amp;action=edit&amp;redlink=1" TargetMode="External"/><Relationship Id="rId15" Type="http://schemas.openxmlformats.org/officeDocument/2006/relationships/hyperlink" Target="https://fr.wikipedia.org/wiki/Sonnets_pour_H%C3%A9l%C3%A8ne" TargetMode="External"/><Relationship Id="rId16" Type="http://schemas.openxmlformats.org/officeDocument/2006/relationships/hyperlink" Target="https://fr.wikipedia.org/wiki/Ode" TargetMode="External"/><Relationship Id="rId17" Type="http://schemas.openxmlformats.org/officeDocument/2006/relationships/hyperlink" Target="https://fr.wikipedia.org/wiki/Sonnet" TargetMode="External"/><Relationship Id="rId18" Type="http://schemas.openxmlformats.org/officeDocument/2006/relationships/hyperlink" Target="https://fr.wikipedia.org/wiki/Cl%C3%A9ment_Marot" TargetMode="External"/><Relationship Id="rId19" Type="http://schemas.openxmlformats.org/officeDocument/2006/relationships/hyperlink" Target="https://fr.wikipedia.org/wiki/D%C3%A9casyllabe" TargetMode="External"/><Relationship Id="rId1" Type="http://schemas.openxmlformats.org/officeDocument/2006/relationships/notesMaster" Target="../notesMasters/notesMaster1.xml"/><Relationship Id="rId2" Type="http://schemas.openxmlformats.org/officeDocument/2006/relationships/slide" Target="../slides/slide47.xml"/><Relationship Id="rId3" Type="http://schemas.openxmlformats.org/officeDocument/2006/relationships/hyperlink" Target="https://fr.wikipedia.org/wiki/Prince_des_po%C3%A8tes" TargetMode="External"/><Relationship Id="rId4" Type="http://schemas.openxmlformats.org/officeDocument/2006/relationships/hyperlink" Target="https://fr.wikipedia.org/wiki/Renaissance_(p%C3%A9riode_historique)" TargetMode="External"/><Relationship Id="rId5" Type="http://schemas.openxmlformats.org/officeDocument/2006/relationships/hyperlink" Target="https://fr.wikipedia.org/wiki/Po%C3%A9sie_engag%C3%A9e" TargetMode="External"/><Relationship Id="rId6" Type="http://schemas.openxmlformats.org/officeDocument/2006/relationships/hyperlink" Target="https://fr.wikipedia.org/wiki/Guerres_de_religion_(France)" TargetMode="External"/><Relationship Id="rId7" Type="http://schemas.openxmlformats.org/officeDocument/2006/relationships/hyperlink" Target="https://fr.wikipedia.org/wiki/Les_Hymnes" TargetMode="External"/><Relationship Id="rId8" Type="http://schemas.openxmlformats.org/officeDocument/2006/relationships/hyperlink" Target="https://fr.wikipedia.org/wiki/%C3%89pop%C3%A9e" TargetMode="External"/></Relationships>
</file>

<file path=ppt/notesSlides/_rels/notesSlide37.xml.rels><?xml version="1.0" encoding="UTF-8" standalone="yes"?>
<Relationships xmlns="http://schemas.openxmlformats.org/package/2006/relationships"><Relationship Id="rId11" Type="http://schemas.openxmlformats.org/officeDocument/2006/relationships/hyperlink" Target="https://fr.wikipedia.org/wiki/Ode" TargetMode="External"/><Relationship Id="rId12" Type="http://schemas.openxmlformats.org/officeDocument/2006/relationships/hyperlink" Target="https://fr.wikipedia.org/wiki/Ausone" TargetMode="External"/><Relationship Id="rId13" Type="http://schemas.openxmlformats.org/officeDocument/2006/relationships/hyperlink" Target="https://fr.wikipedia.org/wiki/Cassandre_Salviati" TargetMode="External"/><Relationship Id="rId14" Type="http://schemas.openxmlformats.org/officeDocument/2006/relationships/hyperlink" Target="https://fr.wikipedia.org/wiki/Italie" TargetMode="External"/><Relationship Id="rId1" Type="http://schemas.openxmlformats.org/officeDocument/2006/relationships/notesMaster" Target="../notesMasters/notesMaster1.xml"/><Relationship Id="rId2" Type="http://schemas.openxmlformats.org/officeDocument/2006/relationships/slide" Target="../slides/slide48.xml"/><Relationship Id="rId3" Type="http://schemas.openxmlformats.org/officeDocument/2006/relationships/hyperlink" Target="https://fr.wikipedia.org/wiki/Po%C3%A8me" TargetMode="External"/><Relationship Id="rId4" Type="http://schemas.openxmlformats.org/officeDocument/2006/relationships/hyperlink" Target="https://fr.wikipedia.org/wiki/Pierre_de_Ronsard" TargetMode="External"/><Relationship Id="rId5" Type="http://schemas.openxmlformats.org/officeDocument/2006/relationships/hyperlink" Target="https://fr.wikipedia.org/wiki/1545_en_litt%C3%A9rature" TargetMode="External"/><Relationship Id="rId6" Type="http://schemas.openxmlformats.org/officeDocument/2006/relationships/hyperlink" Target="https://fr.wikipedia.org/wiki/Litt%C3%A9rature_grecque" TargetMode="External"/><Relationship Id="rId7" Type="http://schemas.openxmlformats.org/officeDocument/2006/relationships/hyperlink" Target="https://fr.wikipedia.org/wiki/Lyrisme" TargetMode="External"/><Relationship Id="rId8" Type="http://schemas.openxmlformats.org/officeDocument/2006/relationships/hyperlink" Target="https://fr.wikipedia.org/wiki/Strophe" TargetMode="External"/><Relationship Id="rId9" Type="http://schemas.openxmlformats.org/officeDocument/2006/relationships/hyperlink" Target="https://fr.wikipedia.org/wiki/Jeux_olympiques" TargetMode="External"/><Relationship Id="rId10" Type="http://schemas.openxmlformats.org/officeDocument/2006/relationships/hyperlink" Target="https://fr.wikipedia.org/wiki/%C3%89pop%C3%A9e" TargetMode="External"/></Relationships>
</file>

<file path=ppt/notesSlides/_rels/notesSlide38.xml.rels><?xml version="1.0" encoding="UTF-8" standalone="yes"?>
<Relationships xmlns="http://schemas.openxmlformats.org/package/2006/relationships"><Relationship Id="rId11" Type="http://schemas.openxmlformats.org/officeDocument/2006/relationships/hyperlink" Target="https://fr.wikipedia.org/wiki/La_pl%C3%A9iade_(pyr%C3%A9n%C3%A9isme)" TargetMode="External"/><Relationship Id="rId12" Type="http://schemas.openxmlformats.org/officeDocument/2006/relationships/hyperlink" Target="https://fr.wikipedia.org/wiki/Italie" TargetMode="External"/><Relationship Id="rId13" Type="http://schemas.openxmlformats.org/officeDocument/2006/relationships/hyperlink" Target="https://fr.wikipedia.org/wiki/Arabe" TargetMode="External"/><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s://fr.wikipedia.org/wiki/Pierre_de_Ronsard" TargetMode="External"/><Relationship Id="rId4" Type="http://schemas.openxmlformats.org/officeDocument/2006/relationships/hyperlink" Target="https://fr.wikipedia.org/wiki/Rose_(fleur)" TargetMode="External"/><Relationship Id="rId5" Type="http://schemas.openxmlformats.org/officeDocument/2006/relationships/hyperlink" Target="https://fr.wikipedia.org/wiki/H%C3%A9donisme" TargetMode="External"/><Relationship Id="rId6" Type="http://schemas.openxmlformats.org/officeDocument/2006/relationships/hyperlink" Target="https://fr.wikipedia.org/wiki/Renaissance_fran%C3%A7aise" TargetMode="External"/><Relationship Id="rId7" Type="http://schemas.openxmlformats.org/officeDocument/2006/relationships/hyperlink" Target="https://fr.wikipedia.org/wiki/Auteurs_grecs" TargetMode="External"/><Relationship Id="rId8" Type="http://schemas.openxmlformats.org/officeDocument/2006/relationships/hyperlink" Target="https://fr.wikipedia.org/wiki/Auteurs_latins_par_ordre_chronologique" TargetMode="External"/><Relationship Id="rId9" Type="http://schemas.openxmlformats.org/officeDocument/2006/relationships/hyperlink" Target="https://fr.wikipedia.org/wiki/Carpe_Diem" TargetMode="External"/><Relationship Id="rId10" Type="http://schemas.openxmlformats.org/officeDocument/2006/relationships/hyperlink" Target="https://fr.wikipedia.org/wiki/Horace"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fr.wikipedia.org/wiki/Jean_de_La_Fontaine" TargetMode="External"/><Relationship Id="rId4" Type="http://schemas.openxmlformats.org/officeDocument/2006/relationships/hyperlink" Target="https://fr.wikipedia.org/wiki/%C3%89l%C3%A9gie" TargetMode="External"/><Relationship Id="rId5" Type="http://schemas.openxmlformats.org/officeDocument/2006/relationships/hyperlink" Target="https://fr.wikipedia.org/wiki/Sonnet" TargetMode="External"/><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1" Type="http://schemas.openxmlformats.org/officeDocument/2006/relationships/hyperlink" Target="https://fr.wikipedia.org/wiki/Asie" TargetMode="External"/><Relationship Id="rId12" Type="http://schemas.openxmlformats.org/officeDocument/2006/relationships/hyperlink" Target="https://fr.wikipedia.org/wiki/Oc%C3%A9anie" TargetMode="External"/><Relationship Id="rId13" Type="http://schemas.openxmlformats.org/officeDocument/2006/relationships/hyperlink" Target="https://fr.wikipedia.org/wiki/Historiens" TargetMode="External"/><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fr.wikipedia.org/wiki/P%C3%A9riode_historique" TargetMode="External"/><Relationship Id="rId4" Type="http://schemas.openxmlformats.org/officeDocument/2006/relationships/hyperlink" Target="https://fr.wikipedia.org/wiki/Europe" TargetMode="External"/><Relationship Id="rId5" Type="http://schemas.openxmlformats.org/officeDocument/2006/relationships/hyperlink" Target="https://fr.wikipedia.org/wiki/Exploration" TargetMode="External"/><Relationship Id="rId6" Type="http://schemas.openxmlformats.org/officeDocument/2006/relationships/hyperlink" Target="https://fr.wikipedia.org/wiki/Terre" TargetMode="External"/><Relationship Id="rId7" Type="http://schemas.openxmlformats.org/officeDocument/2006/relationships/hyperlink" Target="https://fr.wikipedia.org/wiki/Cartographie" TargetMode="External"/><Relationship Id="rId8" Type="http://schemas.openxmlformats.org/officeDocument/2006/relationships/hyperlink" Target="https://fr.wikipedia.org/wiki/Plan%C3%A8te" TargetMode="External"/><Relationship Id="rId9" Type="http://schemas.openxmlformats.org/officeDocument/2006/relationships/hyperlink" Target="https://fr.wikipedia.org/wiki/Afrique" TargetMode="External"/><Relationship Id="rId10" Type="http://schemas.openxmlformats.org/officeDocument/2006/relationships/hyperlink" Target="https://fr.wikipedia.org/wiki/Am%C3%A9rique" TargetMode="External"/></Relationships>
</file>

<file path=ppt/notesSlides/_rels/notesSlide5.xml.rels><?xml version="1.0" encoding="UTF-8" standalone="yes"?>
<Relationships xmlns="http://schemas.openxmlformats.org/package/2006/relationships"><Relationship Id="rId11" Type="http://schemas.openxmlformats.org/officeDocument/2006/relationships/hyperlink" Target="https://fr.wikipedia.org/wiki/Conscience" TargetMode="External"/><Relationship Id="rId12" Type="http://schemas.openxmlformats.org/officeDocument/2006/relationships/hyperlink" Target="https://fr.wikipedia.org/wiki/Identit%C3%A9_(sciences_sociales)" TargetMode="External"/><Relationship Id="rId13" Type="http://schemas.openxmlformats.org/officeDocument/2006/relationships/hyperlink" Target="https://fr.wikipedia.org/wiki/Historien" TargetMode="External"/><Relationship Id="rId14" Type="http://schemas.openxmlformats.org/officeDocument/2006/relationships/hyperlink" Target="https://fr.wikipedia.org/wiki/John_Hale" TargetMode="External"/><Relationship Id="rId15" Type="http://schemas.openxmlformats.org/officeDocument/2006/relationships/hyperlink" Target="https://fr.wikipedia.org/wiki/Langage" TargetMode="External"/><Relationship Id="rId16" Type="http://schemas.openxmlformats.org/officeDocument/2006/relationships/hyperlink" Target="https://fr.wikipedia.org/wiki/Carte_g%C3%A9ographique" TargetMode="External"/><Relationship Id="rId17" Type="http://schemas.openxmlformats.org/officeDocument/2006/relationships/hyperlink" Target="https://fr.wikipedia.org/wiki/Image" TargetMode="External"/><Relationship Id="rId18" Type="http://schemas.openxmlformats.org/officeDocument/2006/relationships/hyperlink" Target="https://fr.wikipedia.org/wiki/Culture" TargetMode="External"/><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fr.wikipedia.org/wiki/Moyen_%C3%82ge" TargetMode="External"/><Relationship Id="rId4" Type="http://schemas.openxmlformats.org/officeDocument/2006/relationships/hyperlink" Target="https://fr.wikipedia.org/wiki/Continent" TargetMode="External"/><Relationship Id="rId5" Type="http://schemas.openxmlformats.org/officeDocument/2006/relationships/hyperlink" Target="https://fr.wikipedia.org/wiki/Europe" TargetMode="External"/><Relationship Id="rId6" Type="http://schemas.openxmlformats.org/officeDocument/2006/relationships/hyperlink" Target="https://fr.wikipedia.org/wiki/G%C3%A9ographie" TargetMode="External"/><Relationship Id="rId7" Type="http://schemas.openxmlformats.org/officeDocument/2006/relationships/hyperlink" Target="https://fr.wikipedia.org/wiki/Asie" TargetMode="External"/><Relationship Id="rId8" Type="http://schemas.openxmlformats.org/officeDocument/2006/relationships/hyperlink" Target="https://fr.wikipedia.org/wiki/Afrique" TargetMode="External"/><Relationship Id="rId9" Type="http://schemas.openxmlformats.org/officeDocument/2006/relationships/hyperlink" Target="https://fr.wikipedia.org/wiki/Clerg%C3%A9" TargetMode="External"/><Relationship Id="rId10" Type="http://schemas.openxmlformats.org/officeDocument/2006/relationships/hyperlink" Target="https://fr.wikipedia.org/wiki/Christianisme"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9" Type="http://schemas.openxmlformats.org/officeDocument/2006/relationships/hyperlink" Target="https://fr.wikipedia.org/wiki/Royaume_de_Pologne_(1385%E2%80%931569)" TargetMode="External"/><Relationship Id="rId20" Type="http://schemas.openxmlformats.org/officeDocument/2006/relationships/hyperlink" Target="https://fr.wikipedia.org/wiki/R%C3%A9volution_copernicienne" TargetMode="External"/><Relationship Id="rId10" Type="http://schemas.openxmlformats.org/officeDocument/2006/relationships/hyperlink" Target="https://fr.wikipedia.org/wiki/24_mai" TargetMode="External"/><Relationship Id="rId11" Type="http://schemas.openxmlformats.org/officeDocument/2006/relationships/hyperlink" Target="https://fr.wikipedia.org/wiki/1543" TargetMode="External"/><Relationship Id="rId12" Type="http://schemas.openxmlformats.org/officeDocument/2006/relationships/hyperlink" Target="https://fr.wikipedia.org/wiki/Frombork" TargetMode="External"/><Relationship Id="rId13" Type="http://schemas.openxmlformats.org/officeDocument/2006/relationships/hyperlink" Target="https://fr.wikipedia.org/wiki/Chanoine" TargetMode="External"/><Relationship Id="rId14" Type="http://schemas.openxmlformats.org/officeDocument/2006/relationships/hyperlink" Target="https://fr.wikipedia.org/wiki/M%C3%A9decine" TargetMode="External"/><Relationship Id="rId15" Type="http://schemas.openxmlformats.org/officeDocument/2006/relationships/hyperlink" Target="https://fr.wikipedia.org/wiki/Astronomie" TargetMode="External"/><Relationship Id="rId16" Type="http://schemas.openxmlformats.org/officeDocument/2006/relationships/hyperlink" Target="https://fr.wikipedia.org/wiki/Soleil" TargetMode="External"/><Relationship Id="rId17" Type="http://schemas.openxmlformats.org/officeDocument/2006/relationships/hyperlink" Target="https://fr.wikipedia.org/wiki/Univers" TargetMode="External"/><Relationship Id="rId18" Type="http://schemas.openxmlformats.org/officeDocument/2006/relationships/hyperlink" Target="https://fr.wikipedia.org/wiki/Terre" TargetMode="External"/><Relationship Id="rId19" Type="http://schemas.openxmlformats.org/officeDocument/2006/relationships/hyperlink" Target="https://fr.wikipedia.org/wiki/Point_de_vue_cognitif" TargetMode="External"/><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fr.wikipedia.org/wiki/G%C3%A9ocentrisme" TargetMode="External"/><Relationship Id="rId4" Type="http://schemas.openxmlformats.org/officeDocument/2006/relationships/hyperlink" Target="https://fr.wikipedia.org/wiki/H%C3%A9liocentrisme" TargetMode="External"/><Relationship Id="rId5" Type="http://schemas.openxmlformats.org/officeDocument/2006/relationships/hyperlink" Target="https://fr.wikipedia.org/wiki/19_f%C3%A9vrier" TargetMode="External"/><Relationship Id="rId6" Type="http://schemas.openxmlformats.org/officeDocument/2006/relationships/hyperlink" Target="https://fr.wikipedia.org/wiki/1473" TargetMode="External"/><Relationship Id="rId7" Type="http://schemas.openxmlformats.org/officeDocument/2006/relationships/hyperlink" Target="https://fr.wikipedia.org/wiki/Toru%C5%84" TargetMode="External"/><Relationship Id="rId8" Type="http://schemas.openxmlformats.org/officeDocument/2006/relationships/hyperlink" Target="https://fr.wikipedia.org/wiki/Prusse_royal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r.wikipedia.org/wiki/Croyance" TargetMode="External"/><Relationship Id="rId4" Type="http://schemas.openxmlformats.org/officeDocument/2006/relationships/hyperlink" Target="https://fr.wikipedia.org/wiki/Ath%C3%A9isme" TargetMode="External"/><Relationship Id="rId5" Type="http://schemas.openxmlformats.org/officeDocument/2006/relationships/hyperlink" Target="https://fr.wikipedia.org/wiki/Agnosticisme" TargetMode="External"/><Relationship Id="rId6" Type="http://schemas.openxmlformats.org/officeDocument/2006/relationships/hyperlink" Target="https://fr.wikipedia.org/wiki/Libre-pens%C3%A9e" TargetMode="External"/><Relationship Id="rId7" Type="http://schemas.openxmlformats.org/officeDocument/2006/relationships/hyperlink" Target="https://fr.wikipedia.org/wiki/Scepticisme_(philosophie)" TargetMode="External"/><Relationship Id="rId8" Type="http://schemas.openxmlformats.org/officeDocument/2006/relationships/hyperlink" Target="https://fr.wikipedia.org/wiki/%C3%89thique" TargetMode="External"/><Relationship Id="rId9" Type="http://schemas.openxmlformats.org/officeDocument/2006/relationships/hyperlink" Target="https://fr.wikipedia.org/wiki/Justice_immanente" TargetMode="External"/><Relationship Id="rId10" Type="http://schemas.openxmlformats.org/officeDocument/2006/relationships/hyperlink" Target="https://fr.wikipedia.org/wiki/Jugement_Dernier_(religion)"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La modernité, en France, se termine en 1789, à la révolution française, laissant place à la période dite «contemporaine»</a:t>
            </a:r>
          </a:p>
          <a:p>
            <a:endParaRPr/>
          </a:p>
          <a:p>
            <a:r>
              <a:t>Au 14e siècle: </a:t>
            </a:r>
            <a:r>
              <a:rPr sz="1400">
                <a:solidFill>
                  <a:srgbClr val="252525"/>
                </a:solidFill>
                <a:latin typeface="Helvetica"/>
                <a:ea typeface="Helvetica"/>
                <a:cs typeface="Helvetica"/>
                <a:sym typeface="Helvetica"/>
              </a:rPr>
              <a:t>Au </a:t>
            </a:r>
            <a:r>
              <a:rPr sz="1400" u="sng">
                <a:solidFill>
                  <a:srgbClr val="0645AD"/>
                </a:solidFill>
                <a:latin typeface="Helvetica"/>
                <a:ea typeface="Helvetica"/>
                <a:cs typeface="Helvetica"/>
                <a:sym typeface="Helvetica"/>
                <a:hlinkClick r:id="rId3"/>
              </a:rPr>
              <a:t>xiv</a:t>
            </a:r>
            <a:r>
              <a:rPr sz="1200" u="sng" baseline="31999">
                <a:solidFill>
                  <a:srgbClr val="0645AD"/>
                </a:solidFill>
                <a:latin typeface="Helvetica"/>
                <a:ea typeface="Helvetica"/>
                <a:cs typeface="Helvetica"/>
                <a:sym typeface="Helvetica"/>
                <a:hlinkClick r:id="rId3"/>
              </a:rPr>
              <a:t>e</a:t>
            </a:r>
            <a:r>
              <a:rPr sz="1400" u="sng">
                <a:solidFill>
                  <a:srgbClr val="0645AD"/>
                </a:solidFill>
                <a:latin typeface="Helvetica"/>
                <a:ea typeface="Helvetica"/>
                <a:cs typeface="Helvetica"/>
                <a:sym typeface="Helvetica"/>
                <a:hlinkClick r:id="rId3"/>
              </a:rPr>
              <a:t> siècle</a:t>
            </a:r>
            <a:r>
              <a:rPr sz="1400">
                <a:solidFill>
                  <a:srgbClr val="252525"/>
                </a:solidFill>
                <a:latin typeface="Helvetica"/>
                <a:ea typeface="Helvetica"/>
                <a:cs typeface="Helvetica"/>
                <a:sym typeface="Helvetica"/>
              </a:rPr>
              <a:t>, les prémices de la Renaissance se produisirent surtout en </a:t>
            </a:r>
            <a:r>
              <a:rPr sz="1400" u="sng">
                <a:solidFill>
                  <a:srgbClr val="0645AD"/>
                </a:solidFill>
                <a:latin typeface="Helvetica"/>
                <a:ea typeface="Helvetica"/>
                <a:cs typeface="Helvetica"/>
                <a:sym typeface="Helvetica"/>
                <a:hlinkClick r:id="rId4"/>
              </a:rPr>
              <a:t>Italie</a:t>
            </a:r>
            <a:r>
              <a:rPr sz="1400">
                <a:solidFill>
                  <a:srgbClr val="252525"/>
                </a:solidFill>
                <a:latin typeface="Helvetica"/>
                <a:ea typeface="Helvetica"/>
                <a:cs typeface="Helvetica"/>
                <a:sym typeface="Helvetica"/>
              </a:rPr>
              <a:t> :</a:t>
            </a:r>
          </a:p>
          <a:p>
            <a:pPr marL="457200" indent="-317500" defTabSz="457200">
              <a:buSzPct val="100000"/>
              <a:buChar char="•"/>
              <a:tabLst>
                <a:tab pos="139700" algn="l"/>
                <a:tab pos="457200" algn="l"/>
              </a:tabLst>
              <a:defRPr sz="1400">
                <a:solidFill>
                  <a:srgbClr val="252525"/>
                </a:solidFill>
                <a:latin typeface="Helvetica"/>
                <a:ea typeface="Helvetica"/>
                <a:cs typeface="Helvetica"/>
                <a:sym typeface="Helvetica"/>
              </a:defRPr>
            </a:pPr>
            <a:r>
              <a:t>À </a:t>
            </a:r>
            <a:r>
              <a:rPr u="sng">
                <a:solidFill>
                  <a:srgbClr val="0645AD"/>
                </a:solidFill>
                <a:hlinkClick r:id="rId5"/>
              </a:rPr>
              <a:t>Avignon</a:t>
            </a:r>
            <a:r>
              <a:t>, le pape </a:t>
            </a:r>
            <a:r>
              <a:rPr u="sng">
                <a:solidFill>
                  <a:srgbClr val="0645AD"/>
                </a:solidFill>
                <a:hlinkClick r:id="rId6"/>
              </a:rPr>
              <a:t>Clément VI</a:t>
            </a:r>
            <a:r>
              <a:t> fait appel, pour décorer le </a:t>
            </a:r>
            <a:r>
              <a:rPr u="sng">
                <a:solidFill>
                  <a:srgbClr val="0645AD"/>
                </a:solidFill>
                <a:hlinkClick r:id="rId7"/>
              </a:rPr>
              <a:t>palais des Papes</a:t>
            </a:r>
            <a:r>
              <a:t>, à une équipe de peintres dirigée par </a:t>
            </a:r>
            <a:r>
              <a:rPr u="sng">
                <a:solidFill>
                  <a:srgbClr val="0645AD"/>
                </a:solidFill>
                <a:hlinkClick r:id="rId8"/>
              </a:rPr>
              <a:t>Matteo Giovanetti</a:t>
            </a:r>
            <a:r>
              <a:t>.</a:t>
            </a:r>
          </a:p>
          <a:p>
            <a:pPr marL="457200" indent="-317500" defTabSz="457200">
              <a:buSzPct val="100000"/>
              <a:buChar char="•"/>
              <a:tabLst>
                <a:tab pos="139700" algn="l"/>
                <a:tab pos="457200" algn="l"/>
              </a:tabLst>
              <a:defRPr sz="1400">
                <a:solidFill>
                  <a:srgbClr val="252525"/>
                </a:solidFill>
                <a:latin typeface="Helvetica"/>
                <a:ea typeface="Helvetica"/>
                <a:cs typeface="Helvetica"/>
                <a:sym typeface="Helvetica"/>
              </a:defRPr>
            </a:pPr>
            <a:r>
              <a:t>Dans la </a:t>
            </a:r>
            <a:r>
              <a:rPr u="sng">
                <a:solidFill>
                  <a:srgbClr val="0645AD"/>
                </a:solidFill>
                <a:hlinkClick r:id="rId9"/>
              </a:rPr>
              <a:t>cathédrale de Pise</a:t>
            </a:r>
            <a:r>
              <a:t>, une </a:t>
            </a:r>
            <a:r>
              <a:rPr u="sng">
                <a:solidFill>
                  <a:srgbClr val="0645AD"/>
                </a:solidFill>
                <a:hlinkClick r:id="rId10"/>
              </a:rPr>
              <a:t>chaire</a:t>
            </a:r>
            <a:r>
              <a:t> est </a:t>
            </a:r>
            <a:r>
              <a:rPr u="sng">
                <a:solidFill>
                  <a:srgbClr val="0645AD"/>
                </a:solidFill>
                <a:hlinkClick r:id="rId11"/>
              </a:rPr>
              <a:t>sculptée</a:t>
            </a:r>
            <a:r>
              <a:t> par </a:t>
            </a:r>
            <a:r>
              <a:rPr u="sng">
                <a:solidFill>
                  <a:srgbClr val="0645AD"/>
                </a:solidFill>
                <a:hlinkClick r:id="rId12"/>
              </a:rPr>
              <a:t>Nicola Pisano</a:t>
            </a:r>
            <a:r>
              <a:t> dans un </a:t>
            </a:r>
            <a:r>
              <a:rPr u="sng">
                <a:solidFill>
                  <a:srgbClr val="0645AD"/>
                </a:solidFill>
                <a:hlinkClick r:id="rId13"/>
              </a:rPr>
              <a:t>style</a:t>
            </a:r>
            <a:r>
              <a:t> qui n'est plus celui du </a:t>
            </a:r>
            <a:r>
              <a:rPr u="sng">
                <a:solidFill>
                  <a:srgbClr val="0B1480"/>
                </a:solidFill>
                <a:hlinkClick r:id="rId14"/>
              </a:rPr>
              <a:t>Moyen Âge</a:t>
            </a:r>
            <a:r>
              <a:t>, mais qui reprend l'</a:t>
            </a:r>
            <a:r>
              <a:rPr u="sng">
                <a:solidFill>
                  <a:srgbClr val="0645AD"/>
                </a:solidFill>
                <a:hlinkClick r:id="rId15"/>
              </a:rPr>
              <a:t>esthétique</a:t>
            </a:r>
            <a:r>
              <a:t> </a:t>
            </a:r>
            <a:r>
              <a:rPr u="sng">
                <a:solidFill>
                  <a:srgbClr val="0645AD"/>
                </a:solidFill>
                <a:hlinkClick r:id="rId16"/>
              </a:rPr>
              <a:t>grecque</a:t>
            </a:r>
            <a:r>
              <a:t> de l'</a:t>
            </a:r>
            <a:r>
              <a:rPr u="sng">
                <a:solidFill>
                  <a:srgbClr val="0B1480"/>
                </a:solidFill>
                <a:hlinkClick r:id="rId17"/>
              </a:rPr>
              <a:t>Antiquité</a:t>
            </a:r>
            <a:r>
              <a:t>,</a:t>
            </a:r>
          </a:p>
          <a:p>
            <a:pPr marL="457200" indent="-317500" defTabSz="457200">
              <a:buSzPct val="100000"/>
              <a:buChar char="•"/>
              <a:tabLst>
                <a:tab pos="139700" algn="l"/>
                <a:tab pos="457200" algn="l"/>
              </a:tabLst>
              <a:defRPr sz="1400">
                <a:solidFill>
                  <a:srgbClr val="252525"/>
                </a:solidFill>
                <a:latin typeface="Helvetica"/>
                <a:ea typeface="Helvetica"/>
                <a:cs typeface="Helvetica"/>
                <a:sym typeface="Helvetica"/>
              </a:defRPr>
            </a:pPr>
            <a:r>
              <a:t>Venise est depuis longtemps en contact avec l'Orient, par voie maritime ; c'est la première puissance maritime d'Europe,</a:t>
            </a:r>
          </a:p>
          <a:p>
            <a:pPr defTabSz="457200">
              <a:defRPr sz="1400">
                <a:solidFill>
                  <a:srgbClr val="252525"/>
                </a:solidFill>
                <a:latin typeface="Helvetica"/>
                <a:ea typeface="Helvetica"/>
                <a:cs typeface="Helvetica"/>
                <a:sym typeface="Helvetica"/>
              </a:defRPr>
            </a:pPr>
            <a:r>
              <a:t>Des foyers de Renaissance importants sont les zones en contact avec les autres civilisations, notamment la </a:t>
            </a:r>
            <a:r>
              <a:rPr u="sng">
                <a:solidFill>
                  <a:srgbClr val="0645AD"/>
                </a:solidFill>
                <a:hlinkClick r:id="rId18"/>
              </a:rPr>
              <a:t>civilisation islamique</a:t>
            </a:r>
            <a:r>
              <a:t> : </a:t>
            </a:r>
            <a:r>
              <a:rPr u="sng">
                <a:solidFill>
                  <a:srgbClr val="0645AD"/>
                </a:solidFill>
                <a:hlinkClick r:id="rId19"/>
              </a:rPr>
              <a:t>Sicile</a:t>
            </a:r>
            <a:r>
              <a:t> et </a:t>
            </a:r>
            <a:r>
              <a:rPr u="sng">
                <a:solidFill>
                  <a:srgbClr val="0645AD"/>
                </a:solidFill>
                <a:hlinkClick r:id="rId20"/>
              </a:rPr>
              <a:t>Espagne</a:t>
            </a:r>
            <a:r>
              <a:t>. Ces zones de contact existent en réalité depuis plusieurs siècles : l'</a:t>
            </a:r>
            <a:r>
              <a:rPr u="sng">
                <a:solidFill>
                  <a:srgbClr val="0645AD"/>
                </a:solidFill>
                <a:hlinkClick r:id="rId21"/>
              </a:rPr>
              <a:t>Andalousie</a:t>
            </a:r>
            <a:r>
              <a:t> (</a:t>
            </a:r>
            <a:r>
              <a:rPr u="sng">
                <a:solidFill>
                  <a:srgbClr val="0645AD"/>
                </a:solidFill>
                <a:hlinkClick r:id="rId22"/>
              </a:rPr>
              <a:t>royaume de Séville</a:t>
            </a:r>
            <a:r>
              <a:t>) depuis l'</a:t>
            </a:r>
            <a:r>
              <a:rPr u="sng">
                <a:solidFill>
                  <a:srgbClr val="0645AD"/>
                </a:solidFill>
                <a:hlinkClick r:id="rId23"/>
              </a:rPr>
              <a:t>an mil</a:t>
            </a:r>
            <a:r>
              <a:t>, la Sicile depuis le </a:t>
            </a:r>
            <a:r>
              <a:rPr u="sng">
                <a:solidFill>
                  <a:srgbClr val="0645AD"/>
                </a:solidFill>
                <a:hlinkClick r:id="rId24"/>
              </a:rPr>
              <a:t>xii</a:t>
            </a:r>
            <a:r>
              <a:rPr sz="1200" u="sng" baseline="31999">
                <a:solidFill>
                  <a:srgbClr val="0645AD"/>
                </a:solidFill>
                <a:hlinkClick r:id="rId24"/>
              </a:rPr>
              <a:t>e</a:t>
            </a:r>
            <a:r>
              <a:rPr u="sng">
                <a:solidFill>
                  <a:srgbClr val="0645AD"/>
                </a:solidFill>
                <a:hlinkClick r:id="rId24"/>
              </a:rPr>
              <a:t> siècle</a:t>
            </a:r>
            <a:r>
              <a:t> (</a:t>
            </a:r>
            <a:r>
              <a:rPr u="sng">
                <a:solidFill>
                  <a:srgbClr val="0645AD"/>
                </a:solidFill>
                <a:hlinkClick r:id="rId25"/>
              </a:rPr>
              <a:t>Palerme</a:t>
            </a:r>
            <a:r>
              <a:t>).</a:t>
            </a:r>
          </a:p>
          <a:p>
            <a:pPr defTabSz="457200">
              <a:defRPr sz="1400">
                <a:solidFill>
                  <a:srgbClr val="252525"/>
                </a:solidFill>
                <a:latin typeface="Helvetica"/>
                <a:ea typeface="Helvetica"/>
                <a:cs typeface="Helvetica"/>
                <a:sym typeface="Helvetica"/>
              </a:defRPr>
            </a:pPr>
            <a:r>
              <a:t>L'Italie commence ainsi à importer les </a:t>
            </a:r>
            <a:r>
              <a:rPr i="1"/>
              <a:t>sciences et techniques islamiques</a:t>
            </a:r>
            <a:r>
              <a:t> dans les domaines de l'</a:t>
            </a:r>
            <a:r>
              <a:rPr u="sng">
                <a:solidFill>
                  <a:srgbClr val="0645AD"/>
                </a:solidFill>
                <a:hlinkClick r:id="rId26"/>
              </a:rPr>
              <a:t>algèbre</a:t>
            </a:r>
            <a:r>
              <a:t>, de l'</a:t>
            </a:r>
            <a:r>
              <a:rPr u="sng">
                <a:solidFill>
                  <a:srgbClr val="0645AD"/>
                </a:solidFill>
                <a:hlinkClick r:id="rId27"/>
              </a:rPr>
              <a:t>astronomie</a:t>
            </a:r>
            <a:r>
              <a:t>, de la </a:t>
            </a:r>
            <a:r>
              <a:rPr u="sng">
                <a:solidFill>
                  <a:srgbClr val="0645AD"/>
                </a:solidFill>
                <a:hlinkClick r:id="rId28"/>
              </a:rPr>
              <a:t>médecine</a:t>
            </a:r>
            <a:r>
              <a:t>, de l'</a:t>
            </a:r>
            <a:r>
              <a:rPr u="sng">
                <a:solidFill>
                  <a:srgbClr val="0645AD"/>
                </a:solidFill>
                <a:hlinkClick r:id="rId29"/>
              </a:rPr>
              <a:t>alchimie</a:t>
            </a:r>
            <a:r>
              <a:t>, de la </a:t>
            </a:r>
            <a:r>
              <a:rPr u="sng">
                <a:solidFill>
                  <a:srgbClr val="0645AD"/>
                </a:solidFill>
                <a:hlinkClick r:id="rId30"/>
              </a:rPr>
              <a:t>géographie</a:t>
            </a:r>
            <a:r>
              <a:t>, bien que l'essentiel de l'influence culturelle et philosophique ait été récupérée depuis la chute de l'</a:t>
            </a:r>
            <a:r>
              <a:rPr u="sng">
                <a:solidFill>
                  <a:srgbClr val="0B1480"/>
                </a:solidFill>
                <a:hlinkClick r:id="rId31"/>
              </a:rPr>
              <a:t>Empire byzantin</a:t>
            </a:r>
            <a:r>
              <a:t> qui provoque l'afflux de savants byzantins dans la péninsule italienne.</a:t>
            </a:r>
          </a:p>
          <a:p>
            <a:pPr defTabSz="457200">
              <a:defRPr sz="1400">
                <a:solidFill>
                  <a:srgbClr val="252525"/>
                </a:solidFill>
                <a:latin typeface="Helvetica"/>
                <a:ea typeface="Helvetica"/>
                <a:cs typeface="Helvetica"/>
                <a:sym typeface="Helvetica"/>
              </a:defRPr>
            </a:pPr>
            <a:r>
              <a:t>Un grand nombre de « découvertes » faites pendant la Renaissance et jusqu'aux </a:t>
            </a:r>
            <a:r>
              <a:rPr u="sng">
                <a:solidFill>
                  <a:srgbClr val="0645AD"/>
                </a:solidFill>
                <a:hlinkClick r:id="rId32"/>
              </a:rPr>
              <a:t>Lumières</a:t>
            </a:r>
            <a:r>
              <a:t>, proviennent en réalité du savoir transmis par les musulmans depuis la </a:t>
            </a:r>
            <a:r>
              <a:rPr u="sng">
                <a:solidFill>
                  <a:srgbClr val="0645AD"/>
                </a:solidFill>
                <a:hlinkClick r:id="rId16"/>
              </a:rPr>
              <a:t>Grèce</a:t>
            </a:r>
            <a:r>
              <a:t>, l'</a:t>
            </a:r>
            <a:r>
              <a:rPr u="sng">
                <a:solidFill>
                  <a:srgbClr val="0645AD"/>
                </a:solidFill>
                <a:hlinkClick r:id="rId33"/>
              </a:rPr>
              <a:t>Inde</a:t>
            </a:r>
            <a:r>
              <a:t> et </a:t>
            </a:r>
            <a:r>
              <a:rPr u="sng">
                <a:solidFill>
                  <a:srgbClr val="0645AD"/>
                </a:solidFill>
                <a:hlinkClick r:id="rId34"/>
              </a:rPr>
              <a:t>Babylone</a:t>
            </a:r>
            <a:r>
              <a:t>. Beaucoup de mots de la langue française attestent de cette influence : algèbre, </a:t>
            </a:r>
            <a:r>
              <a:rPr u="sng">
                <a:solidFill>
                  <a:srgbClr val="0645AD"/>
                </a:solidFill>
                <a:hlinkClick r:id="rId35"/>
              </a:rPr>
              <a:t>algorithme</a:t>
            </a:r>
            <a:r>
              <a:t> (Al-Khuwarizmi), </a:t>
            </a:r>
            <a:r>
              <a:rPr u="sng">
                <a:solidFill>
                  <a:srgbClr val="0645AD"/>
                </a:solidFill>
                <a:hlinkClick r:id="rId29"/>
              </a:rPr>
              <a:t>alchimie</a:t>
            </a:r>
            <a:r>
              <a:t>… Les pays arabes possèdent en effet une avance très importante sur l'Europe dans ces domaines. Les échanges avec l'Extrême-Orient, déjà commencés avec la route de la soie, s'intensifient par voie de terre à la suite du voyage de Marco Polo.</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Au 15e:</a:t>
            </a:r>
          </a:p>
          <a:p>
            <a:pPr defTabSz="457200">
              <a:defRPr sz="1400">
                <a:solidFill>
                  <a:srgbClr val="252525"/>
                </a:solidFill>
                <a:latin typeface="Helvetica"/>
                <a:ea typeface="Helvetica"/>
                <a:cs typeface="Helvetica"/>
                <a:sym typeface="Helvetica"/>
              </a:defRPr>
            </a:pPr>
            <a:r>
              <a:t>Au </a:t>
            </a:r>
            <a:r>
              <a:rPr u="sng">
                <a:solidFill>
                  <a:srgbClr val="0645AD"/>
                </a:solidFill>
                <a:hlinkClick r:id="rId36"/>
              </a:rPr>
              <a:t>xv</a:t>
            </a:r>
            <a:r>
              <a:rPr sz="1200" u="sng" baseline="31999">
                <a:solidFill>
                  <a:srgbClr val="0645AD"/>
                </a:solidFill>
                <a:hlinkClick r:id="rId36"/>
              </a:rPr>
              <a:t>e</a:t>
            </a:r>
            <a:r>
              <a:rPr u="sng">
                <a:solidFill>
                  <a:srgbClr val="0645AD"/>
                </a:solidFill>
                <a:hlinkClick r:id="rId36"/>
              </a:rPr>
              <a:t> siècle</a:t>
            </a:r>
            <a:r>
              <a:t>, la renaissance s'intensifie en </a:t>
            </a:r>
            <a:r>
              <a:rPr u="sng">
                <a:solidFill>
                  <a:srgbClr val="0645AD"/>
                </a:solidFill>
                <a:hlinkClick r:id="rId37"/>
              </a:rPr>
              <a:t>Grèce</a:t>
            </a:r>
            <a:r>
              <a:t>, elle s'étend aussi aux </a:t>
            </a:r>
            <a:r>
              <a:rPr u="sng">
                <a:solidFill>
                  <a:srgbClr val="0645AD"/>
                </a:solidFill>
                <a:hlinkClick r:id="rId38"/>
              </a:rPr>
              <a:t>Flandres</a:t>
            </a:r>
            <a:r>
              <a:t>, à l'</a:t>
            </a:r>
            <a:r>
              <a:rPr u="sng">
                <a:solidFill>
                  <a:srgbClr val="0645AD"/>
                </a:solidFill>
                <a:hlinkClick r:id="rId39"/>
              </a:rPr>
              <a:t>Angleterre</a:t>
            </a:r>
            <a:r>
              <a:t>, à la </a:t>
            </a:r>
            <a:r>
              <a:rPr u="sng">
                <a:solidFill>
                  <a:srgbClr val="0645AD"/>
                </a:solidFill>
                <a:hlinkClick r:id="rId40"/>
              </a:rPr>
              <a:t>Bourgogne</a:t>
            </a:r>
            <a:r>
              <a:t>, à l'</a:t>
            </a:r>
            <a:r>
              <a:rPr u="sng">
                <a:solidFill>
                  <a:srgbClr val="0645AD"/>
                </a:solidFill>
                <a:hlinkClick r:id="rId41"/>
              </a:rPr>
              <a:t>Alsace</a:t>
            </a:r>
            <a:r>
              <a:t>, à certaines régions d'</a:t>
            </a:r>
            <a:r>
              <a:rPr u="sng">
                <a:solidFill>
                  <a:srgbClr val="0645AD"/>
                </a:solidFill>
                <a:hlinkClick r:id="rId42"/>
              </a:rPr>
              <a:t>Allemagne</a:t>
            </a:r>
            <a:r>
              <a:t>, à la Baltique (</a:t>
            </a:r>
            <a:r>
              <a:rPr u="sng">
                <a:solidFill>
                  <a:srgbClr val="0645AD"/>
                </a:solidFill>
                <a:hlinkClick r:id="rId43"/>
              </a:rPr>
              <a:t>Hanse</a:t>
            </a:r>
            <a:r>
              <a:t>), et surtout à </a:t>
            </a:r>
            <a:r>
              <a:rPr u="sng">
                <a:solidFill>
                  <a:srgbClr val="0645AD"/>
                </a:solidFill>
                <a:hlinkClick r:id="rId44"/>
              </a:rPr>
              <a:t>Lyon</a:t>
            </a:r>
            <a:r>
              <a:t>, qui renait à cette époque.</a:t>
            </a:r>
          </a:p>
          <a:p>
            <a:pPr defTabSz="457200">
              <a:defRPr sz="1400">
                <a:solidFill>
                  <a:srgbClr val="252525"/>
                </a:solidFill>
                <a:latin typeface="Helvetica"/>
                <a:ea typeface="Helvetica"/>
                <a:cs typeface="Helvetica"/>
                <a:sym typeface="Helvetica"/>
              </a:defRPr>
            </a:pPr>
            <a:r>
              <a:t>En </a:t>
            </a:r>
            <a:r>
              <a:rPr u="sng">
                <a:solidFill>
                  <a:srgbClr val="0645AD"/>
                </a:solidFill>
                <a:hlinkClick r:id="rId45"/>
              </a:rPr>
              <a:t>France</a:t>
            </a:r>
            <a:r>
              <a:t>, le </a:t>
            </a:r>
            <a:r>
              <a:rPr u="sng">
                <a:solidFill>
                  <a:srgbClr val="0645AD"/>
                </a:solidFill>
                <a:hlinkClick r:id="rId46"/>
              </a:rPr>
              <a:t>Royaume</a:t>
            </a:r>
            <a:r>
              <a:t> est encore empêtré dans la </a:t>
            </a:r>
            <a:r>
              <a:rPr u="sng">
                <a:solidFill>
                  <a:srgbClr val="0645AD"/>
                </a:solidFill>
                <a:hlinkClick r:id="rId47"/>
              </a:rPr>
              <a:t>guerre de Cent Ans</a:t>
            </a:r>
            <a:r>
              <a:t>, qui se termina en </a:t>
            </a:r>
            <a:r>
              <a:rPr u="sng">
                <a:solidFill>
                  <a:srgbClr val="0645AD"/>
                </a:solidFill>
                <a:hlinkClick r:id="rId48"/>
              </a:rPr>
              <a:t>1453</a:t>
            </a:r>
            <a:r>
              <a:t>-</a:t>
            </a:r>
            <a:r>
              <a:rPr u="sng">
                <a:solidFill>
                  <a:srgbClr val="0645AD"/>
                </a:solidFill>
                <a:hlinkClick r:id="rId49"/>
              </a:rPr>
              <a:t>1477</a:t>
            </a:r>
            <a:r>
              <a:t>. La région de Bourges est restée un foyer culturel (</a:t>
            </a:r>
            <a:r>
              <a:rPr u="sng">
                <a:solidFill>
                  <a:srgbClr val="0645AD"/>
                </a:solidFill>
                <a:hlinkClick r:id="rId50"/>
              </a:rPr>
              <a:t>Jean de Berry</a:t>
            </a:r>
            <a:r>
              <a:t> au siècle précédent et </a:t>
            </a:r>
            <a:r>
              <a:rPr u="sng">
                <a:solidFill>
                  <a:srgbClr val="0645AD"/>
                </a:solidFill>
                <a:hlinkClick r:id="rId51"/>
              </a:rPr>
              <a:t>Jacques Cœur</a:t>
            </a:r>
            <a:r>
              <a:t> durant ce siècle, grâce notamment à son palais déjà de style Renaissance). Il faudra les efforts de </a:t>
            </a:r>
            <a:r>
              <a:rPr u="sng">
                <a:solidFill>
                  <a:srgbClr val="0645AD"/>
                </a:solidFill>
                <a:hlinkClick r:id="rId52"/>
              </a:rPr>
              <a:t>Charles VII</a:t>
            </a:r>
            <a:r>
              <a:t> et surtout de </a:t>
            </a:r>
            <a:r>
              <a:rPr u="sng">
                <a:solidFill>
                  <a:srgbClr val="0645AD"/>
                </a:solidFill>
                <a:hlinkClick r:id="rId53"/>
              </a:rPr>
              <a:t>Louis XI</a:t>
            </a:r>
            <a:r>
              <a:t> pour remettre de l'ordre dans le </a:t>
            </a:r>
            <a:r>
              <a:rPr u="sng">
                <a:solidFill>
                  <a:srgbClr val="0645AD"/>
                </a:solidFill>
                <a:hlinkClick r:id="rId46"/>
              </a:rPr>
              <a:t>Royaume</a:t>
            </a:r>
            <a:r>
              <a:t>.</a:t>
            </a:r>
          </a:p>
          <a:p>
            <a:pPr defTabSz="457200">
              <a:defRPr sz="1400">
                <a:solidFill>
                  <a:srgbClr val="252525"/>
                </a:solidFill>
                <a:latin typeface="Helvetica"/>
                <a:ea typeface="Helvetica"/>
                <a:cs typeface="Helvetica"/>
                <a:sym typeface="Helvetica"/>
              </a:defRPr>
            </a:pPr>
            <a:r>
              <a:rPr u="sng">
                <a:solidFill>
                  <a:srgbClr val="0645AD"/>
                </a:solidFill>
                <a:hlinkClick r:id="rId54"/>
              </a:rPr>
              <a:t>Louis XII</a:t>
            </a:r>
            <a:r>
              <a:t> commence à importer la Renaissance italienne en </a:t>
            </a:r>
            <a:r>
              <a:rPr u="sng">
                <a:solidFill>
                  <a:srgbClr val="0645AD"/>
                </a:solidFill>
                <a:hlinkClick r:id="rId45"/>
              </a:rPr>
              <a:t>F</a:t>
            </a:r>
          </a:p>
          <a:p>
            <a:pPr defTabSz="457200">
              <a:defRPr sz="1400">
                <a:solidFill>
                  <a:srgbClr val="252525"/>
                </a:solidFill>
                <a:latin typeface="Helvetica"/>
                <a:ea typeface="Helvetica"/>
                <a:cs typeface="Helvetica"/>
                <a:sym typeface="Helvetica"/>
              </a:defRPr>
            </a:pPr>
            <a:endParaRPr u="sng">
              <a:solidFill>
                <a:srgbClr val="0645AD"/>
              </a:solidFill>
              <a:hlinkClick r:id="rId45"/>
            </a:endParaRPr>
          </a:p>
          <a:p>
            <a:pPr defTabSz="457200">
              <a:defRPr sz="1400">
                <a:solidFill>
                  <a:srgbClr val="252525"/>
                </a:solidFill>
                <a:latin typeface="Helvetica"/>
                <a:ea typeface="Helvetica"/>
                <a:cs typeface="Helvetica"/>
                <a:sym typeface="Helvetica"/>
              </a:defRPr>
            </a:pPr>
            <a:r>
              <a:t>Au 16e</a:t>
            </a:r>
          </a:p>
          <a:p>
            <a:pPr defTabSz="457200">
              <a:defRPr sz="1400">
                <a:solidFill>
                  <a:srgbClr val="252525"/>
                </a:solidFill>
                <a:latin typeface="Helvetica"/>
                <a:ea typeface="Helvetica"/>
                <a:cs typeface="Helvetica"/>
                <a:sym typeface="Helvetica"/>
              </a:defRPr>
            </a:pPr>
            <a:r>
              <a:t>Au </a:t>
            </a:r>
            <a:r>
              <a:rPr u="sng">
                <a:solidFill>
                  <a:srgbClr val="0645AD"/>
                </a:solidFill>
                <a:hlinkClick r:id="rId55"/>
              </a:rPr>
              <a:t>xvi</a:t>
            </a:r>
            <a:r>
              <a:rPr sz="1200" u="sng" baseline="31999">
                <a:solidFill>
                  <a:srgbClr val="0645AD"/>
                </a:solidFill>
                <a:hlinkClick r:id="rId55"/>
              </a:rPr>
              <a:t>e</a:t>
            </a:r>
            <a:r>
              <a:rPr u="sng">
                <a:solidFill>
                  <a:srgbClr val="0645AD"/>
                </a:solidFill>
                <a:hlinkClick r:id="rId55"/>
              </a:rPr>
              <a:t> siècle</a:t>
            </a:r>
            <a:r>
              <a:t>, le </a:t>
            </a:r>
            <a:r>
              <a:rPr u="sng">
                <a:solidFill>
                  <a:srgbClr val="0645AD"/>
                </a:solidFill>
                <a:hlinkClick r:id="rId56"/>
              </a:rPr>
              <a:t>Portugal</a:t>
            </a:r>
            <a:r>
              <a:t> continue les explorations (</a:t>
            </a:r>
            <a:r>
              <a:rPr u="sng">
                <a:solidFill>
                  <a:srgbClr val="0645AD"/>
                </a:solidFill>
                <a:hlinkClick r:id="rId57"/>
              </a:rPr>
              <a:t>Cabral</a:t>
            </a:r>
            <a:r>
              <a:t>). Les autres grands </a:t>
            </a:r>
            <a:r>
              <a:rPr u="sng">
                <a:solidFill>
                  <a:srgbClr val="0645AD"/>
                </a:solidFill>
                <a:hlinkClick r:id="rId58"/>
              </a:rPr>
              <a:t>navigateurs</a:t>
            </a:r>
            <a:r>
              <a:t> </a:t>
            </a:r>
            <a:r>
              <a:rPr u="sng">
                <a:solidFill>
                  <a:srgbClr val="0645AD"/>
                </a:solidFill>
                <a:hlinkClick r:id="rId59"/>
              </a:rPr>
              <a:t>Christophe Colomb</a:t>
            </a:r>
            <a:r>
              <a:t>, </a:t>
            </a:r>
            <a:r>
              <a:rPr u="sng">
                <a:solidFill>
                  <a:srgbClr val="0645AD"/>
                </a:solidFill>
                <a:hlinkClick r:id="rId60"/>
              </a:rPr>
              <a:t>Amerigo Vespucci</a:t>
            </a:r>
            <a:r>
              <a:t> (voir paragraphe et article détaillé </a:t>
            </a:r>
            <a:r>
              <a:rPr u="sng">
                <a:solidFill>
                  <a:srgbClr val="0B1480"/>
                </a:solidFill>
                <a:hlinkClick r:id="rId61"/>
              </a:rPr>
              <a:t>grandes découvertes</a:t>
            </a:r>
            <a:r>
              <a:t>…) permettent aux puissances ibériques (</a:t>
            </a:r>
            <a:r>
              <a:rPr u="sng">
                <a:solidFill>
                  <a:srgbClr val="0645AD"/>
                </a:solidFill>
                <a:hlinkClick r:id="rId56"/>
              </a:rPr>
              <a:t>Portugal</a:t>
            </a:r>
            <a:r>
              <a:t> et </a:t>
            </a:r>
            <a:r>
              <a:rPr u="sng">
                <a:solidFill>
                  <a:srgbClr val="0645AD"/>
                </a:solidFill>
                <a:hlinkClick r:id="rId20"/>
              </a:rPr>
              <a:t>Espagne</a:t>
            </a:r>
            <a:r>
              <a:t>) d'étendre leur puissance et de chercher de nouvelles voies maritimes pour les épices, la principale </a:t>
            </a:r>
            <a:r>
              <a:rPr u="sng">
                <a:solidFill>
                  <a:srgbClr val="0645AD"/>
                </a:solidFill>
                <a:hlinkClick r:id="rId62"/>
              </a:rPr>
              <a:t>route des épices</a:t>
            </a:r>
            <a:r>
              <a:t> exploitée par les Ottomans étant coupée depuis la </a:t>
            </a:r>
            <a:r>
              <a:rPr u="sng">
                <a:solidFill>
                  <a:srgbClr val="0645AD"/>
                </a:solidFill>
                <a:hlinkClick r:id="rId63"/>
              </a:rPr>
              <a:t>chute de Constantinople</a:t>
            </a:r>
            <a:r>
              <a:t>.</a:t>
            </a:r>
          </a:p>
          <a:p>
            <a:pPr defTabSz="457200">
              <a:defRPr sz="1400">
                <a:solidFill>
                  <a:srgbClr val="252525"/>
                </a:solidFill>
                <a:latin typeface="Helvetica"/>
                <a:ea typeface="Helvetica"/>
                <a:cs typeface="Helvetica"/>
                <a:sym typeface="Helvetica"/>
              </a:defRPr>
            </a:pPr>
            <a:r>
              <a:t>L'</a:t>
            </a:r>
            <a:r>
              <a:rPr u="sng">
                <a:solidFill>
                  <a:srgbClr val="0645AD"/>
                </a:solidFill>
                <a:hlinkClick r:id="rId20"/>
              </a:rPr>
              <a:t>Espagne</a:t>
            </a:r>
            <a:r>
              <a:t> semble ainsi devenir la première puissance européenne grâce à la richesse de ses </a:t>
            </a:r>
            <a:r>
              <a:rPr u="sng">
                <a:solidFill>
                  <a:srgbClr val="0645AD"/>
                </a:solidFill>
                <a:hlinkClick r:id="rId64"/>
              </a:rPr>
              <a:t>colonies</a:t>
            </a:r>
            <a:r>
              <a:t> et à l'exploitation des mines d'</a:t>
            </a:r>
            <a:r>
              <a:rPr u="sng">
                <a:solidFill>
                  <a:srgbClr val="0645AD"/>
                </a:solidFill>
                <a:hlinkClick r:id="rId65"/>
              </a:rPr>
              <a:t>argent</a:t>
            </a:r>
            <a:r>
              <a:t>, qui autorisent une augmentation de la masse monétaire.</a:t>
            </a:r>
          </a:p>
          <a:p>
            <a:pPr defTabSz="457200">
              <a:defRPr sz="1400">
                <a:solidFill>
                  <a:srgbClr val="252525"/>
                </a:solidFill>
                <a:latin typeface="Helvetica"/>
                <a:ea typeface="Helvetica"/>
                <a:cs typeface="Helvetica"/>
                <a:sym typeface="Helvetica"/>
              </a:defRPr>
            </a:pPr>
            <a:r>
              <a:rPr u="sng">
                <a:solidFill>
                  <a:srgbClr val="0645AD"/>
                </a:solidFill>
                <a:hlinkClick r:id="rId66"/>
              </a:rPr>
              <a:t>Charles Quint</a:t>
            </a:r>
            <a:r>
              <a:t> est le souverain le plus puissant d'</a:t>
            </a:r>
            <a:r>
              <a:rPr u="sng">
                <a:solidFill>
                  <a:srgbClr val="0645AD"/>
                </a:solidFill>
                <a:hlinkClick r:id="rId67"/>
              </a:rPr>
              <a:t>Europe</a:t>
            </a:r>
            <a:r>
              <a:t>, étend son influence dans l'ensemble de l'</a:t>
            </a:r>
            <a:r>
              <a:rPr u="sng">
                <a:solidFill>
                  <a:srgbClr val="0645AD"/>
                </a:solidFill>
                <a:hlinkClick r:id="rId67"/>
              </a:rPr>
              <a:t>Europe</a:t>
            </a:r>
            <a:r>
              <a:t>, ce qui n'est pas sans créer une rivalité avec </a:t>
            </a:r>
            <a:r>
              <a:rPr u="sng">
                <a:solidFill>
                  <a:srgbClr val="0645AD"/>
                </a:solidFill>
                <a:hlinkClick r:id="rId68"/>
              </a:rPr>
              <a:t>François I</a:t>
            </a:r>
            <a:r>
              <a:rPr sz="1200" u="sng" baseline="31999">
                <a:solidFill>
                  <a:srgbClr val="0645AD"/>
                </a:solidFill>
                <a:hlinkClick r:id="rId68"/>
              </a:rPr>
              <a:t>er</a:t>
            </a:r>
            <a:r>
              <a:t>.</a:t>
            </a:r>
          </a:p>
          <a:p>
            <a:pPr defTabSz="457200">
              <a:defRPr sz="1400">
                <a:solidFill>
                  <a:srgbClr val="252525"/>
                </a:solidFill>
                <a:latin typeface="Helvetica"/>
                <a:ea typeface="Helvetica"/>
                <a:cs typeface="Helvetica"/>
                <a:sym typeface="Helvetica"/>
              </a:defRPr>
            </a:pPr>
            <a:r>
              <a:t>La renaissance italienne se poursuit également dans le </a:t>
            </a:r>
            <a:r>
              <a:rPr u="sng">
                <a:solidFill>
                  <a:srgbClr val="0645AD"/>
                </a:solidFill>
                <a:hlinkClick r:id="rId69"/>
              </a:rPr>
              <a:t>Cinquecento</a:t>
            </a:r>
            <a:r>
              <a:t>.</a:t>
            </a:r>
          </a:p>
          <a:p>
            <a:pPr defTabSz="457200">
              <a:defRPr sz="1400">
                <a:solidFill>
                  <a:srgbClr val="252525"/>
                </a:solidFill>
                <a:latin typeface="Helvetica"/>
                <a:ea typeface="Helvetica"/>
                <a:cs typeface="Helvetica"/>
                <a:sym typeface="Helvetica"/>
              </a:defRPr>
            </a:pPr>
            <a:r>
              <a:t>En France, à partir de </a:t>
            </a:r>
            <a:r>
              <a:rPr u="sng">
                <a:solidFill>
                  <a:srgbClr val="0645AD"/>
                </a:solidFill>
                <a:hlinkClick r:id="rId54"/>
              </a:rPr>
              <a:t>Louis XII</a:t>
            </a:r>
            <a:r>
              <a:t> et de </a:t>
            </a:r>
            <a:r>
              <a:rPr u="sng">
                <a:solidFill>
                  <a:srgbClr val="0645AD"/>
                </a:solidFill>
                <a:hlinkClick r:id="rId68"/>
              </a:rPr>
              <a:t>François I</a:t>
            </a:r>
            <a:r>
              <a:rPr sz="1200" u="sng" baseline="31999">
                <a:solidFill>
                  <a:srgbClr val="0645AD"/>
                </a:solidFill>
                <a:hlinkClick r:id="rId68"/>
              </a:rPr>
              <a:t>er</a:t>
            </a:r>
            <a:r>
              <a:t> (à partir du début de son règne en </a:t>
            </a:r>
            <a:r>
              <a:rPr u="sng">
                <a:solidFill>
                  <a:srgbClr val="0645AD"/>
                </a:solidFill>
                <a:hlinkClick r:id="rId70"/>
              </a:rPr>
              <a:t>1515</a:t>
            </a:r>
            <a:r>
              <a:t>, correspondant à la </a:t>
            </a:r>
            <a:r>
              <a:rPr u="sng">
                <a:solidFill>
                  <a:srgbClr val="0645AD"/>
                </a:solidFill>
                <a:hlinkClick r:id="rId71"/>
              </a:rPr>
              <a:t>bataille de Marignan</a:t>
            </a:r>
            <a:r>
              <a:t>), les </a:t>
            </a:r>
            <a:r>
              <a:rPr u="sng">
                <a:solidFill>
                  <a:srgbClr val="0645AD"/>
                </a:solidFill>
                <a:hlinkClick r:id="rId72"/>
              </a:rPr>
              <a:t>guerres d'Italie</a:t>
            </a:r>
            <a:r>
              <a:t> font connaître la </a:t>
            </a:r>
            <a:r>
              <a:rPr u="sng">
                <a:solidFill>
                  <a:srgbClr val="0645AD"/>
                </a:solidFill>
                <a:hlinkClick r:id="rId73"/>
              </a:rPr>
              <a:t>Renaissance italienne</a:t>
            </a:r>
            <a:r>
              <a:t> en </a:t>
            </a:r>
            <a:r>
              <a:rPr u="sng">
                <a:solidFill>
                  <a:srgbClr val="0645AD"/>
                </a:solidFill>
                <a:hlinkClick r:id="rId45"/>
              </a:rPr>
              <a:t>France</a:t>
            </a:r>
            <a:r>
              <a:t>, avec un siècle de retard. </a:t>
            </a:r>
            <a:r>
              <a:rPr u="sng">
                <a:solidFill>
                  <a:srgbClr val="0645AD"/>
                </a:solidFill>
                <a:hlinkClick r:id="rId74"/>
              </a:rPr>
              <a:t>Léonard de Vinci</a:t>
            </a:r>
            <a:r>
              <a:t> apporte en France le savoir-faire des artistes de la Renaissance italienne.</a:t>
            </a:r>
          </a:p>
          <a:p>
            <a:pPr defTabSz="457200">
              <a:defRPr sz="1400">
                <a:solidFill>
                  <a:srgbClr val="252525"/>
                </a:solidFill>
                <a:latin typeface="Helvetica"/>
                <a:ea typeface="Helvetica"/>
                <a:cs typeface="Helvetica"/>
                <a:sym typeface="Helvetica"/>
              </a:defRPr>
            </a:pPr>
            <a:r>
              <a:t>L'</a:t>
            </a:r>
            <a:r>
              <a:rPr u="sng">
                <a:solidFill>
                  <a:srgbClr val="0645AD"/>
                </a:solidFill>
                <a:hlinkClick r:id="rId20"/>
              </a:rPr>
              <a:t>Espagne</a:t>
            </a:r>
            <a:r>
              <a:t> gardera sa puissance jusqu'au </a:t>
            </a:r>
            <a:r>
              <a:rPr u="sng">
                <a:solidFill>
                  <a:srgbClr val="0645AD"/>
                </a:solidFill>
                <a:hlinkClick r:id="rId75"/>
              </a:rPr>
              <a:t>traité des Pyrénées</a:t>
            </a:r>
            <a:r>
              <a:t> (</a:t>
            </a:r>
            <a:r>
              <a:rPr u="sng">
                <a:solidFill>
                  <a:srgbClr val="0645AD"/>
                </a:solidFill>
                <a:hlinkClick r:id="rId76"/>
              </a:rPr>
              <a:t>1659</a:t>
            </a:r>
            <a: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Ecrivains, juristes, savants reviennent à l’étude du grec et du latin pour redécouvrir les grands auteurs de l’Antiquité dont l’Eglise avait donné une fausse image.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defTabSz="457200">
              <a:defRPr sz="1800">
                <a:solidFill>
                  <a:srgbClr val="252525"/>
                </a:solidFill>
                <a:latin typeface="Helvetica"/>
                <a:ea typeface="Helvetica"/>
                <a:cs typeface="Helvetica"/>
                <a:sym typeface="Helvetica"/>
              </a:defRPr>
            </a:pPr>
            <a:r>
              <a:rPr b="1"/>
              <a:t>Érasme</a:t>
            </a:r>
            <a:r>
              <a:t>, également appelé </a:t>
            </a:r>
            <a:r>
              <a:rPr b="1"/>
              <a:t>Érasme de Rotterdam</a:t>
            </a:r>
            <a:r>
              <a:t> (Desiderius Erasmus Roterodamus), né dans la nuit du 27 au 28 octobre</a:t>
            </a:r>
            <a:r>
              <a:rPr>
                <a:solidFill>
                  <a:srgbClr val="0645AD"/>
                </a:solidFill>
              </a:rPr>
              <a:t>1</a:t>
            </a:r>
            <a:r>
              <a:t>, en </a:t>
            </a:r>
            <a:r>
              <a:rPr u="sng">
                <a:solidFill>
                  <a:srgbClr val="0645AD"/>
                </a:solidFill>
                <a:hlinkClick r:id="rId3"/>
              </a:rPr>
              <a:t>1467</a:t>
            </a:r>
            <a:r>
              <a:rPr>
                <a:solidFill>
                  <a:srgbClr val="0645AD"/>
                </a:solidFill>
              </a:rPr>
              <a:t>2</a:t>
            </a:r>
            <a:r>
              <a:t> (ou en </a:t>
            </a:r>
            <a:r>
              <a:rPr u="sng">
                <a:solidFill>
                  <a:srgbClr val="0645AD"/>
                </a:solidFill>
                <a:hlinkClick r:id="rId4"/>
              </a:rPr>
              <a:t>1466</a:t>
            </a:r>
            <a:r>
              <a:t>, ou en </a:t>
            </a:r>
            <a:r>
              <a:rPr u="sng">
                <a:solidFill>
                  <a:srgbClr val="0645AD"/>
                </a:solidFill>
                <a:hlinkClick r:id="rId5"/>
              </a:rPr>
              <a:t>1469</a:t>
            </a:r>
            <a:r>
              <a:t>) à </a:t>
            </a:r>
            <a:r>
              <a:rPr u="sng">
                <a:solidFill>
                  <a:srgbClr val="0645AD"/>
                </a:solidFill>
                <a:hlinkClick r:id="rId6"/>
              </a:rPr>
              <a:t>Rotterdam</a:t>
            </a:r>
            <a:r>
              <a:t>, comté de </a:t>
            </a:r>
            <a:r>
              <a:rPr u="sng">
                <a:solidFill>
                  <a:srgbClr val="0645AD"/>
                </a:solidFill>
                <a:hlinkClick r:id="rId7"/>
              </a:rPr>
              <a:t>Hollande</a:t>
            </a:r>
            <a:r>
              <a:t>, et mort le </a:t>
            </a:r>
            <a:r>
              <a:rPr u="sng">
                <a:solidFill>
                  <a:srgbClr val="0645AD"/>
                </a:solidFill>
                <a:hlinkClick r:id="rId8"/>
              </a:rPr>
              <a:t>12 juillet</a:t>
            </a:r>
            <a:r>
              <a:t> </a:t>
            </a:r>
            <a:r>
              <a:rPr u="sng">
                <a:solidFill>
                  <a:srgbClr val="0645AD"/>
                </a:solidFill>
                <a:hlinkClick r:id="rId9"/>
              </a:rPr>
              <a:t>1536</a:t>
            </a:r>
            <a:r>
              <a:t> à </a:t>
            </a:r>
            <a:r>
              <a:rPr u="sng">
                <a:solidFill>
                  <a:srgbClr val="0645AD"/>
                </a:solidFill>
                <a:hlinkClick r:id="rId10"/>
              </a:rPr>
              <a:t>Bâle</a:t>
            </a:r>
            <a:r>
              <a:t>, est un chanoine régulier de </a:t>
            </a:r>
            <a:r>
              <a:rPr u="sng">
                <a:solidFill>
                  <a:srgbClr val="0645AD"/>
                </a:solidFill>
                <a:hlinkClick r:id="rId11"/>
              </a:rPr>
              <a:t>saint Augustin</a:t>
            </a:r>
            <a:r>
              <a:t>, </a:t>
            </a:r>
            <a:r>
              <a:rPr u="sng">
                <a:solidFill>
                  <a:srgbClr val="0645AD"/>
                </a:solidFill>
                <a:hlinkClick r:id="rId12"/>
              </a:rPr>
              <a:t>philosophe</a:t>
            </a:r>
            <a:r>
              <a:t>, écrivain latin, </a:t>
            </a:r>
            <a:r>
              <a:rPr u="sng">
                <a:solidFill>
                  <a:srgbClr val="0645AD"/>
                </a:solidFill>
                <a:hlinkClick r:id="rId13"/>
              </a:rPr>
              <a:t>humaniste</a:t>
            </a:r>
            <a:r>
              <a:t> et </a:t>
            </a:r>
            <a:r>
              <a:rPr u="sng">
                <a:solidFill>
                  <a:srgbClr val="0645AD"/>
                </a:solidFill>
                <a:hlinkClick r:id="rId14"/>
              </a:rPr>
              <a:t>théologien</a:t>
            </a:r>
            <a:r>
              <a:t> des </a:t>
            </a:r>
            <a:r>
              <a:rPr u="sng">
                <a:solidFill>
                  <a:srgbClr val="0645AD"/>
                </a:solidFill>
                <a:hlinkClick r:id="rId15"/>
              </a:rPr>
              <a:t>Pays-Bas bourguignons</a:t>
            </a:r>
            <a:r>
              <a:t>, considéré comme l’une des figures majeures de la </a:t>
            </a:r>
            <a:r>
              <a:rPr u="sng">
                <a:solidFill>
                  <a:srgbClr val="0B1480"/>
                </a:solidFill>
                <a:hlinkClick r:id="rId16"/>
              </a:rPr>
              <a:t>Renaissance</a:t>
            </a:r>
            <a:r>
              <a:t> tardive.</a:t>
            </a:r>
          </a:p>
          <a:p>
            <a:pPr defTabSz="457200">
              <a:defRPr sz="1800">
                <a:solidFill>
                  <a:srgbClr val="252525"/>
                </a:solidFill>
                <a:latin typeface="Helvetica"/>
                <a:ea typeface="Helvetica"/>
                <a:cs typeface="Helvetica"/>
                <a:sym typeface="Helvetica"/>
              </a:defRPr>
            </a:pPr>
            <a:endParaRPr/>
          </a:p>
          <a:p>
            <a:pPr defTabSz="457200">
              <a:defRPr sz="1800">
                <a:solidFill>
                  <a:srgbClr val="252525"/>
                </a:solidFill>
                <a:latin typeface="Helvetica"/>
                <a:ea typeface="Helvetica"/>
                <a:cs typeface="Helvetica"/>
                <a:sym typeface="Helvetica"/>
              </a:defRPr>
            </a:pPr>
            <a:r>
              <a:t>Penser à ERASMUS: idée de voyager, d’aller s’enrichir culturellement par la rencontre avec d’autres cultures.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rPr b="1"/>
              <a:t>Evangélisme: attitude des humanistes chrétiens comme Erasme ou Rabelaisqui souhaitent épurer les dogmes et les pratiques de l’église catholique en les ramenant à la lettre et à l’esprit des Evangiles.</a:t>
            </a:r>
          </a:p>
          <a:p>
            <a:pPr defTabSz="457200">
              <a:defRPr sz="1400">
                <a:solidFill>
                  <a:srgbClr val="252525"/>
                </a:solidFill>
                <a:latin typeface="Helvetica"/>
                <a:ea typeface="Helvetica"/>
                <a:cs typeface="Helvetica"/>
                <a:sym typeface="Helvetica"/>
              </a:defRPr>
            </a:pPr>
            <a:endParaRPr b="1"/>
          </a:p>
          <a:p>
            <a:pPr defTabSz="457200">
              <a:defRPr sz="1400">
                <a:solidFill>
                  <a:srgbClr val="252525"/>
                </a:solidFill>
                <a:latin typeface="Helvetica"/>
                <a:ea typeface="Helvetica"/>
                <a:cs typeface="Helvetica"/>
                <a:sym typeface="Helvetica"/>
              </a:defRPr>
            </a:pPr>
            <a:r>
              <a:rPr b="1"/>
              <a:t>François Rabelais</a:t>
            </a:r>
            <a:r>
              <a:t> (également connu sous le pseudonyme </a:t>
            </a:r>
            <a:r>
              <a:rPr i="1"/>
              <a:t>Alcofribas Nasier</a:t>
            </a:r>
            <a:r>
              <a:t>, </a:t>
            </a:r>
            <a:r>
              <a:rPr u="sng">
                <a:solidFill>
                  <a:srgbClr val="0645AD"/>
                </a:solidFill>
                <a:hlinkClick r:id="rId3"/>
              </a:rPr>
              <a:t>anagramme</a:t>
            </a:r>
            <a:r>
              <a:t> de François Rabelais, ou bien encore sous celui de </a:t>
            </a:r>
            <a:r>
              <a:rPr i="1"/>
              <a:t>Séraphin Calobarsy</a:t>
            </a:r>
            <a:r>
              <a:t>) est un </a:t>
            </a:r>
            <a:r>
              <a:rPr u="sng">
                <a:solidFill>
                  <a:srgbClr val="0645AD"/>
                </a:solidFill>
                <a:hlinkClick r:id="rId4"/>
              </a:rPr>
              <a:t>écrivain</a:t>
            </a:r>
            <a:r>
              <a:t> français </a:t>
            </a:r>
            <a:r>
              <a:rPr u="sng">
                <a:solidFill>
                  <a:srgbClr val="0645AD"/>
                </a:solidFill>
                <a:hlinkClick r:id="rId5"/>
              </a:rPr>
              <a:t>humaniste</a:t>
            </a:r>
            <a:r>
              <a:t> de la </a:t>
            </a:r>
            <a:r>
              <a:rPr u="sng">
                <a:solidFill>
                  <a:srgbClr val="0645AD"/>
                </a:solidFill>
                <a:hlinkClick r:id="rId6"/>
              </a:rPr>
              <a:t>Renaissance</a:t>
            </a:r>
            <a:r>
              <a:t>, né à </a:t>
            </a:r>
            <a:r>
              <a:rPr u="sng">
                <a:solidFill>
                  <a:srgbClr val="0645AD"/>
                </a:solidFill>
                <a:hlinkClick r:id="rId7"/>
              </a:rPr>
              <a:t>La Devinière</a:t>
            </a:r>
            <a:r>
              <a:t> à </a:t>
            </a:r>
            <a:r>
              <a:rPr u="sng">
                <a:solidFill>
                  <a:srgbClr val="0645AD"/>
                </a:solidFill>
                <a:hlinkClick r:id="rId8"/>
              </a:rPr>
              <a:t>Seuilly</a:t>
            </a:r>
            <a:r>
              <a:t>, près de </a:t>
            </a:r>
            <a:r>
              <a:rPr u="sng">
                <a:solidFill>
                  <a:srgbClr val="0645AD"/>
                </a:solidFill>
                <a:hlinkClick r:id="rId9"/>
              </a:rPr>
              <a:t>Chinon</a:t>
            </a:r>
            <a:r>
              <a:t> (dans l’ancienne province de </a:t>
            </a:r>
            <a:r>
              <a:rPr u="sng">
                <a:solidFill>
                  <a:srgbClr val="0645AD"/>
                </a:solidFill>
                <a:hlinkClick r:id="rId10"/>
              </a:rPr>
              <a:t>Touraine</a:t>
            </a:r>
            <a:r>
              <a:t>), en </a:t>
            </a:r>
            <a:r>
              <a:rPr u="sng">
                <a:solidFill>
                  <a:srgbClr val="0645AD"/>
                </a:solidFill>
                <a:hlinkClick r:id="rId11"/>
              </a:rPr>
              <a:t>1483</a:t>
            </a:r>
            <a:r>
              <a:t> ou </a:t>
            </a:r>
            <a:r>
              <a:rPr u="sng">
                <a:solidFill>
                  <a:srgbClr val="0645AD"/>
                </a:solidFill>
                <a:hlinkClick r:id="rId12"/>
              </a:rPr>
              <a:t>1494</a:t>
            </a:r>
            <a:r>
              <a:t> selon les sources, et mort à </a:t>
            </a:r>
            <a:r>
              <a:rPr u="sng">
                <a:solidFill>
                  <a:srgbClr val="0645AD"/>
                </a:solidFill>
                <a:hlinkClick r:id="rId13"/>
              </a:rPr>
              <a:t>Paris</a:t>
            </a:r>
            <a:r>
              <a:t> le </a:t>
            </a:r>
            <a:r>
              <a:rPr u="sng">
                <a:solidFill>
                  <a:srgbClr val="0645AD"/>
                </a:solidFill>
                <a:hlinkClick r:id="rId14"/>
              </a:rPr>
              <a:t>9 avril</a:t>
            </a:r>
            <a:r>
              <a:t> </a:t>
            </a:r>
            <a:r>
              <a:rPr u="sng">
                <a:solidFill>
                  <a:srgbClr val="0645AD"/>
                </a:solidFill>
                <a:hlinkClick r:id="rId15"/>
              </a:rPr>
              <a:t>1553</a:t>
            </a:r>
            <a:r>
              <a:t>.</a:t>
            </a:r>
          </a:p>
          <a:p>
            <a:pPr defTabSz="457200">
              <a:defRPr sz="1400">
                <a:solidFill>
                  <a:srgbClr val="252525"/>
                </a:solidFill>
                <a:latin typeface="Helvetica"/>
                <a:ea typeface="Helvetica"/>
                <a:cs typeface="Helvetica"/>
                <a:sym typeface="Helvetica"/>
              </a:defRPr>
            </a:pPr>
            <a:r>
              <a:t>Ecclésiastique et anticlérical, chrétien et libre penseur, médecin et bon vivant, les multiples facettes de sa personnalité semblent parfois contradictoires. Pris dans la tourmente religieuse et politique de la </a:t>
            </a:r>
            <a:r>
              <a:rPr u="sng">
                <a:solidFill>
                  <a:srgbClr val="0B1480"/>
                </a:solidFill>
                <a:hlinkClick r:id="rId16"/>
              </a:rPr>
              <a:t>Réforme</a:t>
            </a:r>
            <a:r>
              <a:t>, Rabelais se montre à la fois sensible et critique vis-à-vis des grandes questions de son temps. Par la suite, les regards portés sur sa vie et son œuvre ont évolué selon les époques et les courants de pensée.</a:t>
            </a:r>
          </a:p>
          <a:p>
            <a:pPr defTabSz="457200">
              <a:defRPr sz="1400">
                <a:solidFill>
                  <a:srgbClr val="252525"/>
                </a:solidFill>
                <a:latin typeface="Helvetica"/>
                <a:ea typeface="Helvetica"/>
                <a:cs typeface="Helvetica"/>
                <a:sym typeface="Helvetica"/>
              </a:defRPr>
            </a:pPr>
            <a:r>
              <a:t>Admirateur d'</a:t>
            </a:r>
            <a:r>
              <a:rPr u="sng">
                <a:solidFill>
                  <a:srgbClr val="0B1480"/>
                </a:solidFill>
                <a:hlinkClick r:id="rId17"/>
              </a:rPr>
              <a:t>Érasme</a:t>
            </a:r>
            <a:r>
              <a:t>, maniant la </a:t>
            </a:r>
            <a:r>
              <a:rPr u="sng">
                <a:solidFill>
                  <a:srgbClr val="0645AD"/>
                </a:solidFill>
                <a:hlinkClick r:id="rId18"/>
              </a:rPr>
              <a:t>parodie</a:t>
            </a:r>
            <a:r>
              <a:t> et la </a:t>
            </a:r>
            <a:r>
              <a:rPr u="sng">
                <a:solidFill>
                  <a:srgbClr val="0645AD"/>
                </a:solidFill>
                <a:hlinkClick r:id="rId19"/>
              </a:rPr>
              <a:t>satire</a:t>
            </a:r>
            <a:r>
              <a:t>, Rabelais lutte en faveur de la tolérance, de la paix, d'une foi évangélique et du retour au savoir de l'Antiquité gréco-romaine, par-delà ces « ténèbres gothiques » qui caractérisent selon lui le </a:t>
            </a:r>
            <a:r>
              <a:rPr u="sng">
                <a:solidFill>
                  <a:srgbClr val="0B1480"/>
                </a:solidFill>
                <a:hlinkClick r:id="rId20"/>
              </a:rPr>
              <a:t>Moyen Âge</a:t>
            </a:r>
            <a:r>
              <a:t>, reprenant les thèses de </a:t>
            </a:r>
            <a:r>
              <a:rPr u="sng">
                <a:solidFill>
                  <a:srgbClr val="0645AD"/>
                </a:solidFill>
                <a:hlinkClick r:id="rId21"/>
              </a:rPr>
              <a:t>Platon</a:t>
            </a:r>
            <a:r>
              <a:t> pour contrer les dérives de l'</a:t>
            </a:r>
            <a:r>
              <a:rPr u="sng">
                <a:solidFill>
                  <a:srgbClr val="0645AD"/>
                </a:solidFill>
                <a:hlinkClick r:id="rId22"/>
              </a:rPr>
              <a:t>aristotélisme</a:t>
            </a:r>
            <a:r>
              <a:t>. Il s'en prend aux abus des princes et des hommes d'</a:t>
            </a:r>
            <a:r>
              <a:rPr u="sng">
                <a:solidFill>
                  <a:srgbClr val="0645AD"/>
                </a:solidFill>
                <a:hlinkClick r:id="rId23"/>
              </a:rPr>
              <a:t>Église</a:t>
            </a:r>
            <a:r>
              <a:t>, et leur oppose d'une part la pensée humaniste </a:t>
            </a:r>
            <a:r>
              <a:rPr u="sng">
                <a:solidFill>
                  <a:srgbClr val="0645AD"/>
                </a:solidFill>
                <a:hlinkClick r:id="rId24"/>
              </a:rPr>
              <a:t>évangélique</a:t>
            </a:r>
            <a:r>
              <a:t>, d'autre part la </a:t>
            </a:r>
            <a:r>
              <a:rPr u="sng">
                <a:solidFill>
                  <a:srgbClr val="0645AD"/>
                </a:solidFill>
                <a:hlinkClick r:id="rId25"/>
              </a:rPr>
              <a:t>culture populaire</a:t>
            </a:r>
            <a:r>
              <a:t>, paillarde, « rigolarde », marquée par le goût du vin et des jeux, manifestant ainsi une foi chrétienne humble et ouverte, loin de toute pesanteur ecclésiastique.</a:t>
            </a:r>
          </a:p>
          <a:p>
            <a:pPr defTabSz="457200">
              <a:defRPr sz="1400">
                <a:solidFill>
                  <a:srgbClr val="252525"/>
                </a:solidFill>
                <a:latin typeface="Helvetica"/>
                <a:ea typeface="Helvetica"/>
                <a:cs typeface="Helvetica"/>
                <a:sym typeface="Helvetica"/>
              </a:defRPr>
            </a:pPr>
            <a:r>
              <a:t>Son réquisitoire à l'encontre des </a:t>
            </a:r>
            <a:r>
              <a:rPr u="sng">
                <a:solidFill>
                  <a:srgbClr val="0645AD"/>
                </a:solidFill>
                <a:hlinkClick r:id="rId26"/>
              </a:rPr>
              <a:t>théologiens</a:t>
            </a:r>
            <a:r>
              <a:t> de la </a:t>
            </a:r>
            <a:r>
              <a:rPr u="sng">
                <a:solidFill>
                  <a:srgbClr val="0645AD"/>
                </a:solidFill>
                <a:hlinkClick r:id="rId27"/>
              </a:rPr>
              <a:t>Sorbonne</a:t>
            </a:r>
            <a:r>
              <a:t> et ses expressions crues, parfois obscènes, lui attirent les foudres de la censure des autorités religieuses, surtout à partir de la publication du </a:t>
            </a:r>
            <a:r>
              <a:rPr i="1"/>
              <a:t>Tiers Livre</a:t>
            </a:r>
            <a:r>
              <a:t>. Il partage avec le </a:t>
            </a:r>
            <a:r>
              <a:rPr u="sng">
                <a:solidFill>
                  <a:srgbClr val="0645AD"/>
                </a:solidFill>
                <a:hlinkClick r:id="rId28"/>
              </a:rPr>
              <a:t>protestantisme</a:t>
            </a:r>
            <a:r>
              <a:t> la critique de la </a:t>
            </a:r>
            <a:r>
              <a:rPr u="sng">
                <a:solidFill>
                  <a:srgbClr val="0645AD"/>
                </a:solidFill>
                <a:hlinkClick r:id="rId29"/>
              </a:rPr>
              <a:t>scolastique</a:t>
            </a:r>
            <a:r>
              <a:t> et du </a:t>
            </a:r>
            <a:r>
              <a:rPr u="sng">
                <a:solidFill>
                  <a:srgbClr val="0645AD"/>
                </a:solidFill>
                <a:hlinkClick r:id="rId30"/>
              </a:rPr>
              <a:t>monachisme</a:t>
            </a:r>
            <a:r>
              <a:t>, mais le </a:t>
            </a:r>
            <a:r>
              <a:rPr u="sng">
                <a:solidFill>
                  <a:srgbClr val="0B1480"/>
                </a:solidFill>
                <a:hlinkClick r:id="rId16"/>
              </a:rPr>
              <a:t>réformateur religieux</a:t>
            </a:r>
            <a:r>
              <a:t> </a:t>
            </a:r>
            <a:r>
              <a:rPr u="sng">
                <a:solidFill>
                  <a:srgbClr val="0B1480"/>
                </a:solidFill>
                <a:hlinkClick r:id="rId31"/>
              </a:rPr>
              <a:t>Jean Calvin</a:t>
            </a:r>
            <a:r>
              <a:t> s'en prend également à lui de manière très virulente.</a:t>
            </a:r>
          </a:p>
          <a:p>
            <a:pPr defTabSz="457200">
              <a:defRPr sz="1400">
                <a:solidFill>
                  <a:srgbClr val="252525"/>
                </a:solidFill>
                <a:latin typeface="Helvetica"/>
                <a:ea typeface="Helvetica"/>
                <a:cs typeface="Helvetica"/>
                <a:sym typeface="Helvetica"/>
              </a:defRPr>
            </a:pPr>
            <a:r>
              <a:t>Ses œuvres majeures, comme </a:t>
            </a:r>
            <a:r>
              <a:rPr i="1" u="sng">
                <a:solidFill>
                  <a:srgbClr val="0645AD"/>
                </a:solidFill>
                <a:hlinkClick r:id="rId32"/>
              </a:rPr>
              <a:t>Pantagruel</a:t>
            </a:r>
            <a:r>
              <a:t> (</a:t>
            </a:r>
            <a:r>
              <a:rPr u="sng">
                <a:solidFill>
                  <a:srgbClr val="0645AD"/>
                </a:solidFill>
                <a:hlinkClick r:id="rId33"/>
              </a:rPr>
              <a:t>1532</a:t>
            </a:r>
            <a:r>
              <a:t>) et </a:t>
            </a:r>
            <a:r>
              <a:rPr i="1" u="sng">
                <a:solidFill>
                  <a:srgbClr val="0645AD"/>
                </a:solidFill>
                <a:hlinkClick r:id="rId34"/>
              </a:rPr>
              <a:t>Gargantua</a:t>
            </a:r>
            <a:r>
              <a:t> (</a:t>
            </a:r>
            <a:r>
              <a:rPr u="sng">
                <a:solidFill>
                  <a:srgbClr val="0645AD"/>
                </a:solidFill>
                <a:hlinkClick r:id="rId35"/>
              </a:rPr>
              <a:t>1534</a:t>
            </a:r>
            <a:r>
              <a:t>), qui tiennent à la fois de la chronique, du </a:t>
            </a:r>
            <a:r>
              <a:rPr u="sng">
                <a:solidFill>
                  <a:srgbClr val="0645AD"/>
                </a:solidFill>
                <a:hlinkClick r:id="rId36"/>
              </a:rPr>
              <a:t>conte</a:t>
            </a:r>
            <a:r>
              <a:t> avec leurs personnages de géants, de la </a:t>
            </a:r>
            <a:r>
              <a:rPr u="sng">
                <a:solidFill>
                  <a:srgbClr val="0645AD"/>
                </a:solidFill>
                <a:hlinkClick r:id="rId18"/>
              </a:rPr>
              <a:t>parodie</a:t>
            </a:r>
            <a:r>
              <a:t> héroï-comique, de l'</a:t>
            </a:r>
            <a:r>
              <a:rPr u="sng">
                <a:solidFill>
                  <a:srgbClr val="0645AD"/>
                </a:solidFill>
                <a:hlinkClick r:id="rId37"/>
              </a:rPr>
              <a:t>épopée</a:t>
            </a:r>
            <a:r>
              <a:t> et du </a:t>
            </a:r>
            <a:r>
              <a:rPr u="sng">
                <a:solidFill>
                  <a:srgbClr val="0645AD"/>
                </a:solidFill>
                <a:hlinkClick r:id="rId38"/>
              </a:rPr>
              <a:t>roman de chevalerie</a:t>
            </a:r>
            <a:r>
              <a:t>, mais qui préfigurent aussi le roman </a:t>
            </a:r>
            <a:r>
              <a:rPr u="sng">
                <a:solidFill>
                  <a:srgbClr val="0645AD"/>
                </a:solidFill>
                <a:hlinkClick r:id="rId39"/>
              </a:rPr>
              <a:t>réaliste</a:t>
            </a:r>
            <a:r>
              <a:t>, </a:t>
            </a:r>
            <a:r>
              <a:rPr u="sng">
                <a:solidFill>
                  <a:srgbClr val="0645AD"/>
                </a:solidFill>
                <a:hlinkClick r:id="rId40"/>
              </a:rPr>
              <a:t>satirique</a:t>
            </a:r>
            <a:r>
              <a:t> et philosophique, sont considérées comme une des premières formes du </a:t>
            </a:r>
            <a:r>
              <a:rPr u="sng">
                <a:solidFill>
                  <a:srgbClr val="0645AD"/>
                </a:solidFill>
                <a:hlinkClick r:id="rId41"/>
              </a:rPr>
              <a:t>roman</a:t>
            </a:r>
            <a:r>
              <a:t> moderne.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t>Montaigne se fait un devoir de se connaître soi-même, selon le précepte socratique, il donne à l’écriture du moi un élan qui ne se retrouvera que sous la plume de Ruusseau, deux siècles plus tard.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pPr defTabSz="457200">
              <a:defRPr sz="1800">
                <a:solidFill>
                  <a:srgbClr val="404040"/>
                </a:solidFill>
                <a:latin typeface="Times"/>
                <a:ea typeface="Times"/>
                <a:cs typeface="Times"/>
                <a:sym typeface="Times"/>
              </a:defRPr>
            </a:pPr>
            <a:r>
              <a:t>François Dubois (Amiens, 1529 – Lausanne, 1584) est un peintre français parisien protestant.</a:t>
            </a:r>
          </a:p>
          <a:p>
            <a:pPr defTabSz="457200">
              <a:defRPr sz="1800">
                <a:solidFill>
                  <a:srgbClr val="404040"/>
                </a:solidFill>
                <a:latin typeface="Times"/>
                <a:ea typeface="Times"/>
                <a:cs typeface="Times"/>
                <a:sym typeface="Times"/>
              </a:defRPr>
            </a:pPr>
            <a:r>
              <a:t>Quoi ? </a:t>
            </a:r>
          </a:p>
          <a:p>
            <a:pPr defTabSz="457200">
              <a:defRPr sz="1800">
                <a:solidFill>
                  <a:srgbClr val="404040"/>
                </a:solidFill>
                <a:latin typeface="Times"/>
                <a:ea typeface="Times"/>
                <a:cs typeface="Times"/>
                <a:sym typeface="Times"/>
              </a:defRPr>
            </a:pPr>
            <a:r>
              <a:t>Ce tableau du massacre de la Saint Barthelemy fut réalisé entre 1576 et 1584 par François Dubois, rescapé de la tuerie alors que toute sa famille de confession huguenote s’est fait assassiner par les catholiques. Il souhaitait que son tableau reflète la réalité du massacre à travers les vêtements : </a:t>
            </a:r>
          </a:p>
          <a:p>
            <a:pPr defTabSz="457200">
              <a:defRPr sz="1800">
                <a:solidFill>
                  <a:srgbClr val="404040"/>
                </a:solidFill>
                <a:latin typeface="Times"/>
                <a:ea typeface="Times"/>
                <a:cs typeface="Times"/>
                <a:sym typeface="Times"/>
              </a:defRPr>
            </a:pPr>
            <a:r>
              <a:t>– catholiques représentés en rouge = bourreaux,</a:t>
            </a:r>
          </a:p>
          <a:p>
            <a:pPr defTabSz="457200">
              <a:defRPr sz="1800">
                <a:solidFill>
                  <a:srgbClr val="404040"/>
                </a:solidFill>
                <a:latin typeface="Times"/>
                <a:ea typeface="Times"/>
                <a:cs typeface="Times"/>
                <a:sym typeface="Times"/>
              </a:defRPr>
            </a:pPr>
            <a:r>
              <a:t>– protestants en noir ou en chemise de nuit = démons à tuer.</a:t>
            </a:r>
          </a:p>
          <a:p>
            <a:pPr defTabSz="457200">
              <a:defRPr sz="1800">
                <a:solidFill>
                  <a:srgbClr val="404040"/>
                </a:solidFill>
                <a:latin typeface="Times"/>
                <a:ea typeface="Times"/>
                <a:cs typeface="Times"/>
                <a:sym typeface="Times"/>
              </a:defRPr>
            </a:pPr>
            <a:r>
              <a:t>Le massacre de la Saint-Barthélemy est le massacre de protestants déclenché à Paris, le 24 août 1572, jour de la Saint-Barthélemy, prolongé pendant plusieurs jours dans la capitale, puis étendu à plus d’une vingtaine de villes de province durant les semaines suivantes.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pPr defTabSz="457200">
              <a:defRPr sz="1800">
                <a:solidFill>
                  <a:srgbClr val="252525"/>
                </a:solidFill>
                <a:latin typeface="Helvetica"/>
                <a:ea typeface="Helvetica"/>
                <a:cs typeface="Helvetica"/>
                <a:sym typeface="Helvetica"/>
              </a:defRPr>
            </a:pPr>
            <a:r>
              <a:t>Amorcée dès le </a:t>
            </a:r>
            <a:r>
              <a:rPr u="sng">
                <a:solidFill>
                  <a:srgbClr val="0645AD"/>
                </a:solidFill>
                <a:hlinkClick r:id="rId3"/>
              </a:rPr>
              <a:t>xv</a:t>
            </a:r>
            <a:r>
              <a:rPr u="sng" baseline="31999">
                <a:solidFill>
                  <a:srgbClr val="0645AD"/>
                </a:solidFill>
                <a:hlinkClick r:id="rId3"/>
              </a:rPr>
              <a:t>e</a:t>
            </a:r>
            <a:r>
              <a:rPr u="sng">
                <a:solidFill>
                  <a:srgbClr val="0645AD"/>
                </a:solidFill>
                <a:hlinkClick r:id="rId3"/>
              </a:rPr>
              <a:t> siècle</a:t>
            </a:r>
            <a:r>
              <a:t> et culminante au </a:t>
            </a:r>
            <a:r>
              <a:rPr u="sng">
                <a:solidFill>
                  <a:srgbClr val="0645AD"/>
                </a:solidFill>
                <a:hlinkClick r:id="rId4"/>
              </a:rPr>
              <a:t>xvi</a:t>
            </a:r>
            <a:r>
              <a:rPr u="sng" baseline="31999">
                <a:solidFill>
                  <a:srgbClr val="0645AD"/>
                </a:solidFill>
                <a:hlinkClick r:id="rId4"/>
              </a:rPr>
              <a:t>e</a:t>
            </a:r>
            <a:r>
              <a:rPr u="sng">
                <a:solidFill>
                  <a:srgbClr val="0645AD"/>
                </a:solidFill>
                <a:hlinkClick r:id="rId4"/>
              </a:rPr>
              <a:t> siècle</a:t>
            </a:r>
            <a:r>
              <a:t>, la </a:t>
            </a:r>
            <a:r>
              <a:rPr b="1"/>
              <a:t>Réforme protestante</a:t>
            </a:r>
            <a:r>
              <a:t> est une volonté d'un retour aux sources du </a:t>
            </a:r>
            <a:r>
              <a:rPr u="sng">
                <a:solidFill>
                  <a:srgbClr val="0645AD"/>
                </a:solidFill>
                <a:hlinkClick r:id="rId5"/>
              </a:rPr>
              <a:t>christianisme</a:t>
            </a:r>
            <a:r>
              <a:t> et aussi, par extension, un besoin de considérer la religion et la vie sociale d'une autre manière. Elle reflète l'angoisse des âmes</a:t>
            </a:r>
            <a:r>
              <a:rPr>
                <a:solidFill>
                  <a:srgbClr val="0645AD"/>
                </a:solidFill>
              </a:rPr>
              <a:t>1</a:t>
            </a:r>
            <a:r>
              <a:t>, par la question du </a:t>
            </a:r>
            <a:r>
              <a:rPr u="sng">
                <a:solidFill>
                  <a:srgbClr val="0645AD"/>
                </a:solidFill>
                <a:hlinkClick r:id="rId6"/>
              </a:rPr>
              <a:t>salut</a:t>
            </a:r>
            <a:r>
              <a:t>, centrale dans la réflexion des </a:t>
            </a:r>
            <a:r>
              <a:rPr u="sng">
                <a:solidFill>
                  <a:srgbClr val="0645AD"/>
                </a:solidFill>
                <a:hlinkClick r:id="rId7"/>
              </a:rPr>
              <a:t>réformateurs</a:t>
            </a:r>
            <a:r>
              <a:t>, qui dénoncent la corruption de toute la société engendrée par le </a:t>
            </a:r>
            <a:r>
              <a:rPr u="sng">
                <a:solidFill>
                  <a:srgbClr val="0645AD"/>
                </a:solidFill>
                <a:hlinkClick r:id="rId8"/>
              </a:rPr>
              <a:t>commerce des indulgences</a:t>
            </a:r>
            <a:r>
              <a:t>. Les réformateurs profitent de l'essor de l'</a:t>
            </a:r>
            <a:r>
              <a:rPr u="sng">
                <a:solidFill>
                  <a:srgbClr val="0645AD"/>
                </a:solidFill>
                <a:hlinkClick r:id="rId9"/>
              </a:rPr>
              <a:t>imprimerie</a:t>
            </a:r>
            <a:r>
              <a:t> pour faire circuler la </a:t>
            </a:r>
            <a:r>
              <a:rPr u="sng">
                <a:solidFill>
                  <a:srgbClr val="0645AD"/>
                </a:solidFill>
                <a:hlinkClick r:id="rId10"/>
              </a:rPr>
              <a:t>Bible</a:t>
            </a:r>
            <a:r>
              <a:t> en </a:t>
            </a:r>
            <a:r>
              <a:rPr i="1" u="sng">
                <a:solidFill>
                  <a:srgbClr val="0645AD"/>
                </a:solidFill>
                <a:hlinkClick r:id="rId11"/>
              </a:rPr>
              <a:t>langues vulgaires</a:t>
            </a:r>
            <a:r>
              <a:t> (notamment l'allemand après la </a:t>
            </a:r>
            <a:r>
              <a:rPr u="sng">
                <a:solidFill>
                  <a:srgbClr val="0645AD"/>
                </a:solidFill>
                <a:hlinkClick r:id="rId12"/>
              </a:rPr>
              <a:t>première traduction réalisée par Martin Luther</a:t>
            </a:r>
            <a:r>
              <a:t>), et montrent qu'elle ne fait mention ni des saints, ni du culte de la Vierge, ni du </a:t>
            </a:r>
            <a:r>
              <a:rPr u="sng">
                <a:solidFill>
                  <a:srgbClr val="0645AD"/>
                </a:solidFill>
                <a:hlinkClick r:id="rId13"/>
              </a:rPr>
              <a:t>Purgatoire</a:t>
            </a:r>
            <a:r>
              <a:t>. La référence à la Bible comme norme est néanmoins une des principales motivations des réformateurs. Ce principe, </a:t>
            </a:r>
            <a:r>
              <a:rPr u="sng">
                <a:solidFill>
                  <a:srgbClr val="0645AD"/>
                </a:solidFill>
                <a:hlinkClick r:id="rId14"/>
              </a:rPr>
              <a:t>Sola scriptura</a:t>
            </a:r>
            <a:r>
              <a:t>, les guidera.</a:t>
            </a:r>
          </a:p>
          <a:p>
            <a:pPr defTabSz="457200">
              <a:defRPr sz="1800">
                <a:solidFill>
                  <a:srgbClr val="252525"/>
                </a:solidFill>
                <a:latin typeface="Helvetica"/>
                <a:ea typeface="Helvetica"/>
                <a:cs typeface="Helvetica"/>
                <a:sym typeface="Helvetica"/>
              </a:defRPr>
            </a:pPr>
            <a:r>
              <a:t>Commencée par </a:t>
            </a:r>
            <a:r>
              <a:rPr u="sng">
                <a:solidFill>
                  <a:srgbClr val="0645AD"/>
                </a:solidFill>
                <a:hlinkClick r:id="rId15"/>
              </a:rPr>
              <a:t>Martin Luther</a:t>
            </a:r>
            <a:r>
              <a:t> en </a:t>
            </a:r>
            <a:r>
              <a:rPr u="sng">
                <a:solidFill>
                  <a:srgbClr val="0645AD"/>
                </a:solidFill>
                <a:hlinkClick r:id="rId16"/>
              </a:rPr>
              <a:t>Allemagne</a:t>
            </a:r>
            <a:r>
              <a:t> et </a:t>
            </a:r>
            <a:r>
              <a:rPr u="sng">
                <a:solidFill>
                  <a:srgbClr val="0645AD"/>
                </a:solidFill>
                <a:hlinkClick r:id="rId17"/>
              </a:rPr>
              <a:t>Ulrich Zwingli</a:t>
            </a:r>
            <a:r>
              <a:t> à </a:t>
            </a:r>
            <a:r>
              <a:rPr u="sng">
                <a:solidFill>
                  <a:srgbClr val="0645AD"/>
                </a:solidFill>
                <a:hlinkClick r:id="rId18"/>
              </a:rPr>
              <a:t>Zurich</a:t>
            </a:r>
            <a:r>
              <a:t>, puis </a:t>
            </a:r>
            <a:r>
              <a:rPr u="sng">
                <a:solidFill>
                  <a:srgbClr val="0645AD"/>
                </a:solidFill>
                <a:hlinkClick r:id="rId19"/>
              </a:rPr>
              <a:t>Martin Bucer</a:t>
            </a:r>
            <a:r>
              <a:t> à </a:t>
            </a:r>
            <a:r>
              <a:rPr u="sng">
                <a:solidFill>
                  <a:srgbClr val="0645AD"/>
                </a:solidFill>
                <a:hlinkClick r:id="rId20"/>
              </a:rPr>
              <a:t>Strasbourg</a:t>
            </a:r>
            <a:r>
              <a:t> et plus tard </a:t>
            </a:r>
            <a:r>
              <a:rPr u="sng">
                <a:solidFill>
                  <a:srgbClr val="0645AD"/>
                </a:solidFill>
                <a:hlinkClick r:id="rId21"/>
              </a:rPr>
              <a:t>Jean Calvin</a:t>
            </a:r>
            <a:r>
              <a:t> à </a:t>
            </a:r>
            <a:r>
              <a:rPr u="sng">
                <a:solidFill>
                  <a:srgbClr val="0645AD"/>
                </a:solidFill>
                <a:hlinkClick r:id="rId22"/>
              </a:rPr>
              <a:t>Paris</a:t>
            </a:r>
            <a:r>
              <a:t> et </a:t>
            </a:r>
            <a:r>
              <a:rPr u="sng">
                <a:solidFill>
                  <a:srgbClr val="0645AD"/>
                </a:solidFill>
                <a:hlinkClick r:id="rId23"/>
              </a:rPr>
              <a:t>Genève</a:t>
            </a:r>
            <a:r>
              <a:t>, la Réforme touche la majeure partie de l'Europe du Nord-Ouest. Les tentatives de conciliation ayant échoué, elle aboutit à une scission entre l'</a:t>
            </a:r>
            <a:r>
              <a:rPr u="sng">
                <a:solidFill>
                  <a:srgbClr val="0645AD"/>
                </a:solidFill>
                <a:hlinkClick r:id="rId24"/>
              </a:rPr>
              <a:t>Église catholique romaine</a:t>
            </a:r>
            <a:r>
              <a:t> et les </a:t>
            </a:r>
            <a:r>
              <a:rPr u="sng">
                <a:solidFill>
                  <a:srgbClr val="0645AD"/>
                </a:solidFill>
                <a:hlinkClick r:id="rId25"/>
              </a:rPr>
              <a:t>Églises protestantes</a:t>
            </a:r>
            <a:r>
              <a:t>. La </a:t>
            </a:r>
            <a:r>
              <a:rPr u="sng">
                <a:solidFill>
                  <a:srgbClr val="0645AD"/>
                </a:solidFill>
                <a:hlinkClick r:id="rId26"/>
              </a:rPr>
              <a:t>Contre-Réforme</a:t>
            </a:r>
            <a:r>
              <a:t> catholique engagée à l'issue du </a:t>
            </a:r>
            <a:r>
              <a:rPr u="sng">
                <a:solidFill>
                  <a:srgbClr val="0645AD"/>
                </a:solidFill>
                <a:hlinkClick r:id="rId27"/>
              </a:rPr>
              <a:t>concile de Trente</a:t>
            </a:r>
            <a:r>
              <a:t> ne permet à l'Église catholique qu'une reconquête partielle des populations passées au protestantisme.</a:t>
            </a:r>
          </a:p>
          <a:p>
            <a:pPr defTabSz="457200">
              <a:defRPr sz="1800">
                <a:solidFill>
                  <a:srgbClr val="252525"/>
                </a:solidFill>
                <a:latin typeface="Helvetica"/>
                <a:ea typeface="Helvetica"/>
                <a:cs typeface="Helvetica"/>
                <a:sym typeface="Helvetica"/>
              </a:defRPr>
            </a:pPr>
            <a:r>
              <a:t>L'adoption de la Réforme a aussi un caractère politique. C'est un moyen pour les princes d'affirmer leur indépendance face à une papauté revendiquant une théocratie universelle ou pour les populations de pouvoir se révolter face un souverain mal accepté comme en Écosse et aux Pays-Bas espagnols. La Réforme se traduit donc au xvi</a:t>
            </a:r>
            <a:r>
              <a:rPr baseline="31999"/>
              <a:t>e</a:t>
            </a:r>
            <a:r>
              <a:t> siècle par de nombreux conflits, entre l'empereur Habsbourg et les princes allemands mais aussi des guerres civiles en France, en Angleterre et en Écosse.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t>Le salut par la foi</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t>Commencée par </a:t>
            </a:r>
            <a:r>
              <a:rPr u="sng">
                <a:solidFill>
                  <a:srgbClr val="0645AD"/>
                </a:solidFill>
                <a:hlinkClick r:id="rId3"/>
              </a:rPr>
              <a:t>Martin Luther</a:t>
            </a:r>
            <a:r>
              <a:t> en </a:t>
            </a:r>
            <a:r>
              <a:rPr u="sng">
                <a:solidFill>
                  <a:srgbClr val="0645AD"/>
                </a:solidFill>
                <a:hlinkClick r:id="rId4"/>
              </a:rPr>
              <a:t>Allemagne</a:t>
            </a:r>
            <a:r>
              <a:t> et </a:t>
            </a:r>
            <a:r>
              <a:rPr u="sng">
                <a:solidFill>
                  <a:srgbClr val="0645AD"/>
                </a:solidFill>
                <a:hlinkClick r:id="rId5"/>
              </a:rPr>
              <a:t>Ulrich Zwingli</a:t>
            </a:r>
            <a:r>
              <a:t> à </a:t>
            </a:r>
            <a:r>
              <a:rPr u="sng">
                <a:solidFill>
                  <a:srgbClr val="0645AD"/>
                </a:solidFill>
                <a:hlinkClick r:id="rId6"/>
              </a:rPr>
              <a:t>Zurich</a:t>
            </a:r>
            <a:r>
              <a:t>, puis </a:t>
            </a:r>
            <a:r>
              <a:rPr u="sng">
                <a:solidFill>
                  <a:srgbClr val="0645AD"/>
                </a:solidFill>
                <a:hlinkClick r:id="rId7"/>
              </a:rPr>
              <a:t>Martin Bucer</a:t>
            </a:r>
            <a:r>
              <a:t> à </a:t>
            </a:r>
            <a:r>
              <a:rPr u="sng">
                <a:solidFill>
                  <a:srgbClr val="0645AD"/>
                </a:solidFill>
                <a:hlinkClick r:id="rId8"/>
              </a:rPr>
              <a:t>Strasbourg</a:t>
            </a:r>
            <a:r>
              <a:t> et plus tard </a:t>
            </a:r>
            <a:r>
              <a:rPr u="sng">
                <a:solidFill>
                  <a:srgbClr val="0645AD"/>
                </a:solidFill>
                <a:hlinkClick r:id="rId9"/>
              </a:rPr>
              <a:t>Jean Calvin</a:t>
            </a:r>
            <a:r>
              <a:t> à </a:t>
            </a:r>
            <a:r>
              <a:rPr u="sng">
                <a:solidFill>
                  <a:srgbClr val="0645AD"/>
                </a:solidFill>
                <a:hlinkClick r:id="rId10"/>
              </a:rPr>
              <a:t>Paris</a:t>
            </a:r>
            <a:r>
              <a:t> et </a:t>
            </a:r>
            <a:r>
              <a:rPr u="sng">
                <a:solidFill>
                  <a:srgbClr val="0645AD"/>
                </a:solidFill>
                <a:hlinkClick r:id="rId11"/>
              </a:rPr>
              <a:t>Genève</a:t>
            </a:r>
            <a:r>
              <a:t>, la Réforme touche la majeure partie de l'Europe du Nord-Ouest. Les tentatives de conciliation ayant échoué, elle aboutit à une scission entre l'</a:t>
            </a:r>
            <a:r>
              <a:rPr u="sng">
                <a:solidFill>
                  <a:srgbClr val="0645AD"/>
                </a:solidFill>
                <a:hlinkClick r:id="rId12"/>
              </a:rPr>
              <a:t>Église catholique romaine</a:t>
            </a:r>
            <a:r>
              <a:t> et les </a:t>
            </a:r>
            <a:r>
              <a:rPr u="sng">
                <a:solidFill>
                  <a:srgbClr val="0645AD"/>
                </a:solidFill>
                <a:hlinkClick r:id="rId13"/>
              </a:rPr>
              <a:t>Églises protestantes</a:t>
            </a:r>
            <a:r>
              <a:t>. La </a:t>
            </a:r>
            <a:r>
              <a:rPr u="sng">
                <a:solidFill>
                  <a:srgbClr val="0645AD"/>
                </a:solidFill>
                <a:hlinkClick r:id="rId14"/>
              </a:rPr>
              <a:t>Contre-Réforme</a:t>
            </a:r>
            <a:r>
              <a:t> catholique engagée à l'issue du </a:t>
            </a:r>
            <a:r>
              <a:rPr u="sng">
                <a:solidFill>
                  <a:srgbClr val="0645AD"/>
                </a:solidFill>
                <a:hlinkClick r:id="rId15"/>
              </a:rPr>
              <a:t>concile de Trente</a:t>
            </a:r>
            <a:r>
              <a:t> ne permet à l'Église catholique qu'une reconquête partielle des populations passées au protestantisme.</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rPr b="1"/>
              <a:t>Martin Luther</a:t>
            </a:r>
            <a:r>
              <a:t> </a:t>
            </a:r>
            <a:r>
              <a:rPr sz="1200" baseline="31999"/>
              <a:t> </a:t>
            </a:r>
            <a:r>
              <a:rPr sz="1000" u="sng" baseline="31999">
                <a:solidFill>
                  <a:srgbClr val="0645AD"/>
                </a:solidFill>
                <a:hlinkClick r:id="rId16"/>
              </a:rPr>
              <a:t>Écouter</a:t>
            </a:r>
            <a:r>
              <a:t>, né le </a:t>
            </a:r>
            <a:r>
              <a:rPr u="sng">
                <a:solidFill>
                  <a:srgbClr val="0645AD"/>
                </a:solidFill>
                <a:hlinkClick r:id="rId17"/>
              </a:rPr>
              <a:t>10 novembre</a:t>
            </a:r>
            <a:r>
              <a:t> </a:t>
            </a:r>
            <a:r>
              <a:rPr u="sng">
                <a:solidFill>
                  <a:srgbClr val="0645AD"/>
                </a:solidFill>
                <a:hlinkClick r:id="rId18"/>
              </a:rPr>
              <a:t>1483</a:t>
            </a:r>
            <a:r>
              <a:t> à </a:t>
            </a:r>
            <a:r>
              <a:rPr u="sng">
                <a:solidFill>
                  <a:srgbClr val="0645AD"/>
                </a:solidFill>
                <a:hlinkClick r:id="rId19"/>
              </a:rPr>
              <a:t>Eisleben</a:t>
            </a:r>
            <a:r>
              <a:t>, dans l'</a:t>
            </a:r>
            <a:r>
              <a:rPr u="sng">
                <a:solidFill>
                  <a:srgbClr val="0645AD"/>
                </a:solidFill>
                <a:hlinkClick r:id="rId20"/>
              </a:rPr>
              <a:t>électorat de Saxe</a:t>
            </a:r>
            <a:r>
              <a:rPr sz="1100">
                <a:solidFill>
                  <a:srgbClr val="0645AD"/>
                </a:solidFill>
              </a:rPr>
              <a:t>1</a:t>
            </a:r>
            <a:r>
              <a:t> et mort le </a:t>
            </a:r>
            <a:r>
              <a:rPr u="sng">
                <a:solidFill>
                  <a:srgbClr val="0645AD"/>
                </a:solidFill>
                <a:hlinkClick r:id="rId21"/>
              </a:rPr>
              <a:t>18 février</a:t>
            </a:r>
            <a:r>
              <a:t> </a:t>
            </a:r>
            <a:r>
              <a:rPr u="sng">
                <a:solidFill>
                  <a:srgbClr val="0645AD"/>
                </a:solidFill>
                <a:hlinkClick r:id="rId22"/>
              </a:rPr>
              <a:t>1546</a:t>
            </a:r>
            <a:r>
              <a:t> dans la même ville, est un frère </a:t>
            </a:r>
            <a:r>
              <a:rPr u="sng">
                <a:solidFill>
                  <a:srgbClr val="0645AD"/>
                </a:solidFill>
                <a:hlinkClick r:id="rId23"/>
              </a:rPr>
              <a:t>augustin</a:t>
            </a:r>
            <a:r>
              <a:rPr sz="1100">
                <a:solidFill>
                  <a:srgbClr val="0645AD"/>
                </a:solidFill>
              </a:rPr>
              <a:t>2</a:t>
            </a:r>
            <a:r>
              <a:t> </a:t>
            </a:r>
            <a:r>
              <a:rPr u="sng">
                <a:solidFill>
                  <a:srgbClr val="0645AD"/>
                </a:solidFill>
                <a:hlinkClick r:id="rId24"/>
              </a:rPr>
              <a:t>théologien</a:t>
            </a:r>
            <a:r>
              <a:t>, professeur d'université, père du </a:t>
            </a:r>
            <a:r>
              <a:rPr u="sng">
                <a:solidFill>
                  <a:srgbClr val="0645AD"/>
                </a:solidFill>
                <a:hlinkClick r:id="rId13"/>
              </a:rPr>
              <a:t>protestantisme</a:t>
            </a:r>
            <a:r>
              <a:rPr sz="1100">
                <a:solidFill>
                  <a:srgbClr val="0645AD"/>
                </a:solidFill>
              </a:rPr>
              <a:t>3</a:t>
            </a:r>
            <a:r>
              <a:rPr sz="1100"/>
              <a:t>,</a:t>
            </a:r>
            <a:r>
              <a:rPr sz="1100">
                <a:solidFill>
                  <a:srgbClr val="0645AD"/>
                </a:solidFill>
              </a:rPr>
              <a:t>4</a:t>
            </a:r>
            <a:r>
              <a:rPr sz="1100"/>
              <a:t>,</a:t>
            </a:r>
            <a:r>
              <a:rPr sz="1100">
                <a:solidFill>
                  <a:srgbClr val="0645AD"/>
                </a:solidFill>
              </a:rPr>
              <a:t>5</a:t>
            </a:r>
            <a:r>
              <a:rPr sz="1100"/>
              <a:t>,</a:t>
            </a:r>
            <a:r>
              <a:rPr sz="1100">
                <a:solidFill>
                  <a:srgbClr val="0645AD"/>
                </a:solidFill>
              </a:rPr>
              <a:t>6</a:t>
            </a:r>
            <a:r>
              <a:t> et réformateur de l'Église dont les idées exercèrent une grande influence sur la </a:t>
            </a:r>
            <a:r>
              <a:rPr u="sng">
                <a:solidFill>
                  <a:srgbClr val="0B1480"/>
                </a:solidFill>
                <a:hlinkClick r:id="rId25"/>
              </a:rPr>
              <a:t>Réforme protestante</a:t>
            </a:r>
            <a:r>
              <a:t>, qui changea le cours de la </a:t>
            </a:r>
            <a:r>
              <a:rPr u="sng">
                <a:solidFill>
                  <a:srgbClr val="0645AD"/>
                </a:solidFill>
                <a:hlinkClick r:id="rId26"/>
              </a:rPr>
              <a:t>civilisation occidentale</a:t>
            </a:r>
            <a:r>
              <a:rPr sz="1100">
                <a:solidFill>
                  <a:srgbClr val="0645AD"/>
                </a:solidFill>
              </a:rPr>
              <a:t>7</a:t>
            </a:r>
            <a:r>
              <a:t>.</a:t>
            </a:r>
          </a:p>
          <a:p>
            <a:pPr defTabSz="457200">
              <a:defRPr sz="1400">
                <a:solidFill>
                  <a:srgbClr val="252525"/>
                </a:solidFill>
                <a:latin typeface="Helvetica"/>
                <a:ea typeface="Helvetica"/>
                <a:cs typeface="Helvetica"/>
                <a:sym typeface="Helvetica"/>
              </a:defRPr>
            </a:pPr>
            <a:r>
              <a:t>Il défie l'autorité papale en tenant la </a:t>
            </a:r>
            <a:r>
              <a:rPr u="sng">
                <a:solidFill>
                  <a:srgbClr val="0645AD"/>
                </a:solidFill>
                <a:hlinkClick r:id="rId27"/>
              </a:rPr>
              <a:t>Bible</a:t>
            </a:r>
            <a:r>
              <a:t> pour seule source légitime d'autorité chrétienne</a:t>
            </a:r>
            <a:r>
              <a:rPr sz="1100">
                <a:solidFill>
                  <a:srgbClr val="0645AD"/>
                </a:solidFill>
              </a:rPr>
              <a:t>8</a:t>
            </a:r>
            <a:r>
              <a:t>. Selon Luther , le </a:t>
            </a:r>
            <a:r>
              <a:rPr u="sng">
                <a:solidFill>
                  <a:srgbClr val="0645AD"/>
                </a:solidFill>
                <a:hlinkClick r:id="rId28"/>
              </a:rPr>
              <a:t>salut de l'âme</a:t>
            </a:r>
            <a:r>
              <a:t> est un libre don de </a:t>
            </a:r>
            <a:r>
              <a:rPr u="sng">
                <a:solidFill>
                  <a:srgbClr val="0645AD"/>
                </a:solidFill>
                <a:hlinkClick r:id="rId29"/>
              </a:rPr>
              <a:t>Dieu</a:t>
            </a:r>
            <a:r>
              <a:t>, reçu par la repentance sincère et la </a:t>
            </a:r>
            <a:r>
              <a:rPr u="sng">
                <a:solidFill>
                  <a:srgbClr val="0645AD"/>
                </a:solidFill>
                <a:hlinkClick r:id="rId30"/>
              </a:rPr>
              <a:t>foi</a:t>
            </a:r>
            <a:r>
              <a:t> authentique en </a:t>
            </a:r>
            <a:r>
              <a:rPr u="sng">
                <a:solidFill>
                  <a:srgbClr val="0645AD"/>
                </a:solidFill>
                <a:hlinkClick r:id="rId31"/>
              </a:rPr>
              <a:t>Jésus-Christ</a:t>
            </a:r>
            <a:r>
              <a:t> comme le </a:t>
            </a:r>
            <a:r>
              <a:rPr u="sng">
                <a:solidFill>
                  <a:srgbClr val="0645AD"/>
                </a:solidFill>
                <a:hlinkClick r:id="rId32"/>
              </a:rPr>
              <a:t>Messie</a:t>
            </a:r>
            <a:r>
              <a:t>, sans intercession possible de l'Église.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lvl1pPr defTabSz="457200">
              <a:defRPr sz="2000">
                <a:solidFill>
                  <a:srgbClr val="323333"/>
                </a:solidFill>
                <a:latin typeface="Helvetica"/>
                <a:ea typeface="Helvetica"/>
                <a:cs typeface="Helvetica"/>
                <a:sym typeface="Helvetica"/>
              </a:defRPr>
            </a:lvl1pPr>
          </a:lstStyle>
          <a:p>
            <a:r>
              <a:t>Fac-similé des 95 thèses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t>La diffusion de la </a:t>
            </a:r>
            <a:r>
              <a:rPr b="1" i="1"/>
              <a:t>Dispute de </a:t>
            </a:r>
            <a:r>
              <a:rPr b="1" i="1" u="sng">
                <a:solidFill>
                  <a:srgbClr val="0645AD"/>
                </a:solidFill>
                <a:hlinkClick r:id="rId3"/>
              </a:rPr>
              <a:t>Martin Luther</a:t>
            </a:r>
            <a:r>
              <a:rPr b="1" i="1"/>
              <a:t> sur la puissance des </a:t>
            </a:r>
            <a:r>
              <a:rPr b="1" i="1" u="sng">
                <a:solidFill>
                  <a:srgbClr val="0645AD"/>
                </a:solidFill>
                <a:hlinkClick r:id="rId4"/>
              </a:rPr>
              <a:t>indulgences</a:t>
            </a:r>
            <a:r>
              <a:t> (titre </a:t>
            </a:r>
            <a:r>
              <a:rPr u="sng">
                <a:solidFill>
                  <a:srgbClr val="0645AD"/>
                </a:solidFill>
                <a:hlinkClick r:id="rId5"/>
              </a:rPr>
              <a:t>latin</a:t>
            </a:r>
            <a:r>
              <a:t> </a:t>
            </a:r>
            <a:r>
              <a:rPr i="1"/>
              <a:t>Disputatio pro declaratione virtutis indulgentiarum</a:t>
            </a:r>
            <a:r>
              <a:t>), plus connue comme les </a:t>
            </a:r>
            <a:r>
              <a:rPr b="1"/>
              <a:t>95</a:t>
            </a:r>
            <a:r>
              <a:t> </a:t>
            </a:r>
            <a:r>
              <a:rPr b="1"/>
              <a:t>thèses</a:t>
            </a:r>
            <a:r>
              <a:t>, a déclenché la </a:t>
            </a:r>
            <a:r>
              <a:rPr u="sng">
                <a:solidFill>
                  <a:srgbClr val="0645AD"/>
                </a:solidFill>
                <a:hlinkClick r:id="rId6"/>
              </a:rPr>
              <a:t>Réforme</a:t>
            </a:r>
            <a:r>
              <a:t> en </a:t>
            </a:r>
            <a:r>
              <a:rPr u="sng">
                <a:solidFill>
                  <a:srgbClr val="0645AD"/>
                </a:solidFill>
                <a:hlinkClick r:id="rId7"/>
              </a:rPr>
              <a:t>Allemagne</a:t>
            </a:r>
            <a:r>
              <a:t>. Le document aurait été placardé à la porte de l'église de Wittemberg (aujourd'hui en </a:t>
            </a:r>
            <a:r>
              <a:rPr u="sng">
                <a:solidFill>
                  <a:srgbClr val="0645AD"/>
                </a:solidFill>
                <a:hlinkClick r:id="rId8"/>
              </a:rPr>
              <a:t>Saxe-Anhalt</a:t>
            </a:r>
            <a:r>
              <a:t>) le </a:t>
            </a:r>
            <a:r>
              <a:rPr u="sng">
                <a:solidFill>
                  <a:srgbClr val="0645AD"/>
                </a:solidFill>
                <a:hlinkClick r:id="rId9"/>
              </a:rPr>
              <a:t>31 octobre</a:t>
            </a:r>
            <a:r>
              <a:t> </a:t>
            </a:r>
            <a:r>
              <a:rPr u="sng">
                <a:solidFill>
                  <a:srgbClr val="0645AD"/>
                </a:solidFill>
                <a:hlinkClick r:id="rId10"/>
              </a:rPr>
              <a:t>1517</a:t>
            </a:r>
            <a:r>
              <a:t>. Si l'authenticité du document n'est pas contestée, la réalité de l'événement lui-même fait aujourd'hui l'objet de débat parmi les historiens. La date n'a pas été choisie au hasard, le 31 octobre était la veille de la Toussaint ; le vaste public devant venir le lendemain pour vénérer les reliques et diminuer son temps passé au </a:t>
            </a:r>
            <a:r>
              <a:rPr u="sng">
                <a:solidFill>
                  <a:srgbClr val="0645AD"/>
                </a:solidFill>
                <a:hlinkClick r:id="rId11"/>
              </a:rPr>
              <a:t>Purgatoire</a:t>
            </a:r>
            <a:r>
              <a:t> était pour Luther la garantie d'une diffusion maximale de ses idées.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pPr defTabSz="457200">
              <a:defRPr sz="1800" b="1">
                <a:solidFill>
                  <a:srgbClr val="252525"/>
                </a:solidFill>
                <a:latin typeface="Helvetica"/>
                <a:ea typeface="Helvetica"/>
                <a:cs typeface="Helvetica"/>
                <a:sym typeface="Helvetica"/>
              </a:defRPr>
            </a:pPr>
            <a:r>
              <a:t>Cathédrale Sainte Marie de la Fleur</a:t>
            </a:r>
          </a:p>
          <a:p>
            <a:pPr defTabSz="457200">
              <a:defRPr sz="1800" b="1">
                <a:solidFill>
                  <a:srgbClr val="252525"/>
                </a:solidFill>
                <a:latin typeface="Helvetica"/>
                <a:ea typeface="Helvetica"/>
                <a:cs typeface="Helvetica"/>
                <a:sym typeface="Helvetica"/>
              </a:defRPr>
            </a:pPr>
            <a:r>
              <a:t>Style gothique: 1296 (début de la construction) -1436 (fin de la construction)</a:t>
            </a:r>
          </a:p>
          <a:p>
            <a:pPr defTabSz="457200">
              <a:defRPr sz="1800" b="1">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En </a:t>
            </a:r>
            <a:r>
              <a:rPr u="sng">
                <a:solidFill>
                  <a:srgbClr val="0645AD"/>
                </a:solidFill>
                <a:hlinkClick r:id="rId3"/>
              </a:rPr>
              <a:t>1568</a:t>
            </a:r>
            <a:r>
              <a:t>, le </a:t>
            </a:r>
            <a:r>
              <a:rPr u="sng">
                <a:solidFill>
                  <a:srgbClr val="0645AD"/>
                </a:solidFill>
                <a:hlinkClick r:id="rId4"/>
              </a:rPr>
              <a:t>Grand-duc de Toscane</a:t>
            </a:r>
            <a:r>
              <a:t> </a:t>
            </a:r>
            <a:r>
              <a:rPr u="sng">
                <a:solidFill>
                  <a:srgbClr val="0645AD"/>
                </a:solidFill>
                <a:hlinkClick r:id="rId5"/>
              </a:rPr>
              <a:t>Cosme I</a:t>
            </a:r>
            <a:r>
              <a:rPr sz="1200" u="sng" baseline="31999">
                <a:solidFill>
                  <a:srgbClr val="0645AD"/>
                </a:solidFill>
                <a:hlinkClick r:id="rId5"/>
              </a:rPr>
              <a:t>er</a:t>
            </a:r>
            <a:r>
              <a:rPr u="sng">
                <a:solidFill>
                  <a:srgbClr val="0645AD"/>
                </a:solidFill>
                <a:hlinkClick r:id="rId5"/>
              </a:rPr>
              <a:t> de Médicis</a:t>
            </a:r>
            <a:r>
              <a:t> (1519-1574) décide de recouvrir cette couche de chaux brute. Il confie le projet à son artiste officiel </a:t>
            </a:r>
            <a:r>
              <a:rPr u="sng">
                <a:solidFill>
                  <a:srgbClr val="0645AD"/>
                </a:solidFill>
                <a:hlinkClick r:id="rId6"/>
              </a:rPr>
              <a:t>Giorgio Vasari</a:t>
            </a:r>
            <a:r>
              <a:t> (1511-1574). Souhaitant rivaliser avec le défunt </a:t>
            </a:r>
            <a:r>
              <a:rPr u="sng">
                <a:solidFill>
                  <a:srgbClr val="0645AD"/>
                </a:solidFill>
                <a:hlinkClick r:id="rId7"/>
              </a:rPr>
              <a:t>Michel-Ange</a:t>
            </a:r>
            <a:r>
              <a:t> (1475-1564), Vasari choisit le thème du </a:t>
            </a:r>
            <a:r>
              <a:rPr u="sng">
                <a:solidFill>
                  <a:srgbClr val="0645AD"/>
                </a:solidFill>
                <a:hlinkClick r:id="rId8"/>
              </a:rPr>
              <a:t>Jugement Dernier</a:t>
            </a:r>
            <a:r>
              <a:t> pour recouvrir les quelque 4 000 m</a:t>
            </a:r>
            <a:r>
              <a:rPr sz="1200" baseline="31999"/>
              <a:t>2</a:t>
            </a:r>
            <a:r>
              <a:t> de surface. Il conçoit le contenu du programme iconographique avec son ami humaniste </a:t>
            </a:r>
            <a:r>
              <a:rPr u="sng">
                <a:solidFill>
                  <a:srgbClr val="0645AD"/>
                </a:solidFill>
                <a:hlinkClick r:id="rId9"/>
              </a:rPr>
              <a:t>Raffaello Borghini</a:t>
            </a:r>
            <a:r>
              <a:t> (1537-1588) et commence les études préparatoires dès 1571. Il meurt trois ans plus tard, laissant les trois quarts du décor inachevés.</a:t>
            </a:r>
          </a:p>
          <a:p>
            <a:pPr defTabSz="457200">
              <a:defRPr sz="1400">
                <a:solidFill>
                  <a:srgbClr val="252525"/>
                </a:solidFill>
                <a:latin typeface="Helvetica"/>
                <a:ea typeface="Helvetica"/>
                <a:cs typeface="Helvetica"/>
                <a:sym typeface="Helvetica"/>
              </a:defRPr>
            </a:pPr>
            <a:r>
              <a:t>L'année </a:t>
            </a:r>
            <a:r>
              <a:rPr u="sng">
                <a:solidFill>
                  <a:srgbClr val="0645AD"/>
                </a:solidFill>
                <a:hlinkClick r:id="rId10"/>
              </a:rPr>
              <a:t>1574</a:t>
            </a:r>
            <a:r>
              <a:t> est ainsi marquée par le décès de Vasari mais également de Cosme 1</a:t>
            </a:r>
            <a:r>
              <a:rPr sz="1200" baseline="31999"/>
              <a:t>er</a:t>
            </a:r>
            <a:r>
              <a:t>. Son fils et successeur, </a:t>
            </a:r>
            <a:r>
              <a:rPr u="sng">
                <a:solidFill>
                  <a:srgbClr val="0645AD"/>
                </a:solidFill>
                <a:hlinkClick r:id="rId11"/>
              </a:rPr>
              <a:t>François I</a:t>
            </a:r>
            <a:r>
              <a:rPr sz="1200" u="sng" baseline="31999">
                <a:solidFill>
                  <a:srgbClr val="0645AD"/>
                </a:solidFill>
                <a:hlinkClick r:id="rId11"/>
              </a:rPr>
              <a:t>er</a:t>
            </a:r>
            <a:r>
              <a:rPr u="sng">
                <a:solidFill>
                  <a:srgbClr val="0645AD"/>
                </a:solidFill>
                <a:hlinkClick r:id="rId11"/>
              </a:rPr>
              <a:t> de Médicis</a:t>
            </a:r>
            <a:r>
              <a:t> (1541-1587) souhaite terminer ce vaste dessein et en confie le soin à </a:t>
            </a:r>
            <a:r>
              <a:rPr u="sng">
                <a:solidFill>
                  <a:srgbClr val="0645AD"/>
                </a:solidFill>
                <a:hlinkClick r:id="rId12"/>
              </a:rPr>
              <a:t>Federigo Zuccaro</a:t>
            </a:r>
            <a:r>
              <a:t> (1542-1609).</a:t>
            </a:r>
          </a:p>
          <a:p>
            <a:pPr defTabSz="457200">
              <a:defRPr sz="1400">
                <a:solidFill>
                  <a:srgbClr val="252525"/>
                </a:solidFill>
                <a:latin typeface="Helvetica"/>
                <a:ea typeface="Helvetica"/>
                <a:cs typeface="Helvetica"/>
                <a:sym typeface="Helvetica"/>
              </a:defRPr>
            </a:pPr>
            <a:r>
              <a:t>L'ensemble est achevé en 1579 et inauguré le 30 août.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pPr defTabSz="457200">
              <a:defRPr sz="1500">
                <a:solidFill>
                  <a:srgbClr val="555555"/>
                </a:solidFill>
                <a:latin typeface="Helvetica"/>
                <a:ea typeface="Helvetica"/>
                <a:cs typeface="Helvetica"/>
                <a:sym typeface="Helvetica"/>
              </a:defRPr>
            </a:pPr>
            <a:r>
              <a:t>Wittenberg All Saints' Church</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Le conflit avec la </a:t>
            </a:r>
            <a:r>
              <a:rPr u="sng">
                <a:solidFill>
                  <a:srgbClr val="0645AD"/>
                </a:solidFill>
                <a:hlinkClick r:id="rId3"/>
              </a:rPr>
              <a:t>papauté</a:t>
            </a:r>
            <a:r>
              <a:t> éclate en 1517, à propos de l'indulgence décrétée par le </a:t>
            </a:r>
            <a:r>
              <a:rPr u="sng">
                <a:solidFill>
                  <a:srgbClr val="0B1480"/>
                </a:solidFill>
                <a:hlinkClick r:id="rId4"/>
              </a:rPr>
              <a:t>pape</a:t>
            </a:r>
            <a:r>
              <a:t> </a:t>
            </a:r>
            <a:r>
              <a:rPr u="sng">
                <a:solidFill>
                  <a:srgbClr val="0645AD"/>
                </a:solidFill>
                <a:hlinkClick r:id="rId5"/>
              </a:rPr>
              <a:t>Léon X</a:t>
            </a:r>
            <a:r>
              <a:t> pour favoriser la construction de la </a:t>
            </a:r>
            <a:r>
              <a:rPr u="sng">
                <a:solidFill>
                  <a:srgbClr val="0645AD"/>
                </a:solidFill>
                <a:hlinkClick r:id="rId6"/>
              </a:rPr>
              <a:t>basilique Saint-Pierre</a:t>
            </a:r>
            <a:r>
              <a:t>, indulgence soutenue dans le </a:t>
            </a:r>
            <a:r>
              <a:rPr u="sng">
                <a:solidFill>
                  <a:srgbClr val="0645AD"/>
                </a:solidFill>
                <a:hlinkClick r:id="rId7"/>
              </a:rPr>
              <a:t>Saint-Empire</a:t>
            </a:r>
            <a:r>
              <a:t> par l'</a:t>
            </a:r>
            <a:r>
              <a:rPr u="sng">
                <a:solidFill>
                  <a:srgbClr val="0645AD"/>
                </a:solidFill>
                <a:hlinkClick r:id="rId8"/>
              </a:rPr>
              <a:t>archevêque-électeur de Mayence</a:t>
            </a:r>
            <a:r>
              <a:t> </a:t>
            </a:r>
            <a:r>
              <a:rPr u="sng">
                <a:solidFill>
                  <a:srgbClr val="0645AD"/>
                </a:solidFill>
                <a:hlinkClick r:id="rId9"/>
              </a:rPr>
              <a:t>Albert de Brandebourg</a:t>
            </a:r>
            <a:r>
              <a:t>. Le 31 octobre, Luther écrit à l'archevêque pour lui demander de ne pas cautionner cette indulgence et joint à sa lettre les </a:t>
            </a:r>
            <a:r>
              <a:rPr i="1" u="sng">
                <a:solidFill>
                  <a:srgbClr val="0645AD"/>
                </a:solidFill>
                <a:hlinkClick r:id="rId10"/>
              </a:rPr>
              <a:t>95 thèses</a:t>
            </a:r>
            <a:r>
              <a:t>. Comme l'affirme son contemporain </a:t>
            </a:r>
            <a:r>
              <a:rPr u="sng">
                <a:solidFill>
                  <a:srgbClr val="0645AD"/>
                </a:solidFill>
                <a:hlinkClick r:id="rId11"/>
              </a:rPr>
              <a:t>Philippe Mélanchthon</a:t>
            </a:r>
            <a:r>
              <a:t>, le 31 octobre 1517 il aurait placardé sur les portes de l'</a:t>
            </a:r>
            <a:r>
              <a:rPr u="sng">
                <a:solidFill>
                  <a:srgbClr val="0645AD"/>
                </a:solidFill>
                <a:hlinkClick r:id="rId12"/>
              </a:rPr>
              <a:t>église de la Toussaint de Wittemberg</a:t>
            </a:r>
            <a:r>
              <a:t> ses </a:t>
            </a:r>
            <a:r>
              <a:rPr i="1"/>
              <a:t>95 thèses</a:t>
            </a:r>
            <a:r>
              <a:t> condamnant violemment le </a:t>
            </a:r>
            <a:r>
              <a:rPr u="sng">
                <a:solidFill>
                  <a:srgbClr val="0645AD"/>
                </a:solidFill>
                <a:hlinkClick r:id="rId13"/>
              </a:rPr>
              <a:t>commerce des indulgences</a:t>
            </a:r>
            <a:r>
              <a:t> pratiqué par l’</a:t>
            </a:r>
            <a:r>
              <a:rPr u="sng">
                <a:solidFill>
                  <a:srgbClr val="0645AD"/>
                </a:solidFill>
                <a:hlinkClick r:id="rId14"/>
              </a:rPr>
              <a:t>Église catholique</a:t>
            </a:r>
            <a:r>
              <a:t>, et plus durement encore les pratiques du </a:t>
            </a:r>
            <a:r>
              <a:rPr u="sng">
                <a:solidFill>
                  <a:srgbClr val="0645AD"/>
                </a:solidFill>
                <a:hlinkClick r:id="rId15"/>
              </a:rPr>
              <a:t>haut clergé</a:t>
            </a:r>
            <a:r>
              <a:t> — principalement de la papauté. Ces </a:t>
            </a:r>
            <a:r>
              <a:rPr i="1"/>
              <a:t>95 Thèses</a:t>
            </a:r>
            <a:r>
              <a:t>, également appelées </a:t>
            </a:r>
            <a:r>
              <a:rPr i="1"/>
              <a:t>Thèses de Wittemberg</a:t>
            </a:r>
            <a:r>
              <a:t>, sont imprimées à la fin de l'année. Il s'insurge contre l'imposition de </a:t>
            </a:r>
            <a:r>
              <a:rPr u="sng">
                <a:solidFill>
                  <a:srgbClr val="0645AD"/>
                </a:solidFill>
                <a:hlinkClick r:id="rId16"/>
              </a:rPr>
              <a:t>dogmes</a:t>
            </a:r>
            <a:r>
              <a:t> tels que celui du </a:t>
            </a:r>
            <a:r>
              <a:rPr u="sng">
                <a:solidFill>
                  <a:srgbClr val="0645AD"/>
                </a:solidFill>
                <a:hlinkClick r:id="rId17"/>
              </a:rPr>
              <a:t>Purgatoire</a:t>
            </a:r>
            <a:r>
              <a:t>. Dès lors, cette controverse entre théologiens (donc universitaires) devient une affaire publique et politique. Luther est dénoncé à Rome par l'archevêque Albrecht. Le pape Léon X lui ordonne de se rétracter par la </a:t>
            </a:r>
            <a:r>
              <a:rPr u="sng">
                <a:solidFill>
                  <a:srgbClr val="0645AD"/>
                </a:solidFill>
                <a:hlinkClick r:id="rId18"/>
              </a:rPr>
              <a:t>bulle pontificale</a:t>
            </a:r>
            <a:r>
              <a:t> </a:t>
            </a:r>
            <a:r>
              <a:rPr i="1" u="sng">
                <a:solidFill>
                  <a:srgbClr val="0645AD"/>
                </a:solidFill>
                <a:hlinkClick r:id="rId19"/>
              </a:rPr>
              <a:t>Exsurge Domine</a:t>
            </a:r>
            <a:r>
              <a:t>, mais Luther la brûle en public et rompt avec Église catholique, en 1521. Un an plus tard commence contre lui un long procès qui aboutira à son </a:t>
            </a:r>
            <a:r>
              <a:rPr u="sng">
                <a:solidFill>
                  <a:srgbClr val="0645AD"/>
                </a:solidFill>
                <a:hlinkClick r:id="rId20"/>
              </a:rPr>
              <a:t>excommunication</a:t>
            </a:r>
            <a: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pPr defTabSz="457200">
              <a:defRPr sz="1400">
                <a:solidFill>
                  <a:srgbClr val="0645AD"/>
                </a:solidFill>
                <a:latin typeface="Helvetica"/>
                <a:ea typeface="Helvetica"/>
                <a:cs typeface="Helvetica"/>
                <a:sym typeface="Helvetica"/>
              </a:defRPr>
            </a:pPr>
            <a:r>
              <a:rPr b="1">
                <a:solidFill>
                  <a:srgbClr val="252525"/>
                </a:solidFill>
              </a:rPr>
              <a:t>Ulrich Zwingli</a:t>
            </a:r>
            <a:r>
              <a:rPr sz="1100"/>
              <a:t>1</a:t>
            </a:r>
            <a:r>
              <a:rPr>
                <a:solidFill>
                  <a:srgbClr val="252525"/>
                </a:solidFill>
              </a:rPr>
              <a:t> est un </a:t>
            </a:r>
            <a:r>
              <a:rPr u="sng">
                <a:hlinkClick r:id="rId3"/>
              </a:rPr>
              <a:t>réformateur protestant</a:t>
            </a:r>
            <a:r>
              <a:rPr>
                <a:solidFill>
                  <a:srgbClr val="252525"/>
                </a:solidFill>
              </a:rPr>
              <a:t> suisse, né à </a:t>
            </a:r>
            <a:r>
              <a:rPr u="sng">
                <a:hlinkClick r:id="rId4"/>
              </a:rPr>
              <a:t>Wildhaus</a:t>
            </a:r>
            <a:r>
              <a:rPr>
                <a:solidFill>
                  <a:srgbClr val="252525"/>
                </a:solidFill>
              </a:rPr>
              <a:t> (dans le </a:t>
            </a:r>
            <a:r>
              <a:rPr u="sng">
                <a:hlinkClick r:id="rId5"/>
              </a:rPr>
              <a:t>canton de Saint-Gall</a:t>
            </a:r>
            <a:r>
              <a:rPr>
                <a:solidFill>
                  <a:srgbClr val="252525"/>
                </a:solidFill>
              </a:rPr>
              <a:t>) le </a:t>
            </a:r>
            <a:r>
              <a:rPr u="sng">
                <a:hlinkClick r:id="rId6"/>
              </a:rPr>
              <a:t>1</a:t>
            </a:r>
            <a:r>
              <a:rPr sz="1200" u="sng" baseline="31999">
                <a:hlinkClick r:id="rId6"/>
              </a:rPr>
              <a:t>er</a:t>
            </a:r>
            <a:r>
              <a:rPr u="sng">
                <a:hlinkClick r:id="rId6"/>
              </a:rPr>
              <a:t> janvier</a:t>
            </a:r>
            <a:r>
              <a:rPr>
                <a:solidFill>
                  <a:srgbClr val="252525"/>
                </a:solidFill>
              </a:rPr>
              <a:t> </a:t>
            </a:r>
            <a:r>
              <a:rPr u="sng">
                <a:hlinkClick r:id="rId7"/>
              </a:rPr>
              <a:t>1484</a:t>
            </a:r>
            <a:r>
              <a:rPr>
                <a:solidFill>
                  <a:srgbClr val="252525"/>
                </a:solidFill>
              </a:rPr>
              <a:t> et mort le </a:t>
            </a:r>
            <a:r>
              <a:rPr u="sng">
                <a:hlinkClick r:id="rId8"/>
              </a:rPr>
              <a:t>11 octobre</a:t>
            </a:r>
            <a:r>
              <a:rPr>
                <a:solidFill>
                  <a:srgbClr val="252525"/>
                </a:solidFill>
              </a:rPr>
              <a:t> </a:t>
            </a:r>
            <a:r>
              <a:rPr u="sng">
                <a:hlinkClick r:id="rId9"/>
              </a:rPr>
              <a:t>1531</a:t>
            </a:r>
            <a:r>
              <a:rPr>
                <a:solidFill>
                  <a:srgbClr val="252525"/>
                </a:solidFill>
              </a:rPr>
              <a:t> à </a:t>
            </a:r>
            <a:r>
              <a:rPr u="sng">
                <a:hlinkClick r:id="rId10"/>
              </a:rPr>
              <a:t>Kappel am Albis</a:t>
            </a:r>
            <a:r>
              <a:rPr>
                <a:solidFill>
                  <a:srgbClr val="252525"/>
                </a:solidFill>
              </a:rPr>
              <a:t> (dans le </a:t>
            </a:r>
            <a:r>
              <a:rPr u="sng">
                <a:hlinkClick r:id="rId11"/>
              </a:rPr>
              <a:t>canton de Zurich</a:t>
            </a:r>
            <a:r>
              <a:rPr>
                <a:solidFill>
                  <a:srgbClr val="252525"/>
                </a:solidFill>
              </a:rPr>
              <a:t>).</a:t>
            </a:r>
          </a:p>
          <a:p>
            <a:pPr defTabSz="457200">
              <a:defRPr sz="1400">
                <a:solidFill>
                  <a:srgbClr val="252525"/>
                </a:solidFill>
                <a:latin typeface="Helvetica"/>
                <a:ea typeface="Helvetica"/>
                <a:cs typeface="Helvetica"/>
                <a:sym typeface="Helvetica"/>
              </a:defRPr>
            </a:pPr>
            <a:r>
              <a:t>Très présent dans la société, il est un des principaux artisans des différentes tentatives de convertir, y compris militairement, la </a:t>
            </a:r>
            <a:r>
              <a:rPr u="sng">
                <a:solidFill>
                  <a:srgbClr val="0645AD"/>
                </a:solidFill>
                <a:hlinkClick r:id="rId12"/>
              </a:rPr>
              <a:t>Suisse</a:t>
            </a:r>
            <a:r>
              <a:t> à la </a:t>
            </a:r>
            <a:r>
              <a:rPr u="sng">
                <a:solidFill>
                  <a:srgbClr val="0B1480"/>
                </a:solidFill>
                <a:hlinkClick r:id="rId13"/>
              </a:rPr>
              <a:t>Réforme protestante</a:t>
            </a:r>
            <a:r>
              <a:t>. En 1523, il parvient à faire adopter la Réforme par le canton de Zurich, premier canton à le faire. Il est, depuis </a:t>
            </a:r>
            <a:r>
              <a:rPr u="sng">
                <a:solidFill>
                  <a:srgbClr val="0645AD"/>
                </a:solidFill>
                <a:hlinkClick r:id="rId14"/>
              </a:rPr>
              <a:t>Zurich</a:t>
            </a:r>
            <a:r>
              <a:t>, à l'origine des Églises réformées de Suisse alémaniques. Il est l'une des références historiques du </a:t>
            </a:r>
            <a:r>
              <a:rPr u="sng">
                <a:solidFill>
                  <a:srgbClr val="0645AD"/>
                </a:solidFill>
                <a:hlinkClick r:id="rId15"/>
              </a:rPr>
              <a:t>protestantisme libéral</a:t>
            </a:r>
            <a:r>
              <a:t>.</a:t>
            </a:r>
          </a:p>
          <a:p>
            <a:pPr defTabSz="457200">
              <a:defRPr sz="1400">
                <a:solidFill>
                  <a:srgbClr val="252525"/>
                </a:solidFill>
                <a:latin typeface="Helvetica"/>
                <a:ea typeface="Helvetica"/>
                <a:cs typeface="Helvetica"/>
                <a:sym typeface="Helvetica"/>
              </a:defRPr>
            </a:pPr>
            <a:r>
              <a:t>Après un ministère à </a:t>
            </a:r>
            <a:r>
              <a:rPr u="sng">
                <a:solidFill>
                  <a:srgbClr val="0645AD"/>
                </a:solidFill>
                <a:hlinkClick r:id="rId16"/>
              </a:rPr>
              <a:t>Glaris</a:t>
            </a:r>
            <a:r>
              <a:t> et à </a:t>
            </a:r>
            <a:r>
              <a:rPr u="sng">
                <a:solidFill>
                  <a:srgbClr val="0645AD"/>
                </a:solidFill>
                <a:hlinkClick r:id="rId17"/>
              </a:rPr>
              <a:t>Einsiedeln</a:t>
            </a:r>
            <a:r>
              <a:t>, où il combattit la </a:t>
            </a:r>
            <a:r>
              <a:rPr u="sng">
                <a:solidFill>
                  <a:srgbClr val="0645AD"/>
                </a:solidFill>
                <a:hlinkClick r:id="rId18"/>
              </a:rPr>
              <a:t>mariolâtrie</a:t>
            </a:r>
            <a:r>
              <a:t>, Zwingli fut appelé comme prédicateur à </a:t>
            </a:r>
            <a:r>
              <a:rPr u="sng">
                <a:solidFill>
                  <a:srgbClr val="0645AD"/>
                </a:solidFill>
                <a:hlinkClick r:id="rId19"/>
              </a:rPr>
              <a:t>Zurich</a:t>
            </a:r>
            <a:r>
              <a:t>. Logicien rigoureux, il alla plus loin que Luther en ce sens que, selon lui, ce qui n'était pas enseigné dans la Bible devait être aboli : la </a:t>
            </a:r>
            <a:r>
              <a:rPr u="sng">
                <a:solidFill>
                  <a:srgbClr val="0645AD"/>
                </a:solidFill>
                <a:hlinkClick r:id="rId20"/>
              </a:rPr>
              <a:t>Cène</a:t>
            </a:r>
            <a:r>
              <a:t> représentait un mémorial, sans présence réelle du </a:t>
            </a:r>
            <a:r>
              <a:rPr u="sng">
                <a:solidFill>
                  <a:srgbClr val="0645AD"/>
                </a:solidFill>
                <a:hlinkClick r:id="rId21"/>
              </a:rPr>
              <a:t>Christ</a:t>
            </a:r>
            <a:r>
              <a:t>, et les images, qu'il considérait comme des idoles, devaient être enlevées des églises. Enfin, l'ancienne </a:t>
            </a:r>
            <a:r>
              <a:rPr u="sng">
                <a:solidFill>
                  <a:srgbClr val="0645AD"/>
                </a:solidFill>
                <a:hlinkClick r:id="rId22"/>
              </a:rPr>
              <a:t>liturgie</a:t>
            </a:r>
            <a:r>
              <a:t> devait être remplacée.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t>Concile: assemblée d’évêques de l’église catholique</a:t>
            </a:r>
          </a:p>
          <a:p>
            <a:pPr defTabSz="457200">
              <a:defRPr sz="1400">
                <a:solidFill>
                  <a:srgbClr val="252525"/>
                </a:solidFill>
                <a:latin typeface="Helvetica"/>
                <a:ea typeface="Helvetica"/>
                <a:cs typeface="Helvetica"/>
                <a:sym typeface="Helvetica"/>
              </a:defRPr>
            </a:pPr>
            <a:r>
              <a:t>Trente: ville italienne</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La </a:t>
            </a:r>
            <a:r>
              <a:rPr b="1"/>
              <a:t>Contre-Réforme</a:t>
            </a:r>
            <a:r>
              <a:t> est le mouvement par lequel l'</a:t>
            </a:r>
            <a:r>
              <a:rPr u="sng">
                <a:solidFill>
                  <a:srgbClr val="0645AD"/>
                </a:solidFill>
                <a:hlinkClick r:id="rId3"/>
              </a:rPr>
              <a:t>Église catholique romaine</a:t>
            </a:r>
            <a:r>
              <a:t> réagit, dans le courant du </a:t>
            </a:r>
            <a:r>
              <a:rPr u="sng">
                <a:solidFill>
                  <a:srgbClr val="0645AD"/>
                </a:solidFill>
                <a:hlinkClick r:id="rId4"/>
              </a:rPr>
              <a:t>xvi</a:t>
            </a:r>
            <a:r>
              <a:rPr sz="1200" u="sng" baseline="31999">
                <a:solidFill>
                  <a:srgbClr val="0645AD"/>
                </a:solidFill>
                <a:hlinkClick r:id="rId4"/>
              </a:rPr>
              <a:t>e</a:t>
            </a:r>
            <a:r>
              <a:rPr u="sng">
                <a:solidFill>
                  <a:srgbClr val="0645AD"/>
                </a:solidFill>
                <a:hlinkClick r:id="rId4"/>
              </a:rPr>
              <a:t> siècle</a:t>
            </a:r>
            <a:r>
              <a:t>, face à la </a:t>
            </a:r>
            <a:r>
              <a:rPr u="sng">
                <a:solidFill>
                  <a:srgbClr val="0B1480"/>
                </a:solidFill>
                <a:hlinkClick r:id="rId5"/>
              </a:rPr>
              <a:t>Réforme protestante</a:t>
            </a:r>
            <a:r>
              <a:t>. L'expression provient de l'historiographie allemande du </a:t>
            </a:r>
            <a:r>
              <a:rPr u="sng">
                <a:solidFill>
                  <a:srgbClr val="0645AD"/>
                </a:solidFill>
                <a:hlinkClick r:id="rId6"/>
              </a:rPr>
              <a:t>xix</a:t>
            </a:r>
            <a:r>
              <a:rPr sz="1200" u="sng" baseline="31999">
                <a:solidFill>
                  <a:srgbClr val="0645AD"/>
                </a:solidFill>
                <a:hlinkClick r:id="rId6"/>
              </a:rPr>
              <a:t>e</a:t>
            </a:r>
            <a:r>
              <a:rPr u="sng">
                <a:solidFill>
                  <a:srgbClr val="0645AD"/>
                </a:solidFill>
                <a:hlinkClick r:id="rId6"/>
              </a:rPr>
              <a:t> siècle</a:t>
            </a:r>
            <a:r>
              <a:t> et est employée dans un esprit polémique. Une partie des historiens actuels la distinguent du terme de </a:t>
            </a:r>
            <a:r>
              <a:rPr u="sng">
                <a:solidFill>
                  <a:srgbClr val="0645AD"/>
                </a:solidFill>
                <a:hlinkClick r:id="rId7"/>
              </a:rPr>
              <a:t>Réforme catholique</a:t>
            </a:r>
            <a:r>
              <a:t> et ne l'emploient plus en historiographie, car ils estiment que le terme de « Contre-Réforme » limite la Réforme catholique à un simple processus de réaction face au protestantisme alors qu'elle est bien plus profonde</a:t>
            </a:r>
            <a:r>
              <a:rPr sz="1100">
                <a:solidFill>
                  <a:srgbClr val="0645AD"/>
                </a:solidFill>
              </a:rPr>
              <a:t>1</a:t>
            </a:r>
            <a:r>
              <a:t>.</a:t>
            </a:r>
          </a:p>
          <a:p>
            <a:pPr defTabSz="457200">
              <a:defRPr sz="1400">
                <a:solidFill>
                  <a:srgbClr val="252525"/>
                </a:solidFill>
                <a:latin typeface="Helvetica"/>
                <a:ea typeface="Helvetica"/>
                <a:cs typeface="Helvetica"/>
                <a:sym typeface="Helvetica"/>
              </a:defRPr>
            </a:pPr>
            <a:r>
              <a:t>La Contre-Réforme prend place dans une vaste aspiration à la réforme et au renouveau religieux qui traverse l'Occident chrétien depuis le xv</a:t>
            </a:r>
            <a:r>
              <a:rPr sz="1200" baseline="31999"/>
              <a:t>e</a:t>
            </a:r>
            <a:r>
              <a:t> siècle. Elle répond en partie aux objectifs de l'Église catholique visant à faire reculer et disparaître le </a:t>
            </a:r>
            <a:r>
              <a:rPr u="sng">
                <a:solidFill>
                  <a:srgbClr val="0645AD"/>
                </a:solidFill>
                <a:hlinkClick r:id="rId8"/>
              </a:rPr>
              <a:t>protestantisme</a:t>
            </a:r>
            <a:r>
              <a:rPr sz="1100">
                <a:solidFill>
                  <a:srgbClr val="0645AD"/>
                </a:solidFill>
              </a:rPr>
              <a:t>2</a:t>
            </a:r>
            <a:r>
              <a:t>. Elle permet de doter l'Église catholique des outils spirituels et matériels pour amorcer une reconquête partielle des régions acquises aux différentes Églises protestantes et amorcer une renaissance religieuse. Les oppositions postérieures au protestantisme se définissent dans le cadre de l'</a:t>
            </a:r>
            <a:r>
              <a:rPr u="sng">
                <a:solidFill>
                  <a:srgbClr val="0645AD"/>
                </a:solidFill>
                <a:hlinkClick r:id="rId9"/>
              </a:rPr>
              <a:t>antiprotestantisme</a:t>
            </a:r>
            <a:r>
              <a:t>.</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De nombreux chrétiens attendent un </a:t>
            </a:r>
            <a:r>
              <a:rPr u="sng">
                <a:solidFill>
                  <a:srgbClr val="0B1480"/>
                </a:solidFill>
                <a:hlinkClick r:id="rId10"/>
              </a:rPr>
              <a:t>concile</a:t>
            </a:r>
            <a:r>
              <a:t> pour réformer en profondeur l'Église catholique. Luther lui-même réclame la réunion d'un concile. </a:t>
            </a:r>
          </a:p>
          <a:p>
            <a:pPr defTabSz="457200">
              <a:defRPr sz="1400">
                <a:solidFill>
                  <a:srgbClr val="252525"/>
                </a:solidFill>
                <a:latin typeface="Helvetica"/>
                <a:ea typeface="Helvetica"/>
                <a:cs typeface="Helvetica"/>
                <a:sym typeface="Helvetica"/>
              </a:defRPr>
            </a:pPr>
            <a:endParaRPr/>
          </a:p>
          <a:p>
            <a:pPr defTabSz="457200">
              <a:defRPr sz="1300">
                <a:solidFill>
                  <a:srgbClr val="252525"/>
                </a:solidFill>
                <a:latin typeface="Helvetica"/>
                <a:ea typeface="Helvetica"/>
                <a:cs typeface="Helvetica"/>
                <a:sym typeface="Helvetica"/>
              </a:defRPr>
            </a:pPr>
            <a:r>
              <a:rPr sz="1700" b="1"/>
              <a:t>Les décrets et les canons</a:t>
            </a:r>
            <a:r>
              <a:rPr>
                <a:solidFill>
                  <a:srgbClr val="555555"/>
                </a:solidFill>
              </a:rPr>
              <a:t>[</a:t>
            </a:r>
            <a:r>
              <a:rPr u="sng">
                <a:solidFill>
                  <a:srgbClr val="0645AD"/>
                </a:solidFill>
                <a:hlinkClick r:id="rId11"/>
              </a:rPr>
              <a:t>modifier</a:t>
            </a:r>
            <a:r>
              <a:rPr>
                <a:solidFill>
                  <a:srgbClr val="555555"/>
                </a:solidFill>
              </a:rPr>
              <a:t> | </a:t>
            </a:r>
            <a:r>
              <a:rPr u="sng">
                <a:solidFill>
                  <a:srgbClr val="0645AD"/>
                </a:solidFill>
                <a:hlinkClick r:id="rId12"/>
              </a:rPr>
              <a:t>modifier le code</a:t>
            </a:r>
            <a:r>
              <a:rPr>
                <a:solidFill>
                  <a:srgbClr val="555555"/>
                </a:solidFill>
              </a:rPr>
              <a:t>]</a:t>
            </a:r>
            <a:endParaRPr sz="1700" b="1">
              <a:solidFill>
                <a:srgbClr val="000000"/>
              </a:solidFill>
            </a:endParaRPr>
          </a:p>
          <a:p>
            <a:pPr defTabSz="457200">
              <a:defRPr sz="1400">
                <a:solidFill>
                  <a:srgbClr val="252525"/>
                </a:solidFill>
                <a:latin typeface="Helvetica"/>
                <a:ea typeface="Helvetica"/>
                <a:cs typeface="Helvetica"/>
                <a:sym typeface="Helvetica"/>
              </a:defRPr>
            </a:pPr>
            <a:r>
              <a:t>Les pères conciliaires s'emploient à définir les textes canoniques de l'Ancien et du Nouveau Testament. Ils imposent l'usage obligatoire de la </a:t>
            </a:r>
            <a:r>
              <a:rPr u="sng">
                <a:solidFill>
                  <a:srgbClr val="0645AD"/>
                </a:solidFill>
                <a:hlinkClick r:id="rId13"/>
              </a:rPr>
              <a:t>Vulgate</a:t>
            </a:r>
            <a:r>
              <a:t> éditée en 1593. Le clergé est seul compétent pour expliquer et interpréter les livres saints. Le concile donne à la Tradition la même valeur qu'à la Bible. Le 8 avril 1546, le concile proclame : « Considérant que la vérité et la discipline des mœurs sont contenues dans les livres écrits et dans les traditions non écrites qui, reçues de la bouche même du Christ par les apôtres, ou par les apôtres à qui l'Esprit saint les avait dictées, transmises comme de main à main, sont parvenues jusqu'à nous, le concile [...] reçoit tous les livres tant de l'Ancien que du Nouveau Testament [...], ainsi que les traditions [...]. Il les reçoit et les vénère avec un égal respect et une piété égale</a:t>
            </a:r>
            <a:r>
              <a:rPr sz="1100">
                <a:solidFill>
                  <a:srgbClr val="0645AD"/>
                </a:solidFill>
              </a:rPr>
              <a:t>10</a:t>
            </a:r>
            <a:r>
              <a:t> ».</a:t>
            </a:r>
          </a:p>
          <a:p>
            <a:pPr defTabSz="457200">
              <a:defRPr sz="1400">
                <a:solidFill>
                  <a:srgbClr val="252525"/>
                </a:solidFill>
                <a:latin typeface="Helvetica"/>
                <a:ea typeface="Helvetica"/>
                <a:cs typeface="Helvetica"/>
                <a:sym typeface="Helvetica"/>
              </a:defRPr>
            </a:pPr>
            <a:r>
              <a:t>Le concile précise la doctrine catholique du Salut. Une nouvelle profession de foi est adoptée. elle est publiée seulement en 1564. Elle commence par le </a:t>
            </a:r>
            <a:r>
              <a:rPr u="sng">
                <a:solidFill>
                  <a:srgbClr val="0645AD"/>
                </a:solidFill>
                <a:hlinkClick r:id="rId14"/>
              </a:rPr>
              <a:t>symbole des apôtres</a:t>
            </a:r>
            <a:r>
              <a:t> et se poursuit par l'acceptation des traditions apostoliques et ecclésiastiques. Elle s'achève par un serment d'obéissance au pape</a:t>
            </a:r>
            <a:r>
              <a:rPr sz="1100">
                <a:solidFill>
                  <a:srgbClr val="0645AD"/>
                </a:solidFill>
              </a:rPr>
              <a:t>11</a:t>
            </a:r>
            <a:r>
              <a:t>.</a:t>
            </a:r>
          </a:p>
          <a:p>
            <a:pPr defTabSz="457200">
              <a:defRPr sz="1400">
                <a:solidFill>
                  <a:srgbClr val="252525"/>
                </a:solidFill>
                <a:latin typeface="Helvetica"/>
                <a:ea typeface="Helvetica"/>
                <a:cs typeface="Helvetica"/>
                <a:sym typeface="Helvetica"/>
              </a:defRPr>
            </a:pPr>
            <a:r>
              <a:t>Les doctrines contestées par les Réformés sont précisées. L'homme est justifié par la foi et par les œuvres. Le concile majore la valeur des œuvres et développe la notion de mérite. L'existence du </a:t>
            </a:r>
            <a:r>
              <a:rPr u="sng">
                <a:solidFill>
                  <a:srgbClr val="0645AD"/>
                </a:solidFill>
                <a:hlinkClick r:id="rId15"/>
              </a:rPr>
              <a:t>purgatoire</a:t>
            </a:r>
            <a:r>
              <a:t>, du </a:t>
            </a:r>
            <a:r>
              <a:rPr u="sng">
                <a:solidFill>
                  <a:srgbClr val="0645AD"/>
                </a:solidFill>
                <a:hlinkClick r:id="rId16"/>
              </a:rPr>
              <a:t>culte des saints</a:t>
            </a:r>
            <a:r>
              <a:t>, des images, des reliques, la pratique des </a:t>
            </a:r>
            <a:r>
              <a:rPr u="sng">
                <a:solidFill>
                  <a:srgbClr val="0645AD"/>
                </a:solidFill>
                <a:hlinkClick r:id="rId17"/>
              </a:rPr>
              <a:t>indulgences</a:t>
            </a:r>
            <a:r>
              <a:rPr sz="1100">
                <a:solidFill>
                  <a:srgbClr val="0645AD"/>
                </a:solidFill>
              </a:rPr>
              <a:t>11</a:t>
            </a:r>
            <a:r>
              <a:t> sont confirmés. Les pères conciliaires rappellent l'existence des sept </a:t>
            </a:r>
            <a:r>
              <a:rPr u="sng">
                <a:solidFill>
                  <a:srgbClr val="0645AD"/>
                </a:solidFill>
                <a:hlinkClick r:id="rId18"/>
              </a:rPr>
              <a:t>sacrements</a:t>
            </a:r>
            <a:r>
              <a:t>, tous nécessaires au Salut. Le concile précise même qu'ils ont été instaurés par le Christ</a:t>
            </a:r>
            <a:r>
              <a:rPr sz="1100">
                <a:solidFill>
                  <a:srgbClr val="0645AD"/>
                </a:solidFill>
              </a:rPr>
              <a:t>2</a:t>
            </a:r>
            <a:r>
              <a:t>. Ces sacrements doivent être conférés par un prêtre. La doctrine de la </a:t>
            </a:r>
            <a:r>
              <a:rPr u="sng">
                <a:solidFill>
                  <a:srgbClr val="0645AD"/>
                </a:solidFill>
                <a:hlinkClick r:id="rId19"/>
              </a:rPr>
              <a:t>transsubstantiation</a:t>
            </a:r>
            <a:r>
              <a:t> est réaffirmée ainsi que la nécessité de conserver dans un endroit sacré l'eucharistie. Mais les pères conciliaires rejettent la communion sous les deux espèces. La messe reste un sacrifice. Elle doit être dite en latin mais le prêtre peut faire le sermon en langue vernaculaire</a:t>
            </a:r>
            <a:r>
              <a:rPr sz="1100">
                <a:solidFill>
                  <a:srgbClr val="0645AD"/>
                </a:solidFill>
              </a:rPr>
              <a:t>8</a:t>
            </a:r>
            <a:r>
              <a:t>. En ce qui concerne le sacrement de pénitence, les décrets insistent sur la contrition, « douleur intérieure et détestation du péché</a:t>
            </a:r>
            <a:r>
              <a:rPr sz="1100">
                <a:solidFill>
                  <a:srgbClr val="0645AD"/>
                </a:solidFill>
              </a:rPr>
              <a:t>9</a:t>
            </a:r>
            <a:r>
              <a:t> » et de l'attrition, « honte du péché, crainte du châtiment et des peines ». L'attrition est une étape sur le chemin de la grâce</a:t>
            </a:r>
            <a:r>
              <a:rPr sz="1100">
                <a:solidFill>
                  <a:srgbClr val="0645AD"/>
                </a:solidFill>
              </a:rPr>
              <a:t>8</a:t>
            </a:r>
            <a:r>
              <a:t>. Les décrets de réformations précisent comment les évêques doivent être choisis, leurs pouvoirs, interdisent le cumul des évêchés et des cures, précisent les règles d'établissement des institutions scolaires et de la désignation des prédicateurs</a:t>
            </a:r>
            <a:r>
              <a:rPr sz="1100">
                <a:solidFill>
                  <a:srgbClr val="0645AD"/>
                </a:solidFill>
              </a:rPr>
              <a:t>9</a:t>
            </a:r>
            <a:r>
              <a:t>. Ils rappellent le pouvoir des évêques en matière d'ordination et l'obligation pour tous les clercs de porter l'habit ecclésiastique en permanence. De fait, le concile compte sur les évêques et les curés pour entamer la reconquête sur les protestants. Pour les former, des séminaires sont établis</a:t>
            </a:r>
            <a:r>
              <a:rPr sz="1100">
                <a:solidFill>
                  <a:srgbClr val="0645AD"/>
                </a:solidFill>
              </a:rPr>
              <a:t>8</a:t>
            </a:r>
            <a:r>
              <a:t>. Le célibat du clergé est réaffirmé.</a:t>
            </a:r>
          </a:p>
          <a:p>
            <a:pPr defTabSz="457200">
              <a:defRPr sz="1400">
                <a:solidFill>
                  <a:srgbClr val="252525"/>
                </a:solidFill>
                <a:latin typeface="Helvetica"/>
                <a:ea typeface="Helvetica"/>
                <a:cs typeface="Helvetica"/>
                <a:sym typeface="Helvetica"/>
              </a:defRPr>
            </a:pPr>
            <a:r>
              <a:t>Afin de faire connaitre aux catholiques les canons de la foi, un </a:t>
            </a:r>
            <a:r>
              <a:rPr u="sng">
                <a:solidFill>
                  <a:srgbClr val="0645AD"/>
                </a:solidFill>
                <a:hlinkClick r:id="rId20"/>
              </a:rPr>
              <a:t>missel</a:t>
            </a:r>
            <a:r>
              <a:t>, un </a:t>
            </a:r>
            <a:r>
              <a:rPr u="sng">
                <a:solidFill>
                  <a:srgbClr val="0645AD"/>
                </a:solidFill>
                <a:hlinkClick r:id="rId21"/>
              </a:rPr>
              <a:t>bréviaire</a:t>
            </a:r>
            <a:r>
              <a:t> et un </a:t>
            </a:r>
            <a:r>
              <a:rPr u="sng">
                <a:solidFill>
                  <a:srgbClr val="0645AD"/>
                </a:solidFill>
                <a:hlinkClick r:id="rId22"/>
              </a:rPr>
              <a:t>catéchisme</a:t>
            </a:r>
            <a:r>
              <a:t> doivent être publiés sous l'autorité du pape. Le catéchisme romain est achevé en avril 1565 suivi par le bréviaire en 1568 et le missel en 1569. Mais il faut attendre 1592 pour que paraisse une édition révisée de la Vulgate</a:t>
            </a:r>
            <a:r>
              <a:rPr sz="1100">
                <a:solidFill>
                  <a:srgbClr val="0645AD"/>
                </a:solidFill>
              </a:rPr>
              <a:t>8</a:t>
            </a:r>
            <a:r>
              <a:t>. Il est aussi important d'interdire aux fidèles la lecture des ouvrages dangereux pour leur foi catholique. Le 24 mars 1564, le pape publie l'</a:t>
            </a:r>
            <a:r>
              <a:rPr i="1"/>
              <a:t>index de Trente</a:t>
            </a:r>
            <a:r>
              <a:t>, c'est-à-dire la liste des livres interdits aux catholiques.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r>
              <a:t>Fondée en 1534 par Ignace de Loyola, gentilhomme espagnol.</a:t>
            </a:r>
          </a:p>
          <a:p>
            <a:r>
              <a:t>Les jésuites deviendront l’»escadron» papal anti-protestant</a:t>
            </a:r>
          </a:p>
          <a:p>
            <a:pPr defTabSz="457200">
              <a:defRPr sz="1400">
                <a:solidFill>
                  <a:srgbClr val="252525"/>
                </a:solidFill>
                <a:latin typeface="Helvetica"/>
                <a:ea typeface="Helvetica"/>
                <a:cs typeface="Helvetica"/>
                <a:sym typeface="Helvetica"/>
              </a:defRPr>
            </a:pPr>
            <a:r>
              <a:t>Il prend comme modèle l'organisation militaire et l'obéissance absolue à la hiérarchie. Son recrutement très sélectif nécessite une très longue formation. La Compagnie est entièrement aux ordres du pape. Elle est dirigée par un </a:t>
            </a:r>
            <a:r>
              <a:rPr u="sng">
                <a:solidFill>
                  <a:srgbClr val="0645AD"/>
                </a:solidFill>
                <a:hlinkClick r:id="rId3"/>
              </a:rPr>
              <a:t>supérieur général</a:t>
            </a:r>
            <a:r>
              <a:t>, élu à vie. La Compagnie a plusieurs activités : la mission en Europe pour reconquérir les espaces gagnés au protestantisme, l'évangélisation outre-mer, la direction de conscience, la confession. Cela amène les Jésuites à développer la </a:t>
            </a:r>
            <a:r>
              <a:rPr u="sng">
                <a:solidFill>
                  <a:srgbClr val="0645AD"/>
                </a:solidFill>
                <a:hlinkClick r:id="rId4"/>
              </a:rPr>
              <a:t>théologie morale</a:t>
            </a:r>
            <a:r>
              <a:t> et la théologie de la </a:t>
            </a:r>
            <a:r>
              <a:rPr u="sng">
                <a:solidFill>
                  <a:srgbClr val="0645AD"/>
                </a:solidFill>
                <a:hlinkClick r:id="rId5"/>
              </a:rPr>
              <a:t>grâce</a:t>
            </a:r>
            <a:r>
              <a:t>. Ils ouvrent aussi des écoles et des universités pour former le personnel nécessaire à la diffusion de la Contre-Réforme et pour instruire les laïcs</a:t>
            </a:r>
            <a:r>
              <a:rPr sz="1100">
                <a:solidFill>
                  <a:srgbClr val="0645AD"/>
                </a:solidFill>
              </a:rPr>
              <a:t>5</a:t>
            </a:r>
            <a:r>
              <a:t>.</a:t>
            </a:r>
          </a:p>
          <a:p>
            <a:pPr defTabSz="457200">
              <a:defRPr sz="1400">
                <a:solidFill>
                  <a:srgbClr val="252525"/>
                </a:solidFill>
                <a:latin typeface="Helvetica"/>
                <a:ea typeface="Helvetica"/>
                <a:cs typeface="Helvetica"/>
                <a:sym typeface="Helvetica"/>
              </a:defRPr>
            </a:pPr>
            <a:r>
              <a:t>Les deux ordres les plus actifs au temps de la Réforme catholique, les </a:t>
            </a:r>
            <a:r>
              <a:rPr u="sng">
                <a:solidFill>
                  <a:srgbClr val="0645AD"/>
                </a:solidFill>
                <a:hlinkClick r:id="rId6"/>
              </a:rPr>
              <a:t>Capucins</a:t>
            </a:r>
            <a:r>
              <a:t> et les Jésuites, ont vu le jour avant le concile de Trente, preuve que le renouveau catholique n'est pas seulement une réaction à la Réforme protestante. L'activité des missionnaires catholiques est intense durant toute la première moitié du xvi</a:t>
            </a:r>
            <a:r>
              <a:rPr sz="1200" baseline="31999"/>
              <a:t>e</a:t>
            </a:r>
            <a:r>
              <a:t> siècle, surtout dans les terres nouvelles : Amérique latine et Mexique. Prédicateurs, confesseurs des souverains et des princes, éducateurs influencés par les valeurs humanistes, ils parviennent à freiner l'essor du protestantisme en Pologne, en Bohême, en Hongrie, en Bavière, en France et dans les Pays-Bas espagnols.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pPr defTabSz="457200">
              <a:defRPr sz="1800">
                <a:solidFill>
                  <a:srgbClr val="252525"/>
                </a:solidFill>
                <a:latin typeface="Helvetica"/>
                <a:ea typeface="Helvetica"/>
                <a:cs typeface="Helvetica"/>
                <a:sym typeface="Helvetica"/>
              </a:defRPr>
            </a:pPr>
            <a:r>
              <a:rPr b="1" i="1"/>
              <a:t>La Naissance de Vénus</a:t>
            </a:r>
            <a:r>
              <a:t> (déesse de l’amour) est un tableau majeur de </a:t>
            </a:r>
            <a:r>
              <a:rPr u="sng">
                <a:solidFill>
                  <a:srgbClr val="0645AD"/>
                </a:solidFill>
                <a:hlinkClick r:id="rId3"/>
              </a:rPr>
              <a:t>Sandro Botticelli</a:t>
            </a:r>
            <a:r>
              <a:t>, peint vers </a:t>
            </a:r>
            <a:r>
              <a:rPr u="sng">
                <a:solidFill>
                  <a:srgbClr val="0645AD"/>
                </a:solidFill>
                <a:hlinkClick r:id="rId4"/>
              </a:rPr>
              <a:t>1485</a:t>
            </a:r>
            <a:r>
              <a:t> et conservé aux </a:t>
            </a:r>
            <a:r>
              <a:rPr u="sng">
                <a:solidFill>
                  <a:srgbClr val="0645AD"/>
                </a:solidFill>
                <a:hlinkClick r:id="rId5"/>
              </a:rPr>
              <a:t>Offices</a:t>
            </a:r>
            <a:r>
              <a:t> de </a:t>
            </a:r>
            <a:r>
              <a:rPr u="sng">
                <a:solidFill>
                  <a:srgbClr val="0645AD"/>
                </a:solidFill>
                <a:hlinkClick r:id="rId6"/>
              </a:rPr>
              <a:t>Florence</a:t>
            </a:r>
            <a:r>
              <a:t>. Il a été peint selon la technique de la </a:t>
            </a:r>
            <a:r>
              <a:rPr u="sng">
                <a:solidFill>
                  <a:srgbClr val="0645AD"/>
                </a:solidFill>
                <a:hlinkClick r:id="rId7"/>
              </a:rPr>
              <a:t>tempera</a:t>
            </a:r>
            <a:r>
              <a:t>.</a:t>
            </a:r>
          </a:p>
          <a:p>
            <a:pPr defTabSz="457200">
              <a:defRPr sz="18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Cette œuvre est une </a:t>
            </a:r>
            <a:r>
              <a:rPr u="sng">
                <a:solidFill>
                  <a:srgbClr val="0645AD"/>
                </a:solidFill>
                <a:hlinkClick r:id="rId8"/>
              </a:rPr>
              <a:t>allégorie</a:t>
            </a:r>
            <a:r>
              <a:t> : la </a:t>
            </a:r>
            <a:r>
              <a:rPr u="sng">
                <a:solidFill>
                  <a:srgbClr val="0B1480"/>
                </a:solidFill>
                <a:hlinkClick r:id="rId9"/>
              </a:rPr>
              <a:t>Vénus mythologique</a:t>
            </a:r>
            <a:r>
              <a:t>, dans sa forme </a:t>
            </a:r>
            <a:r>
              <a:rPr u="sng">
                <a:solidFill>
                  <a:srgbClr val="0B1480"/>
                </a:solidFill>
                <a:hlinkClick r:id="rId10"/>
              </a:rPr>
              <a:t>anadyomène</a:t>
            </a:r>
            <a:r>
              <a:t>. Le modèle de la Vénus, </a:t>
            </a:r>
            <a:r>
              <a:rPr u="sng">
                <a:solidFill>
                  <a:srgbClr val="0645AD"/>
                </a:solidFill>
                <a:hlinkClick r:id="rId11"/>
              </a:rPr>
              <a:t>Simonetta Vespucci</a:t>
            </a:r>
            <a:r>
              <a:t>, était la femme de Marco Vespucci et la maîtresse de </a:t>
            </a:r>
            <a:r>
              <a:rPr u="sng">
                <a:solidFill>
                  <a:srgbClr val="0645AD"/>
                </a:solidFill>
                <a:hlinkClick r:id="rId12"/>
              </a:rPr>
              <a:t>Julien de Médicis</a:t>
            </a:r>
            <a:r>
              <a:t>, et considérée comme la plus belle femme de son époque. Morte de pneumonie à l'âge de 23 ans en 1476, tous les portraits célèbres de Botticelli la représentant sont posthumes : </a:t>
            </a:r>
            <a:r>
              <a:rPr i="1"/>
              <a:t>Portrait de Simonetta Vespucci</a:t>
            </a:r>
            <a:r>
              <a:t> (1476-1480), </a:t>
            </a:r>
            <a:r>
              <a:rPr i="1"/>
              <a:t>Vénus et Mars</a:t>
            </a:r>
            <a:r>
              <a:t> (1480), </a:t>
            </a:r>
            <a:r>
              <a:rPr i="1"/>
              <a:t>La Naissance de Vénus</a:t>
            </a:r>
            <a:r>
              <a:t> (1485) </a:t>
            </a:r>
            <a:r>
              <a:rPr i="1"/>
              <a:t>Madonna della melagrana</a:t>
            </a:r>
            <a:r>
              <a:t> (1487). Il en est de même pour les peintures de </a:t>
            </a:r>
            <a:r>
              <a:rPr u="sng">
                <a:solidFill>
                  <a:srgbClr val="0645AD"/>
                </a:solidFill>
                <a:hlinkClick r:id="rId13"/>
              </a:rPr>
              <a:t>Piero di Cosimo</a:t>
            </a:r>
            <a:r>
              <a:t> dans lesquels est reconnue </a:t>
            </a:r>
            <a:r>
              <a:rPr u="sng">
                <a:solidFill>
                  <a:srgbClr val="0645AD"/>
                </a:solidFill>
                <a:hlinkClick r:id="rId11"/>
              </a:rPr>
              <a:t>Simonetta Vespucci</a:t>
            </a:r>
            <a:r>
              <a:t> : </a:t>
            </a:r>
            <a:r>
              <a:rPr i="1" u="sng">
                <a:solidFill>
                  <a:srgbClr val="0645AD"/>
                </a:solidFill>
                <a:hlinkClick r:id="rId14"/>
              </a:rPr>
              <a:t>Portrait de Simonetta Vespucci</a:t>
            </a:r>
            <a:r>
              <a:t> (1480), </a:t>
            </a:r>
            <a:r>
              <a:rPr i="1"/>
              <a:t>La Mort de Procris</a:t>
            </a:r>
            <a:r>
              <a:t> (1486-1510).</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p>
            <a:pPr defTabSz="457200">
              <a:defRPr sz="1800">
                <a:solidFill>
                  <a:srgbClr val="252525"/>
                </a:solidFill>
                <a:latin typeface="Helvetica"/>
                <a:ea typeface="Helvetica"/>
                <a:cs typeface="Helvetica"/>
                <a:sym typeface="Helvetica"/>
              </a:defRPr>
            </a:pPr>
            <a:r>
              <a:t>Le </a:t>
            </a:r>
            <a:r>
              <a:rPr u="sng">
                <a:solidFill>
                  <a:srgbClr val="0645AD"/>
                </a:solidFill>
                <a:hlinkClick r:id="rId3"/>
              </a:rPr>
              <a:t>plafond de la chapelle Sixtine</a:t>
            </a:r>
            <a:r>
              <a:t> au </a:t>
            </a:r>
            <a:r>
              <a:rPr u="sng">
                <a:solidFill>
                  <a:srgbClr val="0645AD"/>
                </a:solidFill>
                <a:hlinkClick r:id="rId4"/>
              </a:rPr>
              <a:t>Vatican</a:t>
            </a:r>
            <a:r>
              <a:t> entièrement réalisé par Michel-Ange.</a:t>
            </a:r>
          </a:p>
          <a:p>
            <a:pPr defTabSz="457200">
              <a:defRPr sz="1800">
                <a:solidFill>
                  <a:srgbClr val="252525"/>
                </a:solidFill>
                <a:latin typeface="Helvetica"/>
                <a:ea typeface="Helvetica"/>
                <a:cs typeface="Helvetica"/>
                <a:sym typeface="Helvetica"/>
              </a:defRPr>
            </a:pPr>
            <a:r>
              <a:t>Le jugement dernier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rPr b="1"/>
              <a:t>Michelangelo di Lodovico Buonarroti Simoni</a:t>
            </a:r>
            <a:r>
              <a:rPr sz="1100">
                <a:solidFill>
                  <a:srgbClr val="0645AD"/>
                </a:solidFill>
              </a:rPr>
              <a:t>1</a:t>
            </a:r>
            <a:r>
              <a:t> (</a:t>
            </a:r>
            <a:r>
              <a:rPr u="sng">
                <a:solidFill>
                  <a:srgbClr val="0645AD"/>
                </a:solidFill>
                <a:hlinkClick r:id="rId3"/>
              </a:rPr>
              <a:t>Caprese</a:t>
            </a:r>
            <a:r>
              <a:t>, </a:t>
            </a:r>
            <a:r>
              <a:rPr u="sng">
                <a:solidFill>
                  <a:srgbClr val="0645AD"/>
                </a:solidFill>
                <a:hlinkClick r:id="rId4"/>
              </a:rPr>
              <a:t>6 mars</a:t>
            </a:r>
            <a:r>
              <a:t> </a:t>
            </a:r>
            <a:r>
              <a:rPr u="sng">
                <a:solidFill>
                  <a:srgbClr val="0645AD"/>
                </a:solidFill>
                <a:hlinkClick r:id="rId5"/>
              </a:rPr>
              <a:t>1475</a:t>
            </a:r>
            <a:r>
              <a:t> - </a:t>
            </a:r>
            <a:r>
              <a:rPr u="sng">
                <a:solidFill>
                  <a:srgbClr val="0B1480"/>
                </a:solidFill>
                <a:hlinkClick r:id="rId6"/>
              </a:rPr>
              <a:t>Rome</a:t>
            </a:r>
            <a:r>
              <a:t>, </a:t>
            </a:r>
            <a:r>
              <a:rPr u="sng">
                <a:solidFill>
                  <a:srgbClr val="0645AD"/>
                </a:solidFill>
                <a:hlinkClick r:id="rId7"/>
              </a:rPr>
              <a:t>18 février</a:t>
            </a:r>
            <a:r>
              <a:t> </a:t>
            </a:r>
            <a:r>
              <a:rPr u="sng">
                <a:solidFill>
                  <a:srgbClr val="0645AD"/>
                </a:solidFill>
                <a:hlinkClick r:id="rId8"/>
              </a:rPr>
              <a:t>1564</a:t>
            </a:r>
            <a:r>
              <a:t>), dit en français </a:t>
            </a:r>
            <a:r>
              <a:rPr b="1"/>
              <a:t>Michel-Ange</a:t>
            </a:r>
            <a:r>
              <a:rPr sz="1100">
                <a:solidFill>
                  <a:srgbClr val="0645AD"/>
                </a:solidFill>
              </a:rPr>
              <a:t>2</a:t>
            </a:r>
            <a:r>
              <a:t>, est un </a:t>
            </a:r>
            <a:r>
              <a:rPr u="sng">
                <a:solidFill>
                  <a:srgbClr val="0645AD"/>
                </a:solidFill>
                <a:hlinkClick r:id="rId9"/>
              </a:rPr>
              <a:t>sculpteur</a:t>
            </a:r>
            <a:r>
              <a:t>, </a:t>
            </a:r>
            <a:r>
              <a:rPr u="sng">
                <a:solidFill>
                  <a:srgbClr val="0645AD"/>
                </a:solidFill>
                <a:hlinkClick r:id="rId10"/>
              </a:rPr>
              <a:t>peintre</a:t>
            </a:r>
            <a:r>
              <a:t>, </a:t>
            </a:r>
            <a:r>
              <a:rPr u="sng">
                <a:solidFill>
                  <a:srgbClr val="0645AD"/>
                </a:solidFill>
                <a:hlinkClick r:id="rId11"/>
              </a:rPr>
              <a:t>architecte</a:t>
            </a:r>
            <a:r>
              <a:t>, </a:t>
            </a:r>
            <a:r>
              <a:rPr u="sng">
                <a:solidFill>
                  <a:srgbClr val="0645AD"/>
                </a:solidFill>
                <a:hlinkClick r:id="rId12"/>
              </a:rPr>
              <a:t>poète</a:t>
            </a:r>
            <a:r>
              <a:t> et </a:t>
            </a:r>
            <a:r>
              <a:rPr u="sng">
                <a:solidFill>
                  <a:srgbClr val="0645AD"/>
                </a:solidFill>
                <a:hlinkClick r:id="rId13"/>
              </a:rPr>
              <a:t>urbaniste</a:t>
            </a:r>
            <a:r>
              <a:t> </a:t>
            </a:r>
            <a:r>
              <a:rPr u="sng">
                <a:solidFill>
                  <a:srgbClr val="0645AD"/>
                </a:solidFill>
                <a:hlinkClick r:id="rId14"/>
              </a:rPr>
              <a:t>florentin</a:t>
            </a:r>
            <a:r>
              <a:t> de la </a:t>
            </a:r>
            <a:r>
              <a:rPr u="sng">
                <a:solidFill>
                  <a:srgbClr val="0645AD"/>
                </a:solidFill>
                <a:hlinkClick r:id="rId15"/>
              </a:rPr>
              <a:t>Haute Renaissance</a:t>
            </a:r>
            <a:r>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rPr b="1"/>
              <a:t>Léonard de Vinci</a:t>
            </a:r>
            <a:r>
              <a:t> (</a:t>
            </a:r>
            <a:r>
              <a:rPr i="1"/>
              <a:t>Leonardo di ser Piero da Vinci</a:t>
            </a:r>
            <a:r>
              <a:rPr sz="1200" baseline="31999"/>
              <a:t> </a:t>
            </a:r>
            <a:r>
              <a:rPr sz="1200" u="sng" baseline="31999">
                <a:solidFill>
                  <a:srgbClr val="3266BB"/>
                </a:solidFill>
                <a:hlinkClick r:id="rId3"/>
              </a:rPr>
              <a:t>écouter</a:t>
            </a:r>
            <a:r>
              <a:t>, dit </a:t>
            </a:r>
            <a:r>
              <a:rPr i="1"/>
              <a:t>Leonardo da Vinci</a:t>
            </a:r>
            <a:r>
              <a:rPr sz="1100">
                <a:solidFill>
                  <a:srgbClr val="0645AD"/>
                </a:solidFill>
              </a:rPr>
              <a:t>Note 2</a:t>
            </a:r>
            <a:r>
              <a:t>), né à </a:t>
            </a:r>
            <a:r>
              <a:rPr u="sng">
                <a:solidFill>
                  <a:srgbClr val="0645AD"/>
                </a:solidFill>
                <a:hlinkClick r:id="rId4"/>
              </a:rPr>
              <a:t>Vinci</a:t>
            </a:r>
            <a:r>
              <a:t> le </a:t>
            </a:r>
            <a:r>
              <a:rPr u="sng">
                <a:solidFill>
                  <a:srgbClr val="0645AD"/>
                </a:solidFill>
                <a:hlinkClick r:id="rId5"/>
              </a:rPr>
              <a:t>15 avril</a:t>
            </a:r>
            <a:r>
              <a:t> </a:t>
            </a:r>
            <a:r>
              <a:rPr u="sng">
                <a:solidFill>
                  <a:srgbClr val="0645AD"/>
                </a:solidFill>
                <a:hlinkClick r:id="rId6"/>
              </a:rPr>
              <a:t>1452</a:t>
            </a:r>
            <a:r>
              <a:t> et mort à </a:t>
            </a:r>
            <a:r>
              <a:rPr u="sng">
                <a:solidFill>
                  <a:srgbClr val="0645AD"/>
                </a:solidFill>
                <a:hlinkClick r:id="rId7"/>
              </a:rPr>
              <a:t>Amboise</a:t>
            </a:r>
            <a:r>
              <a:t> le </a:t>
            </a:r>
            <a:r>
              <a:rPr u="sng">
                <a:solidFill>
                  <a:srgbClr val="0645AD"/>
                </a:solidFill>
                <a:hlinkClick r:id="rId8"/>
              </a:rPr>
              <a:t>2 mai</a:t>
            </a:r>
            <a:r>
              <a:t> </a:t>
            </a:r>
            <a:r>
              <a:rPr u="sng">
                <a:solidFill>
                  <a:srgbClr val="0645AD"/>
                </a:solidFill>
                <a:hlinkClick r:id="rId9"/>
              </a:rPr>
              <a:t>1519</a:t>
            </a:r>
            <a:r>
              <a:t>, est un </a:t>
            </a:r>
            <a:r>
              <a:rPr u="sng">
                <a:solidFill>
                  <a:srgbClr val="0645AD"/>
                </a:solidFill>
                <a:hlinkClick r:id="rId10"/>
              </a:rPr>
              <a:t>peintre</a:t>
            </a:r>
            <a:r>
              <a:t> </a:t>
            </a:r>
            <a:r>
              <a:rPr u="sng">
                <a:solidFill>
                  <a:srgbClr val="0645AD"/>
                </a:solidFill>
                <a:hlinkClick r:id="rId11"/>
              </a:rPr>
              <a:t>florentin</a:t>
            </a:r>
            <a:r>
              <a:t> et un </a:t>
            </a:r>
            <a:r>
              <a:rPr u="sng">
                <a:solidFill>
                  <a:srgbClr val="0645AD"/>
                </a:solidFill>
                <a:hlinkClick r:id="rId12"/>
              </a:rPr>
              <a:t>homme d'esprit universel</a:t>
            </a:r>
            <a:r>
              <a:t>, à la fois </a:t>
            </a:r>
            <a:r>
              <a:rPr u="sng">
                <a:solidFill>
                  <a:srgbClr val="0645AD"/>
                </a:solidFill>
                <a:hlinkClick r:id="rId13"/>
              </a:rPr>
              <a:t>artiste</a:t>
            </a:r>
            <a:r>
              <a:t>, </a:t>
            </a:r>
            <a:r>
              <a:rPr u="sng">
                <a:solidFill>
                  <a:srgbClr val="0645AD"/>
                </a:solidFill>
                <a:hlinkClick r:id="rId14"/>
              </a:rPr>
              <a:t>scientifique</a:t>
            </a:r>
            <a:r>
              <a:t>, </a:t>
            </a:r>
            <a:r>
              <a:rPr u="sng">
                <a:solidFill>
                  <a:srgbClr val="0645AD"/>
                </a:solidFill>
                <a:hlinkClick r:id="rId15"/>
              </a:rPr>
              <a:t>ingénieur</a:t>
            </a:r>
            <a:r>
              <a:t>, </a:t>
            </a:r>
            <a:r>
              <a:rPr u="sng">
                <a:solidFill>
                  <a:srgbClr val="0645AD"/>
                </a:solidFill>
                <a:hlinkClick r:id="rId16"/>
              </a:rPr>
              <a:t>inventeur</a:t>
            </a:r>
            <a:r>
              <a:t>, </a:t>
            </a:r>
            <a:r>
              <a:rPr u="sng">
                <a:solidFill>
                  <a:srgbClr val="0645AD"/>
                </a:solidFill>
                <a:hlinkClick r:id="rId17"/>
              </a:rPr>
              <a:t>anatomiste</a:t>
            </a:r>
            <a:r>
              <a:t>, </a:t>
            </a:r>
            <a:r>
              <a:rPr u="sng">
                <a:solidFill>
                  <a:srgbClr val="0645AD"/>
                </a:solidFill>
                <a:hlinkClick r:id="rId18"/>
              </a:rPr>
              <a:t>peintre</a:t>
            </a:r>
            <a:r>
              <a:t>, </a:t>
            </a:r>
            <a:r>
              <a:rPr u="sng">
                <a:solidFill>
                  <a:srgbClr val="0645AD"/>
                </a:solidFill>
                <a:hlinkClick r:id="rId19"/>
              </a:rPr>
              <a:t>sculpteur</a:t>
            </a:r>
            <a:r>
              <a:t>, </a:t>
            </a:r>
            <a:r>
              <a:rPr u="sng">
                <a:solidFill>
                  <a:srgbClr val="0645AD"/>
                </a:solidFill>
                <a:hlinkClick r:id="rId20"/>
              </a:rPr>
              <a:t>architecte</a:t>
            </a:r>
            <a:r>
              <a:t>, </a:t>
            </a:r>
            <a:r>
              <a:rPr u="sng">
                <a:solidFill>
                  <a:srgbClr val="0645AD"/>
                </a:solidFill>
                <a:hlinkClick r:id="rId21"/>
              </a:rPr>
              <a:t>urbaniste</a:t>
            </a:r>
            <a:r>
              <a:t>, </a:t>
            </a:r>
            <a:r>
              <a:rPr u="sng">
                <a:solidFill>
                  <a:srgbClr val="0645AD"/>
                </a:solidFill>
                <a:hlinkClick r:id="rId22"/>
              </a:rPr>
              <a:t>botaniste</a:t>
            </a:r>
            <a:r>
              <a:t>, </a:t>
            </a:r>
            <a:r>
              <a:rPr u="sng">
                <a:solidFill>
                  <a:srgbClr val="0645AD"/>
                </a:solidFill>
                <a:hlinkClick r:id="rId23"/>
              </a:rPr>
              <a:t>musicien</a:t>
            </a:r>
            <a:r>
              <a:t>, </a:t>
            </a:r>
            <a:r>
              <a:rPr u="sng">
                <a:solidFill>
                  <a:srgbClr val="0645AD"/>
                </a:solidFill>
                <a:hlinkClick r:id="rId24"/>
              </a:rPr>
              <a:t>poète</a:t>
            </a:r>
            <a:r>
              <a:t>, </a:t>
            </a:r>
            <a:r>
              <a:rPr u="sng">
                <a:solidFill>
                  <a:srgbClr val="0645AD"/>
                </a:solidFill>
                <a:hlinkClick r:id="rId25"/>
              </a:rPr>
              <a:t>philosophe</a:t>
            </a:r>
            <a:r>
              <a:t> et </a:t>
            </a:r>
            <a:r>
              <a:rPr u="sng">
                <a:solidFill>
                  <a:srgbClr val="0645AD"/>
                </a:solidFill>
                <a:hlinkClick r:id="rId26"/>
              </a:rPr>
              <a:t>écrivain</a:t>
            </a:r>
            <a:r>
              <a:t>.</a:t>
            </a:r>
          </a:p>
          <a:p>
            <a:pPr defTabSz="457200">
              <a:defRPr sz="1400">
                <a:solidFill>
                  <a:srgbClr val="252525"/>
                </a:solidFill>
                <a:latin typeface="Helvetica"/>
                <a:ea typeface="Helvetica"/>
                <a:cs typeface="Helvetica"/>
                <a:sym typeface="Helvetica"/>
              </a:defRPr>
            </a:pPr>
            <a:r>
              <a:t>Après son enfance à Vinci, Léonard est élève auprès du célèbre peintre et sculpteur </a:t>
            </a:r>
            <a:r>
              <a:rPr u="sng">
                <a:solidFill>
                  <a:srgbClr val="0645AD"/>
                </a:solidFill>
                <a:hlinkClick r:id="rId11"/>
              </a:rPr>
              <a:t>florentin</a:t>
            </a:r>
            <a:r>
              <a:t> </a:t>
            </a:r>
            <a:r>
              <a:rPr u="sng">
                <a:solidFill>
                  <a:srgbClr val="0645AD"/>
                </a:solidFill>
                <a:hlinkClick r:id="rId27"/>
              </a:rPr>
              <a:t>Andrea del Verrocchio</a:t>
            </a:r>
            <a:r>
              <a:t>. Ses premiers travaux importants sont réalisés au service du duc </a:t>
            </a:r>
            <a:r>
              <a:rPr u="sng">
                <a:solidFill>
                  <a:srgbClr val="0645AD"/>
                </a:solidFill>
                <a:hlinkClick r:id="rId28"/>
              </a:rPr>
              <a:t>Ludovic Sforza</a:t>
            </a:r>
            <a:r>
              <a:t> à </a:t>
            </a:r>
            <a:r>
              <a:rPr u="sng">
                <a:solidFill>
                  <a:srgbClr val="0645AD"/>
                </a:solidFill>
                <a:hlinkClick r:id="rId29"/>
              </a:rPr>
              <a:t>Milan</a:t>
            </a:r>
            <a:r>
              <a:t>. Il œuvre ensuite à </a:t>
            </a:r>
            <a:r>
              <a:rPr u="sng">
                <a:solidFill>
                  <a:srgbClr val="0B1480"/>
                </a:solidFill>
                <a:hlinkClick r:id="rId30"/>
              </a:rPr>
              <a:t>Rome</a:t>
            </a:r>
            <a:r>
              <a:t>, </a:t>
            </a:r>
            <a:r>
              <a:rPr u="sng">
                <a:solidFill>
                  <a:srgbClr val="0645AD"/>
                </a:solidFill>
                <a:hlinkClick r:id="rId31"/>
              </a:rPr>
              <a:t>Bologne</a:t>
            </a:r>
            <a:r>
              <a:t> et </a:t>
            </a:r>
            <a:r>
              <a:rPr u="sng">
                <a:solidFill>
                  <a:srgbClr val="0645AD"/>
                </a:solidFill>
                <a:hlinkClick r:id="rId32"/>
              </a:rPr>
              <a:t>Venise</a:t>
            </a:r>
            <a:r>
              <a:t> et passe les dernières années de sa vie en </a:t>
            </a:r>
            <a:r>
              <a:rPr u="sng">
                <a:solidFill>
                  <a:srgbClr val="0645AD"/>
                </a:solidFill>
                <a:hlinkClick r:id="rId33"/>
              </a:rPr>
              <a:t>France</a:t>
            </a:r>
            <a:r>
              <a:t>, à l'invitation du roi </a:t>
            </a:r>
            <a:r>
              <a:rPr u="sng">
                <a:solidFill>
                  <a:srgbClr val="0645AD"/>
                </a:solidFill>
                <a:hlinkClick r:id="rId34"/>
              </a:rPr>
              <a:t>François I</a:t>
            </a:r>
            <a:r>
              <a:rPr sz="1200" u="sng" baseline="31999">
                <a:solidFill>
                  <a:srgbClr val="0645AD"/>
                </a:solidFill>
                <a:hlinkClick r:id="rId34"/>
              </a:rPr>
              <a:t>er</a:t>
            </a:r>
            <a:r>
              <a:t>.</a:t>
            </a:r>
          </a:p>
          <a:p>
            <a:pPr defTabSz="457200">
              <a:defRPr sz="1400">
                <a:solidFill>
                  <a:srgbClr val="252525"/>
                </a:solidFill>
                <a:latin typeface="Helvetica"/>
                <a:ea typeface="Helvetica"/>
                <a:cs typeface="Helvetica"/>
                <a:sym typeface="Helvetica"/>
              </a:defRPr>
            </a:pPr>
            <a:r>
              <a:t>Léonard de Vinci est souvent décrit comme l’</a:t>
            </a:r>
            <a:r>
              <a:rPr u="sng">
                <a:solidFill>
                  <a:srgbClr val="0B1480"/>
                </a:solidFill>
                <a:hlinkClick r:id="rId35"/>
              </a:rPr>
              <a:t>archétype</a:t>
            </a:r>
            <a:r>
              <a:t> et le </a:t>
            </a:r>
            <a:r>
              <a:rPr u="sng">
                <a:solidFill>
                  <a:srgbClr val="0645AD"/>
                </a:solidFill>
                <a:hlinkClick r:id="rId36"/>
              </a:rPr>
              <a:t>symbole</a:t>
            </a:r>
            <a:r>
              <a:t> de l’homme de la </a:t>
            </a:r>
            <a:r>
              <a:rPr u="sng">
                <a:solidFill>
                  <a:srgbClr val="0645AD"/>
                </a:solidFill>
                <a:hlinkClick r:id="rId37"/>
              </a:rPr>
              <a:t>Renaissance</a:t>
            </a:r>
            <a:r>
              <a:t>, un </a:t>
            </a:r>
            <a:r>
              <a:rPr u="sng">
                <a:solidFill>
                  <a:srgbClr val="0645AD"/>
                </a:solidFill>
                <a:hlinkClick r:id="rId12"/>
              </a:rPr>
              <a:t>génie universel</a:t>
            </a:r>
            <a:r>
              <a:t>, un </a:t>
            </a:r>
            <a:r>
              <a:rPr u="sng">
                <a:solidFill>
                  <a:srgbClr val="0645AD"/>
                </a:solidFill>
                <a:hlinkClick r:id="rId25"/>
              </a:rPr>
              <a:t>philosophe</a:t>
            </a:r>
            <a:r>
              <a:t> </a:t>
            </a:r>
            <a:r>
              <a:rPr u="sng">
                <a:solidFill>
                  <a:srgbClr val="0B1480"/>
                </a:solidFill>
                <a:hlinkClick r:id="rId38"/>
              </a:rPr>
              <a:t>humaniste</a:t>
            </a:r>
            <a:r>
              <a:t>, </a:t>
            </a:r>
            <a:r>
              <a:rPr u="sng">
                <a:solidFill>
                  <a:srgbClr val="0645AD"/>
                </a:solidFill>
                <a:hlinkClick r:id="rId39"/>
              </a:rPr>
              <a:t>observateur</a:t>
            </a:r>
            <a:r>
              <a:t> et </a:t>
            </a:r>
            <a:r>
              <a:rPr u="sng">
                <a:solidFill>
                  <a:srgbClr val="0645AD"/>
                </a:solidFill>
                <a:hlinkClick r:id="rId40"/>
              </a:rPr>
              <a:t>expérimentateur</a:t>
            </a:r>
            <a:r>
              <a:t>, avec un « rare don de l’</a:t>
            </a:r>
            <a:r>
              <a:rPr u="sng">
                <a:solidFill>
                  <a:srgbClr val="0645AD"/>
                </a:solidFill>
                <a:hlinkClick r:id="rId41"/>
              </a:rPr>
              <a:t>intuition</a:t>
            </a:r>
            <a:r>
              <a:t> de l’espace »</a:t>
            </a:r>
            <a:r>
              <a:rPr sz="1100">
                <a:solidFill>
                  <a:srgbClr val="0645AD"/>
                </a:solidFill>
              </a:rPr>
              <a:t>Note 3</a:t>
            </a:r>
            <a:r>
              <a:t>, et dont la curiosité infinie est seulement égalée par la force d’invention</a:t>
            </a:r>
            <a:r>
              <a:rPr sz="1100">
                <a:solidFill>
                  <a:srgbClr val="0645AD"/>
                </a:solidFill>
              </a:rPr>
              <a:t>2</a:t>
            </a:r>
            <a:r>
              <a:t>. Nombre d'auteurs et d'historiens le considèrent comme l'un des plus grands peintres de tous les temps et certains comme la personne la plus talentueuse dans le plus grand nombre de domaines différents ayant jamais vécu</a:t>
            </a:r>
            <a:r>
              <a:rPr sz="1100">
                <a:solidFill>
                  <a:srgbClr val="0645AD"/>
                </a:solidFill>
              </a:rPr>
              <a:t>3</a:t>
            </a:r>
            <a:r>
              <a:rPr sz="1100"/>
              <a:t>,</a:t>
            </a:r>
            <a:r>
              <a:rPr sz="1100">
                <a:solidFill>
                  <a:srgbClr val="0645AD"/>
                </a:solidFill>
              </a:rPr>
              <a:t>Note 4</a:t>
            </a:r>
            <a:r>
              <a:t>.</a:t>
            </a:r>
          </a:p>
          <a:p>
            <a:pPr defTabSz="457200">
              <a:defRPr sz="1400">
                <a:solidFill>
                  <a:srgbClr val="252525"/>
                </a:solidFill>
                <a:latin typeface="Helvetica"/>
                <a:ea typeface="Helvetica"/>
                <a:cs typeface="Helvetica"/>
                <a:sym typeface="Helvetica"/>
              </a:defRPr>
            </a:pPr>
            <a:r>
              <a:t>C'est d'abord comme peintre que Léonard de Vinci est reconnu. Deux de ses œuvres, </a:t>
            </a:r>
            <a:r>
              <a:rPr i="1" u="sng">
                <a:solidFill>
                  <a:srgbClr val="0645AD"/>
                </a:solidFill>
                <a:hlinkClick r:id="rId42"/>
              </a:rPr>
              <a:t>La Joconde</a:t>
            </a:r>
            <a:r>
              <a:t> et </a:t>
            </a:r>
            <a:r>
              <a:rPr i="1" u="sng">
                <a:solidFill>
                  <a:srgbClr val="0645AD"/>
                </a:solidFill>
                <a:hlinkClick r:id="rId43"/>
              </a:rPr>
              <a:t>La Cène</a:t>
            </a:r>
            <a:r>
              <a:t>, sont des peintures très célèbres, souvent copiées et parodiées</a:t>
            </a:r>
            <a:r>
              <a:rPr sz="1100">
                <a:solidFill>
                  <a:srgbClr val="0645AD"/>
                </a:solidFill>
              </a:rPr>
              <a:t>2</a:t>
            </a:r>
            <a:r>
              <a:t>, et son dessin de </a:t>
            </a:r>
            <a:r>
              <a:rPr i="1"/>
              <a:t>l’</a:t>
            </a:r>
            <a:r>
              <a:rPr i="1" u="sng">
                <a:solidFill>
                  <a:srgbClr val="0645AD"/>
                </a:solidFill>
                <a:hlinkClick r:id="rId44"/>
              </a:rPr>
              <a:t>Homme de Vitruve</a:t>
            </a:r>
            <a:r>
              <a:t> est également repris dans de nombreux travaux dérivés. Seule une quinzaine d'œuvres est parvenue jusqu'à nous</a:t>
            </a:r>
            <a:r>
              <a:rPr sz="1100">
                <a:solidFill>
                  <a:srgbClr val="0645AD"/>
                </a:solidFill>
              </a:rPr>
              <a:t>Note 5</a:t>
            </a:r>
            <a:r>
              <a:t> ; ce petit nombre est dû à ses expérimentations constantes et parfois désastreuses de nouvelles techniques</a:t>
            </a:r>
            <a:r>
              <a:rPr sz="1200" u="sng" baseline="31999">
                <a:solidFill>
                  <a:srgbClr val="0645AD"/>
                </a:solidFill>
                <a:hlinkClick r:id="rId45"/>
              </a:rPr>
              <a:t>[réf. nécessaire]</a:t>
            </a:r>
            <a:r>
              <a:t> et à sa </a:t>
            </a:r>
            <a:r>
              <a:rPr u="sng">
                <a:solidFill>
                  <a:srgbClr val="0645AD"/>
                </a:solidFill>
                <a:hlinkClick r:id="rId46"/>
              </a:rPr>
              <a:t>procrastination</a:t>
            </a:r>
            <a:r>
              <a:t> chronique</a:t>
            </a:r>
            <a:r>
              <a:rPr sz="1100">
                <a:solidFill>
                  <a:srgbClr val="0645AD"/>
                </a:solidFill>
              </a:rPr>
              <a:t>5</a:t>
            </a:r>
            <a:r>
              <a:t>. Néanmoins, ces quelques œuvres, jointes à ses </a:t>
            </a:r>
            <a:r>
              <a:rPr u="sng">
                <a:solidFill>
                  <a:srgbClr val="0645AD"/>
                </a:solidFill>
                <a:hlinkClick r:id="rId47"/>
              </a:rPr>
              <a:t>carnets</a:t>
            </a:r>
            <a:r>
              <a:t> contenant dessins, diagrammes scientifiques et réflexions sur la nature de la peinture, sont un legs aux générations suivantes d'artistes ; nombre de ces derniers le considérant comme seulement égalé par </a:t>
            </a:r>
            <a:r>
              <a:rPr u="sng">
                <a:solidFill>
                  <a:srgbClr val="0B1480"/>
                </a:solidFill>
                <a:hlinkClick r:id="rId48"/>
              </a:rPr>
              <a:t>Michel-Ange</a:t>
            </a:r>
            <a:r>
              <a:t>.</a:t>
            </a:r>
          </a:p>
          <a:p>
            <a:pPr defTabSz="457200">
              <a:defRPr sz="1400">
                <a:solidFill>
                  <a:srgbClr val="252525"/>
                </a:solidFill>
                <a:latin typeface="Helvetica"/>
                <a:ea typeface="Helvetica"/>
                <a:cs typeface="Helvetica"/>
                <a:sym typeface="Helvetica"/>
              </a:defRPr>
            </a:pPr>
            <a:r>
              <a:t>Comme ingénieur et inventeur, Léonard développe des idées très en avance sur son temps, comme l'</a:t>
            </a:r>
            <a:r>
              <a:rPr u="sng">
                <a:solidFill>
                  <a:srgbClr val="0645AD"/>
                </a:solidFill>
                <a:hlinkClick r:id="rId49"/>
              </a:rPr>
              <a:t>avion</a:t>
            </a:r>
            <a:r>
              <a:t>, l'</a:t>
            </a:r>
            <a:r>
              <a:rPr u="sng">
                <a:solidFill>
                  <a:srgbClr val="0645AD"/>
                </a:solidFill>
                <a:hlinkClick r:id="rId50"/>
              </a:rPr>
              <a:t>hélicoptère</a:t>
            </a:r>
            <a:r>
              <a:t>, le </a:t>
            </a:r>
            <a:r>
              <a:rPr u="sng">
                <a:solidFill>
                  <a:srgbClr val="0645AD"/>
                </a:solidFill>
                <a:hlinkClick r:id="rId51"/>
              </a:rPr>
              <a:t>sous-marin</a:t>
            </a:r>
            <a:r>
              <a:t> et même jusqu'à l'</a:t>
            </a:r>
            <a:r>
              <a:rPr u="sng">
                <a:solidFill>
                  <a:srgbClr val="0645AD"/>
                </a:solidFill>
                <a:hlinkClick r:id="rId52"/>
              </a:rPr>
              <a:t>automobile</a:t>
            </a:r>
            <a:r>
              <a:t>. Très peu de ses projets sont réalisés ou même seulement réalisables de son vivant</a:t>
            </a:r>
            <a:r>
              <a:rPr sz="1100">
                <a:solidFill>
                  <a:srgbClr val="0645AD"/>
                </a:solidFill>
              </a:rPr>
              <a:t>Note 6</a:t>
            </a:r>
            <a:r>
              <a:t>, mais certaines de ses plus petites inventions comme une machine pour mesurer la </a:t>
            </a:r>
            <a:r>
              <a:rPr u="sng">
                <a:solidFill>
                  <a:srgbClr val="0645AD"/>
                </a:solidFill>
                <a:hlinkClick r:id="rId53"/>
              </a:rPr>
              <a:t>limite élastique</a:t>
            </a:r>
            <a:r>
              <a:t> d'un câble entrent dans le monde de la manufacture</a:t>
            </a:r>
            <a:r>
              <a:rPr sz="1100">
                <a:solidFill>
                  <a:srgbClr val="0645AD"/>
                </a:solidFill>
              </a:rPr>
              <a:t>Note 7</a:t>
            </a:r>
            <a:r>
              <a:t>. En tant que scientifique, Léonard de Vinci a beaucoup fait progresser la connaissance dans les domaines de l'</a:t>
            </a:r>
            <a:r>
              <a:rPr u="sng">
                <a:solidFill>
                  <a:srgbClr val="0645AD"/>
                </a:solidFill>
                <a:hlinkClick r:id="rId17"/>
              </a:rPr>
              <a:t>anatomie</a:t>
            </a:r>
            <a:r>
              <a:t>, du </a:t>
            </a:r>
            <a:r>
              <a:rPr u="sng">
                <a:solidFill>
                  <a:srgbClr val="0645AD"/>
                </a:solidFill>
                <a:hlinkClick r:id="rId54"/>
              </a:rPr>
              <a:t>génie civil</a:t>
            </a:r>
            <a:r>
              <a:t>, de l'</a:t>
            </a:r>
            <a:r>
              <a:rPr u="sng">
                <a:solidFill>
                  <a:srgbClr val="0645AD"/>
                </a:solidFill>
                <a:hlinkClick r:id="rId55"/>
              </a:rPr>
              <a:t>optique</a:t>
            </a:r>
            <a:r>
              <a:t> et de l'</a:t>
            </a:r>
            <a:r>
              <a:rPr u="sng">
                <a:solidFill>
                  <a:srgbClr val="0645AD"/>
                </a:solidFill>
                <a:hlinkClick r:id="rId56"/>
              </a:rPr>
              <a:t>hydrodynamique</a:t>
            </a:r>
            <a: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pPr defTabSz="457200">
              <a:defRPr sz="1600">
                <a:solidFill>
                  <a:srgbClr val="323333"/>
                </a:solidFill>
                <a:latin typeface="Helvetica"/>
                <a:ea typeface="Helvetica"/>
                <a:cs typeface="Helvetica"/>
                <a:sym typeface="Helvetica"/>
              </a:defRPr>
            </a:pPr>
            <a:r>
              <a:rPr i="1" u="sng">
                <a:solidFill>
                  <a:srgbClr val="0645AD"/>
                </a:solidFill>
                <a:hlinkClick r:id="rId3"/>
              </a:rPr>
              <a:t>La Joconde</a:t>
            </a:r>
            <a:r>
              <a:t>, peinte entre 1503 et 1506, Musée du Louvre, Paris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t>La plupart des dessins et tableaux de peinture d'avant la Renaissance n'utilisent pas la perspective : ils ont généralement des sujets (objets et personnages) dont la taille est </a:t>
            </a:r>
            <a:r>
              <a:rPr u="sng">
                <a:solidFill>
                  <a:srgbClr val="0645AD"/>
                </a:solidFill>
                <a:hlinkClick r:id="rId3"/>
              </a:rPr>
              <a:t>fonction de leur importance spirituelle ou thématique</a:t>
            </a:r>
            <a:r>
              <a:t>, et non de leur distance avec le spectateur. Les figures les plus importantes sont souvent placées dans la partie supérieure de la </a:t>
            </a:r>
            <a:r>
              <a:rPr u="sng">
                <a:solidFill>
                  <a:srgbClr val="0645AD"/>
                </a:solidFill>
                <a:hlinkClick r:id="rId4"/>
              </a:rPr>
              <a:t>composition</a:t>
            </a:r>
            <a:r>
              <a:t>, conduisant à une « perspective verticale », courante dans l'</a:t>
            </a:r>
            <a:r>
              <a:rPr u="sng">
                <a:solidFill>
                  <a:srgbClr val="0645AD"/>
                </a:solidFill>
                <a:hlinkClick r:id="rId5"/>
              </a:rPr>
              <a:t>art de l'Égypte antique</a:t>
            </a:r>
            <a:r>
              <a:t>.</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Après l'usage de la </a:t>
            </a:r>
            <a:r>
              <a:rPr u="sng">
                <a:solidFill>
                  <a:srgbClr val="0645AD"/>
                </a:solidFill>
                <a:hlinkClick r:id="rId3"/>
              </a:rPr>
              <a:t>perspective signifiante</a:t>
            </a:r>
            <a:r>
              <a:t> (où les personnages adoptent la taille de leur importance dans la représentation), la codification de la perspective humaniste européenne se développe en </a:t>
            </a:r>
            <a:r>
              <a:rPr u="sng">
                <a:solidFill>
                  <a:srgbClr val="0645AD"/>
                </a:solidFill>
                <a:hlinkClick r:id="rId6"/>
              </a:rPr>
              <a:t>Ombrie</a:t>
            </a:r>
            <a:r>
              <a:t>, au milieu du </a:t>
            </a:r>
            <a:r>
              <a:rPr u="sng">
                <a:solidFill>
                  <a:srgbClr val="0645AD"/>
                </a:solidFill>
                <a:hlinkClick r:id="rId7"/>
              </a:rPr>
              <a:t>xv</a:t>
            </a:r>
            <a:r>
              <a:rPr sz="1200" u="sng" baseline="31999">
                <a:solidFill>
                  <a:srgbClr val="0645AD"/>
                </a:solidFill>
                <a:hlinkClick r:id="rId7"/>
              </a:rPr>
              <a:t>e</a:t>
            </a:r>
            <a:r>
              <a:rPr u="sng">
                <a:solidFill>
                  <a:srgbClr val="0645AD"/>
                </a:solidFill>
                <a:hlinkClick r:id="rId7"/>
              </a:rPr>
              <a:t> siècle</a:t>
            </a:r>
            <a:r>
              <a:t>, sous l'influence de l'œuvre de </a:t>
            </a:r>
            <a:r>
              <a:rPr u="sng">
                <a:solidFill>
                  <a:srgbClr val="0645AD"/>
                </a:solidFill>
                <a:hlinkClick r:id="rId8"/>
              </a:rPr>
              <a:t>Masaccio</a:t>
            </a:r>
            <a:r>
              <a:t> et de </a:t>
            </a:r>
            <a:r>
              <a:rPr u="sng">
                <a:solidFill>
                  <a:srgbClr val="0645AD"/>
                </a:solidFill>
                <a:hlinkClick r:id="rId9"/>
              </a:rPr>
              <a:t>Piero della Francesca</a:t>
            </a:r>
            <a:r>
              <a:t> : d'intuition, de moyen technique, la perspective se fait théorie mathématique. Cependant, dès </a:t>
            </a:r>
            <a:r>
              <a:rPr u="sng">
                <a:solidFill>
                  <a:srgbClr val="0645AD"/>
                </a:solidFill>
                <a:hlinkClick r:id="rId10"/>
              </a:rPr>
              <a:t>1435</a:t>
            </a:r>
            <a:r>
              <a:t>, </a:t>
            </a:r>
            <a:r>
              <a:rPr u="sng">
                <a:solidFill>
                  <a:srgbClr val="0645AD"/>
                </a:solidFill>
                <a:hlinkClick r:id="rId11"/>
              </a:rPr>
              <a:t>Alberti</a:t>
            </a:r>
            <a:r>
              <a:t>, dans son traité de peinture </a:t>
            </a:r>
            <a:r>
              <a:rPr i="1" u="sng">
                <a:solidFill>
                  <a:srgbClr val="0645AD"/>
                </a:solidFill>
                <a:hlinkClick r:id="rId12"/>
              </a:rPr>
              <a:t>De pictura</a:t>
            </a:r>
            <a:r>
              <a:t> fait l'éloge « des visages peints qui donnent l’impression de sortir des tableaux comme s’ils étaient sculptés. » Pour cela, il souhaite « qu’un peintre soit instruit, autant que possible dans tous les </a:t>
            </a:r>
            <a:r>
              <a:rPr u="sng">
                <a:solidFill>
                  <a:srgbClr val="0645AD"/>
                </a:solidFill>
                <a:hlinkClick r:id="rId13"/>
              </a:rPr>
              <a:t>arts libéraux</a:t>
            </a:r>
            <a:r>
              <a:t>, mais (…) surtout qu’il possède bien la géométrie » définissant ainsi les prémices d'une théorisation de la perspective.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t>La </a:t>
            </a:r>
            <a:r>
              <a:rPr b="1"/>
              <a:t>Renaissance</a:t>
            </a:r>
            <a:r>
              <a:t> est une période de l'</a:t>
            </a:r>
            <a:r>
              <a:rPr u="sng">
                <a:solidFill>
                  <a:srgbClr val="0645AD"/>
                </a:solidFill>
                <a:hlinkClick r:id="rId3"/>
              </a:rPr>
              <a:t>époque moderne</a:t>
            </a:r>
            <a:r>
              <a:t> associée à la redécouverte de la littérature, de la philosophie et des sciences de l'Antiquité, qui a pour point de départ la </a:t>
            </a:r>
            <a:r>
              <a:rPr u="sng">
                <a:solidFill>
                  <a:srgbClr val="0645AD"/>
                </a:solidFill>
                <a:hlinkClick r:id="rId4"/>
              </a:rPr>
              <a:t>Renaissance italienne</a:t>
            </a:r>
            <a:r>
              <a:t>. En effet, la Renaissance naquit à </a:t>
            </a:r>
            <a:r>
              <a:rPr u="sng">
                <a:solidFill>
                  <a:srgbClr val="0645AD"/>
                </a:solidFill>
                <a:hlinkClick r:id="rId5"/>
              </a:rPr>
              <a:t>Florence</a:t>
            </a:r>
            <a:r>
              <a:t> grâce aux artistes qui pouvaient y exprimer librement leur art : une </a:t>
            </a:r>
            <a:r>
              <a:rPr u="sng">
                <a:solidFill>
                  <a:srgbClr val="0645AD"/>
                </a:solidFill>
                <a:hlinkClick r:id="rId6"/>
              </a:rPr>
              <a:t>Pré-Renaissance</a:t>
            </a:r>
            <a:r>
              <a:t> se produisit dans plusieurs villes d'</a:t>
            </a:r>
            <a:r>
              <a:rPr u="sng">
                <a:solidFill>
                  <a:srgbClr val="0645AD"/>
                </a:solidFill>
                <a:hlinkClick r:id="rId7"/>
              </a:rPr>
              <a:t>Italie</a:t>
            </a:r>
            <a:r>
              <a:t> dès les xiii</a:t>
            </a:r>
            <a:r>
              <a:rPr sz="1200" baseline="31999"/>
              <a:t>e</a:t>
            </a:r>
            <a:r>
              <a:t> et xiv</a:t>
            </a:r>
            <a:r>
              <a:rPr sz="1200" baseline="31999"/>
              <a:t>e</a:t>
            </a:r>
            <a:r>
              <a:t> siècles (</a:t>
            </a:r>
            <a:r>
              <a:rPr i="1" u="sng">
                <a:solidFill>
                  <a:srgbClr val="0645AD"/>
                </a:solidFill>
                <a:hlinkClick r:id="rId8"/>
              </a:rPr>
              <a:t>Duecento</a:t>
            </a:r>
            <a:r>
              <a:t> et </a:t>
            </a:r>
            <a:r>
              <a:rPr i="1" u="sng">
                <a:solidFill>
                  <a:srgbClr val="0645AD"/>
                </a:solidFill>
                <a:hlinkClick r:id="rId9"/>
              </a:rPr>
              <a:t>Trecento</a:t>
            </a:r>
            <a:r>
              <a:t>), se propagea au </a:t>
            </a:r>
            <a:r>
              <a:rPr u="sng">
                <a:solidFill>
                  <a:srgbClr val="0645AD"/>
                </a:solidFill>
                <a:hlinkClick r:id="rId10"/>
              </a:rPr>
              <a:t>xv</a:t>
            </a:r>
            <a:r>
              <a:rPr sz="1200" u="sng" baseline="31999">
                <a:solidFill>
                  <a:srgbClr val="0645AD"/>
                </a:solidFill>
                <a:hlinkClick r:id="rId10"/>
              </a:rPr>
              <a:t>e</a:t>
            </a:r>
            <a:r>
              <a:rPr u="sng">
                <a:solidFill>
                  <a:srgbClr val="0645AD"/>
                </a:solidFill>
                <a:hlinkClick r:id="rId10"/>
              </a:rPr>
              <a:t> siècle</a:t>
            </a:r>
            <a:r>
              <a:t> dans la plus grande partie de l'</a:t>
            </a:r>
            <a:r>
              <a:rPr u="sng">
                <a:solidFill>
                  <a:srgbClr val="0645AD"/>
                </a:solidFill>
                <a:hlinkClick r:id="rId7"/>
              </a:rPr>
              <a:t>Italie</a:t>
            </a:r>
            <a:r>
              <a:t>, en </a:t>
            </a:r>
            <a:r>
              <a:rPr u="sng">
                <a:solidFill>
                  <a:srgbClr val="0645AD"/>
                </a:solidFill>
                <a:hlinkClick r:id="rId11"/>
              </a:rPr>
              <a:t>Espagne</a:t>
            </a:r>
            <a:r>
              <a:t>, dans certaines enclaves d'Europe du Nord et d'</a:t>
            </a:r>
            <a:r>
              <a:rPr u="sng">
                <a:solidFill>
                  <a:srgbClr val="0645AD"/>
                </a:solidFill>
                <a:hlinkClick r:id="rId12"/>
              </a:rPr>
              <a:t>Allemagne</a:t>
            </a:r>
            <a:r>
              <a:t>, sous la forme de ce que l'on appelle la </a:t>
            </a:r>
            <a:r>
              <a:rPr u="sng">
                <a:solidFill>
                  <a:srgbClr val="0645AD"/>
                </a:solidFill>
                <a:hlinkClick r:id="rId13"/>
              </a:rPr>
              <a:t>Première Renaissance</a:t>
            </a:r>
            <a:r>
              <a:t> (</a:t>
            </a:r>
            <a:r>
              <a:rPr i="1" u="sng">
                <a:solidFill>
                  <a:srgbClr val="0645AD"/>
                </a:solidFill>
                <a:hlinkClick r:id="rId14"/>
              </a:rPr>
              <a:t>Quattrocento</a:t>
            </a:r>
            <a:r>
              <a:t>), puis gagna l'ensemble de l'</a:t>
            </a:r>
            <a:r>
              <a:rPr u="sng">
                <a:solidFill>
                  <a:srgbClr val="0645AD"/>
                </a:solidFill>
                <a:hlinkClick r:id="rId15"/>
              </a:rPr>
              <a:t>Europe</a:t>
            </a:r>
            <a:r>
              <a:t> au </a:t>
            </a:r>
            <a:r>
              <a:rPr u="sng">
                <a:solidFill>
                  <a:srgbClr val="0645AD"/>
                </a:solidFill>
                <a:hlinkClick r:id="rId16"/>
              </a:rPr>
              <a:t>xvi</a:t>
            </a:r>
            <a:r>
              <a:rPr sz="1200" u="sng" baseline="31999">
                <a:solidFill>
                  <a:srgbClr val="0645AD"/>
                </a:solidFill>
                <a:hlinkClick r:id="rId16"/>
              </a:rPr>
              <a:t>e</a:t>
            </a:r>
            <a:r>
              <a:rPr u="sng">
                <a:solidFill>
                  <a:srgbClr val="0645AD"/>
                </a:solidFill>
                <a:hlinkClick r:id="rId16"/>
              </a:rPr>
              <a:t> siècle</a:t>
            </a:r>
            <a:r>
              <a:t> (</a:t>
            </a:r>
            <a:r>
              <a:rPr i="1" u="sng">
                <a:solidFill>
                  <a:srgbClr val="0645AD"/>
                </a:solidFill>
                <a:hlinkClick r:id="rId17"/>
              </a:rPr>
              <a:t>Cinquecento</a:t>
            </a:r>
            <a:r>
              <a:t>). On parle de Renaissance artistique au sens où les œuvres de cette époque ne s'inspirent plus du Moyen Âge mais de l'art gréco-romain.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t>Le </a:t>
            </a:r>
            <a:r>
              <a:rPr b="1"/>
              <a:t>maniérisme</a:t>
            </a:r>
            <a:r>
              <a:t>, est un mouvement artistique de la période allant de </a:t>
            </a:r>
            <a:r>
              <a:rPr u="sng">
                <a:solidFill>
                  <a:srgbClr val="0645AD"/>
                </a:solidFill>
                <a:hlinkClick r:id="rId3"/>
              </a:rPr>
              <a:t>1520</a:t>
            </a:r>
            <a:r>
              <a:t> (mort du peintre </a:t>
            </a:r>
            <a:r>
              <a:rPr u="sng">
                <a:solidFill>
                  <a:srgbClr val="0645AD"/>
                </a:solidFill>
                <a:hlinkClick r:id="rId4"/>
              </a:rPr>
              <a:t>Raphaël</a:t>
            </a:r>
            <a:r>
              <a:t>) à </a:t>
            </a:r>
            <a:r>
              <a:rPr u="sng">
                <a:solidFill>
                  <a:srgbClr val="0645AD"/>
                </a:solidFill>
                <a:hlinkClick r:id="rId5"/>
              </a:rPr>
              <a:t>1580</a:t>
            </a:r>
            <a:r>
              <a:t> ; c'est une réaction amorcée par le </a:t>
            </a:r>
            <a:r>
              <a:rPr u="sng">
                <a:solidFill>
                  <a:srgbClr val="0645AD"/>
                </a:solidFill>
                <a:hlinkClick r:id="rId6"/>
              </a:rPr>
              <a:t>sac de Rome de 1527</a:t>
            </a:r>
            <a:r>
              <a:t> qui ébranla l'idéal </a:t>
            </a:r>
            <a:r>
              <a:rPr u="sng">
                <a:solidFill>
                  <a:srgbClr val="0B1480"/>
                </a:solidFill>
                <a:hlinkClick r:id="rId7"/>
              </a:rPr>
              <a:t>humaniste</a:t>
            </a:r>
            <a:r>
              <a:t> de la Renaissance. Contrairement aux précédents mouvements artistiques, la diffusion s'amorçant, il n'est plus circonscrit à l'</a:t>
            </a:r>
            <a:r>
              <a:rPr u="sng">
                <a:solidFill>
                  <a:srgbClr val="0645AD"/>
                </a:solidFill>
                <a:hlinkClick r:id="rId8"/>
              </a:rPr>
              <a:t>Italie</a:t>
            </a:r>
            <a:r>
              <a:t>.</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Le terme « maniérisme » vient de l'italien </a:t>
            </a:r>
            <a:r>
              <a:rPr i="1"/>
              <a:t>manierismo</a:t>
            </a:r>
            <a:r>
              <a:t> (de l'expression </a:t>
            </a:r>
            <a:r>
              <a:rPr i="1"/>
              <a:t>bella maniera</a:t>
            </a:r>
            <a:r>
              <a:t>), dans le sens de la touche caractéristique d'un peintre en opposition avec la règle d'imitation de la nature</a:t>
            </a:r>
            <a:r>
              <a:rPr sz="1100">
                <a:solidFill>
                  <a:srgbClr val="0645AD"/>
                </a:solidFill>
              </a:rPr>
              <a:t>1</a:t>
            </a:r>
            <a:r>
              <a:t> et, en cela, fait partie des rares dénominations de courant artistique important surtout pratiqué sous le règne de </a:t>
            </a:r>
            <a:r>
              <a:rPr u="sng">
                <a:solidFill>
                  <a:srgbClr val="0645AD"/>
                </a:solidFill>
                <a:hlinkClick r:id="rId9"/>
              </a:rPr>
              <a:t>François I</a:t>
            </a:r>
            <a:r>
              <a:rPr sz="1200" u="sng" baseline="31999">
                <a:solidFill>
                  <a:srgbClr val="0645AD"/>
                </a:solidFill>
                <a:hlinkClick r:id="rId9"/>
              </a:rPr>
              <a:t>er</a:t>
            </a:r>
            <a:r>
              <a:t>.</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Le maniérisme est une réaction à la perfection atteinte durant la Haute Renaissance dans la représentation du corps humain et dans la maîtrise de l'art de la </a:t>
            </a:r>
            <a:r>
              <a:rPr u="sng">
                <a:solidFill>
                  <a:srgbClr val="0B1480"/>
                </a:solidFill>
                <a:hlinkClick r:id="rId10"/>
              </a:rPr>
              <a:t>perspective</a:t>
            </a:r>
            <a:r>
              <a:t> (théorie d'</a:t>
            </a:r>
            <a:r>
              <a:rPr u="sng">
                <a:solidFill>
                  <a:srgbClr val="0645AD"/>
                </a:solidFill>
                <a:hlinkClick r:id="rId11"/>
              </a:rPr>
              <a:t>Alberti</a:t>
            </a:r>
            <a:r>
              <a:t>). À ce titre, on a souvent qualifié le maniérisme comme « un art anti-albertien », notamment Pisanelli.</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rPr b="1"/>
              <a:t>Giuseppe Arcimboldo</a:t>
            </a:r>
            <a:r>
              <a:t>, </a:t>
            </a:r>
            <a:r>
              <a:rPr i="1"/>
              <a:t>Arcimboldi</a:t>
            </a:r>
            <a:r>
              <a:t> ou </a:t>
            </a:r>
            <a:r>
              <a:rPr i="1"/>
              <a:t>Arcimboldus</a:t>
            </a:r>
            <a:r>
              <a:t> (vers </a:t>
            </a:r>
            <a:r>
              <a:rPr u="sng">
                <a:solidFill>
                  <a:srgbClr val="0645AD"/>
                </a:solidFill>
                <a:hlinkClick r:id="rId3"/>
              </a:rPr>
              <a:t>1527</a:t>
            </a:r>
            <a:r>
              <a:t> à </a:t>
            </a:r>
            <a:r>
              <a:rPr u="sng">
                <a:solidFill>
                  <a:srgbClr val="0645AD"/>
                </a:solidFill>
                <a:hlinkClick r:id="rId4"/>
              </a:rPr>
              <a:t>Milan</a:t>
            </a:r>
            <a:r>
              <a:t> - </a:t>
            </a:r>
            <a:r>
              <a:rPr u="sng">
                <a:solidFill>
                  <a:srgbClr val="0645AD"/>
                </a:solidFill>
                <a:hlinkClick r:id="rId5"/>
              </a:rPr>
              <a:t>11 juillet</a:t>
            </a:r>
            <a:r>
              <a:t> </a:t>
            </a:r>
            <a:r>
              <a:rPr u="sng">
                <a:solidFill>
                  <a:srgbClr val="0645AD"/>
                </a:solidFill>
                <a:hlinkClick r:id="rId6"/>
              </a:rPr>
              <a:t>1593</a:t>
            </a:r>
            <a:r>
              <a:t> à Milan) est un </a:t>
            </a:r>
            <a:r>
              <a:rPr u="sng">
                <a:solidFill>
                  <a:srgbClr val="0645AD"/>
                </a:solidFill>
                <a:hlinkClick r:id="rId7"/>
              </a:rPr>
              <a:t>peintre</a:t>
            </a:r>
            <a:r>
              <a:t> </a:t>
            </a:r>
            <a:r>
              <a:rPr u="sng">
                <a:solidFill>
                  <a:srgbClr val="0B1480"/>
                </a:solidFill>
                <a:hlinkClick r:id="rId8"/>
              </a:rPr>
              <a:t>maniériste</a:t>
            </a:r>
            <a:r>
              <a:t>, célèbre comme auteur de nombreux </a:t>
            </a:r>
            <a:r>
              <a:rPr u="sng">
                <a:solidFill>
                  <a:srgbClr val="0645AD"/>
                </a:solidFill>
                <a:hlinkClick r:id="rId9"/>
              </a:rPr>
              <a:t>portraits</a:t>
            </a:r>
            <a:r>
              <a:t> suggérés par des végétaux, des animaux ou des objets astucieusement disposés.</a:t>
            </a:r>
          </a:p>
          <a:p>
            <a:pPr defTabSz="457200">
              <a:defRPr sz="1400">
                <a:solidFill>
                  <a:srgbClr val="252525"/>
                </a:solidFill>
                <a:latin typeface="Helvetica"/>
                <a:ea typeface="Helvetica"/>
                <a:cs typeface="Helvetica"/>
                <a:sym typeface="Helvetica"/>
              </a:defRPr>
            </a:pPr>
            <a:r>
              <a:t>Il est appelé à </a:t>
            </a:r>
            <a:r>
              <a:rPr u="sng">
                <a:solidFill>
                  <a:srgbClr val="0645AD"/>
                </a:solidFill>
                <a:hlinkClick r:id="rId10"/>
              </a:rPr>
              <a:t>Prague</a:t>
            </a:r>
            <a:r>
              <a:t> en 1562 au service de </a:t>
            </a:r>
            <a:r>
              <a:rPr u="sng">
                <a:solidFill>
                  <a:srgbClr val="0645AD"/>
                </a:solidFill>
                <a:hlinkClick r:id="rId11"/>
              </a:rPr>
              <a:t>Ferdinand I</a:t>
            </a:r>
            <a:r>
              <a:rPr sz="1200" u="sng" baseline="31999">
                <a:solidFill>
                  <a:srgbClr val="0645AD"/>
                </a:solidFill>
                <a:hlinkClick r:id="rId11"/>
              </a:rPr>
              <a:t>er</a:t>
            </a:r>
            <a:r>
              <a:rPr u="sng">
                <a:solidFill>
                  <a:srgbClr val="0645AD"/>
                </a:solidFill>
                <a:hlinkClick r:id="rId11"/>
              </a:rPr>
              <a:t> du Saint-Empire</a:t>
            </a:r>
            <a:r>
              <a:t> pour être le portraitiste de la famille impériale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r>
              <a:t>L’architecture de la renaissance va vers plus de complexité et de raffinement. Les châteaux servent moins à protéger qu’à abriter les seigneurs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r>
              <a:t>En 1548, dans son Art poétique français, Thomas Sébillet fait l’éloge de Marot.</a:t>
            </a:r>
          </a:p>
          <a:p>
            <a:r>
              <a:t>En 1549, Du Bellay réplique en publiant sa Défense et illustration de la langue française</a:t>
            </a:r>
          </a:p>
          <a:p>
            <a:endParaRPr/>
          </a:p>
          <a:p>
            <a:r>
              <a:t>Cette ambition de faire du poète un visionnaire se retrouvera chez les poètes romantiques et surréalistes.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rPr i="1" u="sng">
                <a:solidFill>
                  <a:srgbClr val="0645AD"/>
                </a:solidFill>
                <a:hlinkClick r:id="rId3"/>
              </a:rPr>
              <a:t>Les Regrets</a:t>
            </a:r>
            <a:r>
              <a:t> est un recueil de poèmes écrit pendant le voyage de Du Bellay à </a:t>
            </a:r>
            <a:r>
              <a:rPr u="sng">
                <a:solidFill>
                  <a:srgbClr val="0B1480"/>
                </a:solidFill>
                <a:hlinkClick r:id="rId4"/>
              </a:rPr>
              <a:t>Rome</a:t>
            </a:r>
            <a:r>
              <a:t> de </a:t>
            </a:r>
            <a:r>
              <a:rPr u="sng">
                <a:solidFill>
                  <a:srgbClr val="0645AD"/>
                </a:solidFill>
                <a:hlinkClick r:id="rId5"/>
              </a:rPr>
              <a:t>1553</a:t>
            </a:r>
            <a:r>
              <a:t> à </a:t>
            </a:r>
            <a:r>
              <a:rPr u="sng">
                <a:solidFill>
                  <a:srgbClr val="0645AD"/>
                </a:solidFill>
                <a:hlinkClick r:id="rId6"/>
              </a:rPr>
              <a:t>1557</a:t>
            </a:r>
            <a:r>
              <a:t> et publié à son retour en </a:t>
            </a:r>
            <a:r>
              <a:rPr u="sng">
                <a:solidFill>
                  <a:srgbClr val="0645AD"/>
                </a:solidFill>
                <a:hlinkClick r:id="rId7"/>
              </a:rPr>
              <a:t>1558</a:t>
            </a:r>
            <a:r>
              <a:t> par l'imprimeur </a:t>
            </a:r>
            <a:r>
              <a:rPr u="sng">
                <a:solidFill>
                  <a:srgbClr val="0645AD"/>
                </a:solidFill>
                <a:hlinkClick r:id="rId8"/>
              </a:rPr>
              <a:t>Fédéric Morel, l'Ancien</a:t>
            </a:r>
            <a:r>
              <a:t> sis </a:t>
            </a:r>
            <a:r>
              <a:rPr u="sng">
                <a:solidFill>
                  <a:srgbClr val="0645AD"/>
                </a:solidFill>
                <a:hlinkClick r:id="rId9"/>
              </a:rPr>
              <a:t>rue Jean-de-Beauvais</a:t>
            </a:r>
            <a:r>
              <a:t> à </a:t>
            </a:r>
            <a:r>
              <a:rPr u="sng">
                <a:solidFill>
                  <a:srgbClr val="0645AD"/>
                </a:solidFill>
                <a:hlinkClick r:id="rId10"/>
              </a:rPr>
              <a:t>Paris</a:t>
            </a:r>
            <a:r>
              <a:t>.</a:t>
            </a:r>
          </a:p>
          <a:p>
            <a:pPr defTabSz="457200">
              <a:defRPr sz="1400">
                <a:solidFill>
                  <a:srgbClr val="252525"/>
                </a:solidFill>
                <a:latin typeface="Helvetica"/>
                <a:ea typeface="Helvetica"/>
                <a:cs typeface="Helvetica"/>
                <a:sym typeface="Helvetica"/>
              </a:defRPr>
            </a:pPr>
            <a:r>
              <a:t>Cet ouvrage comprend 191 </a:t>
            </a:r>
            <a:r>
              <a:rPr u="sng">
                <a:solidFill>
                  <a:srgbClr val="0645AD"/>
                </a:solidFill>
                <a:hlinkClick r:id="rId11"/>
              </a:rPr>
              <a:t>sonnets</a:t>
            </a:r>
            <a:r>
              <a:t>, tous en </a:t>
            </a:r>
            <a:r>
              <a:rPr u="sng">
                <a:solidFill>
                  <a:srgbClr val="0645AD"/>
                </a:solidFill>
                <a:hlinkClick r:id="rId12"/>
              </a:rPr>
              <a:t>alexandrins</a:t>
            </a:r>
            <a:r>
              <a:t>. Le choix de ce </a:t>
            </a:r>
            <a:r>
              <a:rPr u="sng">
                <a:solidFill>
                  <a:srgbClr val="0645AD"/>
                </a:solidFill>
                <a:hlinkClick r:id="rId13"/>
              </a:rPr>
              <a:t>mètre</a:t>
            </a:r>
            <a:r>
              <a:t>, plutôt que du </a:t>
            </a:r>
            <a:r>
              <a:rPr u="sng">
                <a:solidFill>
                  <a:srgbClr val="0645AD"/>
                </a:solidFill>
                <a:hlinkClick r:id="rId14"/>
              </a:rPr>
              <a:t>décasyllabe</a:t>
            </a:r>
            <a:r>
              <a:t>, constitue une nouveauté. Contrairement au modèle </a:t>
            </a:r>
            <a:r>
              <a:rPr u="sng">
                <a:solidFill>
                  <a:srgbClr val="0645AD"/>
                </a:solidFill>
                <a:hlinkClick r:id="rId15"/>
              </a:rPr>
              <a:t>pétrarquiste</a:t>
            </a:r>
            <a:r>
              <a:t>, le thème principal n'est pas l'amour d'une femme mais celui du pays natal.</a:t>
            </a:r>
          </a:p>
          <a:p>
            <a:pPr defTabSz="457200">
              <a:defRPr sz="1400">
                <a:solidFill>
                  <a:srgbClr val="252525"/>
                </a:solidFill>
                <a:latin typeface="Helvetica"/>
                <a:ea typeface="Helvetica"/>
                <a:cs typeface="Helvetica"/>
                <a:sym typeface="Helvetica"/>
              </a:defRPr>
            </a:pPr>
            <a:r>
              <a:t>Le lecteur distingue trois tonalités principales, l'</a:t>
            </a:r>
            <a:r>
              <a:rPr u="sng">
                <a:solidFill>
                  <a:srgbClr val="0645AD"/>
                </a:solidFill>
                <a:hlinkClick r:id="rId16"/>
              </a:rPr>
              <a:t>élégie</a:t>
            </a:r>
            <a:r>
              <a:t> (sonnets 6 à 49), la </a:t>
            </a:r>
            <a:r>
              <a:rPr u="sng">
                <a:solidFill>
                  <a:srgbClr val="0645AD"/>
                </a:solidFill>
                <a:hlinkClick r:id="rId17"/>
              </a:rPr>
              <a:t>satire</a:t>
            </a:r>
            <a:r>
              <a:t> (sonnets 50 à 156) et l'</a:t>
            </a:r>
            <a:r>
              <a:rPr u="sng">
                <a:solidFill>
                  <a:srgbClr val="0645AD"/>
                </a:solidFill>
                <a:hlinkClick r:id="rId18"/>
              </a:rPr>
              <a:t>éloge</a:t>
            </a:r>
            <a:r>
              <a:t> (sonnets 156 à 191). Le mythe d'</a:t>
            </a:r>
            <a:r>
              <a:rPr u="sng">
                <a:solidFill>
                  <a:srgbClr val="0645AD"/>
                </a:solidFill>
                <a:hlinkClick r:id="rId19"/>
              </a:rPr>
              <a:t>Ulysse</a:t>
            </a:r>
            <a:r>
              <a:t> en quête du retour dans sa patrie inspire aussi le poète. Revenu en France, du Bellay y retrouve les travers observés à Rome.</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L’</a:t>
            </a:r>
            <a:r>
              <a:rPr b="1"/>
              <a:t>élégie</a:t>
            </a:r>
            <a:r>
              <a:t> (en </a:t>
            </a:r>
            <a:r>
              <a:rPr u="sng">
                <a:solidFill>
                  <a:srgbClr val="0645AD"/>
                </a:solidFill>
                <a:hlinkClick r:id="rId20"/>
              </a:rPr>
              <a:t>grec ancien</a:t>
            </a:r>
            <a:r>
              <a:t> </a:t>
            </a:r>
            <a:r>
              <a:rPr>
                <a:latin typeface="Arial Unicode MS"/>
                <a:ea typeface="Arial Unicode MS"/>
                <a:cs typeface="Arial Unicode MS"/>
                <a:sym typeface="Arial Unicode MS"/>
              </a:rPr>
              <a:t>ἐλεγεία</a:t>
            </a:r>
            <a:r>
              <a:t> / </a:t>
            </a:r>
            <a:r>
              <a:rPr>
                <a:latin typeface="Arial Unicode MS"/>
                <a:ea typeface="Arial Unicode MS"/>
                <a:cs typeface="Arial Unicode MS"/>
                <a:sym typeface="Arial Unicode MS"/>
              </a:rPr>
              <a:t>elegeía</a:t>
            </a:r>
            <a:r>
              <a:t>, signifiant « chant de mort ») est une forme de poème.</a:t>
            </a:r>
          </a:p>
          <a:p>
            <a:pPr defTabSz="457200">
              <a:defRPr sz="1400">
                <a:solidFill>
                  <a:srgbClr val="252525"/>
                </a:solidFill>
                <a:latin typeface="Helvetica"/>
                <a:ea typeface="Helvetica"/>
                <a:cs typeface="Helvetica"/>
                <a:sym typeface="Helvetica"/>
              </a:defRPr>
            </a:pPr>
            <a:r>
              <a:t>Dans l’</a:t>
            </a:r>
            <a:r>
              <a:rPr u="sng">
                <a:solidFill>
                  <a:srgbClr val="0B1480"/>
                </a:solidFill>
                <a:hlinkClick r:id="rId21"/>
              </a:rPr>
              <a:t>Antiquité</a:t>
            </a:r>
            <a:r>
              <a:t>, était appelée « élégie » tout poème alternant </a:t>
            </a:r>
            <a:r>
              <a:rPr u="sng">
                <a:solidFill>
                  <a:srgbClr val="0645AD"/>
                </a:solidFill>
                <a:hlinkClick r:id="rId22"/>
              </a:rPr>
              <a:t>hexamètres et pentamètres en distiques</a:t>
            </a:r>
            <a:r>
              <a:t> : ce sont les </a:t>
            </a:r>
            <a:r>
              <a:rPr u="sng">
                <a:solidFill>
                  <a:srgbClr val="0645AD"/>
                </a:solidFill>
                <a:hlinkClick r:id="rId23"/>
              </a:rPr>
              <a:t>vers</a:t>
            </a:r>
            <a:r>
              <a:t> élégiaques.</a:t>
            </a:r>
          </a:p>
          <a:p>
            <a:pPr defTabSz="457200">
              <a:defRPr sz="1400">
                <a:solidFill>
                  <a:srgbClr val="252525"/>
                </a:solidFill>
                <a:latin typeface="Helvetica"/>
                <a:ea typeface="Helvetica"/>
                <a:cs typeface="Helvetica"/>
                <a:sym typeface="Helvetica"/>
              </a:defRPr>
            </a:pPr>
            <a:r>
              <a:t>De nos jours, l’élégie est considérée comme une catégorie au sein de la </a:t>
            </a:r>
            <a:r>
              <a:rPr u="sng">
                <a:solidFill>
                  <a:srgbClr val="0645AD"/>
                </a:solidFill>
                <a:hlinkClick r:id="rId24"/>
              </a:rPr>
              <a:t>poésie lyrique</a:t>
            </a:r>
            <a:r>
              <a:t>, en tant que poème de longueur et de forme variables caractérisé par son ton plaintif particulièrement adapté à l’évocation d’un </a:t>
            </a:r>
            <a:r>
              <a:rPr u="sng">
                <a:solidFill>
                  <a:srgbClr val="0645AD"/>
                </a:solidFill>
                <a:hlinkClick r:id="rId25"/>
              </a:rPr>
              <a:t>mort</a:t>
            </a:r>
            <a:r>
              <a:t> ou à l’expression d’une </a:t>
            </a:r>
            <a:r>
              <a:rPr u="sng">
                <a:solidFill>
                  <a:srgbClr val="0645AD"/>
                </a:solidFill>
                <a:hlinkClick r:id="rId26"/>
              </a:rPr>
              <a:t>souffrance</a:t>
            </a:r>
            <a:r>
              <a:t> </a:t>
            </a:r>
            <a:r>
              <a:rPr u="sng">
                <a:solidFill>
                  <a:srgbClr val="0645AD"/>
                </a:solidFill>
                <a:hlinkClick r:id="rId27"/>
              </a:rPr>
              <a:t>amoureuse</a:t>
            </a:r>
            <a:r>
              <a:t> due à un abandon ou à une absence.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t>Le mythe d'</a:t>
            </a:r>
            <a:r>
              <a:rPr u="sng">
                <a:solidFill>
                  <a:srgbClr val="0645AD"/>
                </a:solidFill>
                <a:hlinkClick r:id="rId3"/>
              </a:rPr>
              <a:t>Ulysse</a:t>
            </a:r>
            <a:r>
              <a:t> en quête du retour dans sa patrie inspire aussi le poète. Revenu en France, du Bellay y retrouve les travers observés à Rome.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t>« </a:t>
            </a:r>
            <a:r>
              <a:rPr u="sng">
                <a:solidFill>
                  <a:srgbClr val="0645AD"/>
                </a:solidFill>
                <a:hlinkClick r:id="rId3"/>
              </a:rPr>
              <a:t>Prince des poètes</a:t>
            </a:r>
            <a:r>
              <a:t> et poète des princes », Pierre de Ronsard est une figure majeure de la littérature poétique de la </a:t>
            </a:r>
            <a:r>
              <a:rPr u="sng">
                <a:solidFill>
                  <a:srgbClr val="0645AD"/>
                </a:solidFill>
                <a:hlinkClick r:id="rId4"/>
              </a:rPr>
              <a:t>Renaissance</a:t>
            </a:r>
            <a:r>
              <a:t>. Auteur d’une œuvre vaste qui, en plus de trente ans, s'est porté aussi bien sur la </a:t>
            </a:r>
            <a:r>
              <a:rPr u="sng">
                <a:solidFill>
                  <a:srgbClr val="0645AD"/>
                </a:solidFill>
                <a:hlinkClick r:id="rId5"/>
              </a:rPr>
              <a:t>poésie engagée</a:t>
            </a:r>
            <a:r>
              <a:t> et « officielle » dans le contexte des </a:t>
            </a:r>
            <a:r>
              <a:rPr u="sng">
                <a:solidFill>
                  <a:srgbClr val="0645AD"/>
                </a:solidFill>
                <a:hlinkClick r:id="rId6"/>
              </a:rPr>
              <a:t>guerres de religions</a:t>
            </a:r>
            <a:r>
              <a:t> avec </a:t>
            </a:r>
            <a:r>
              <a:rPr u="sng">
                <a:solidFill>
                  <a:srgbClr val="0645AD"/>
                </a:solidFill>
                <a:hlinkClick r:id="rId7"/>
              </a:rPr>
              <a:t>Les Hymnes</a:t>
            </a:r>
            <a:r>
              <a:t> et les </a:t>
            </a:r>
            <a:r>
              <a:rPr i="1"/>
              <a:t>Discours</a:t>
            </a:r>
            <a:r>
              <a:t> (1555-1564), que sur l’</a:t>
            </a:r>
            <a:r>
              <a:rPr u="sng">
                <a:solidFill>
                  <a:srgbClr val="0645AD"/>
                </a:solidFill>
                <a:hlinkClick r:id="rId8"/>
              </a:rPr>
              <a:t>épopée</a:t>
            </a:r>
            <a:r>
              <a:t> avec </a:t>
            </a:r>
            <a:r>
              <a:rPr i="1" u="sng">
                <a:solidFill>
                  <a:srgbClr val="0645AD"/>
                </a:solidFill>
                <a:hlinkClick r:id="rId9"/>
              </a:rPr>
              <a:t>La Franciade</a:t>
            </a:r>
            <a:r>
              <a:t> (1572) ou la </a:t>
            </a:r>
            <a:r>
              <a:rPr u="sng">
                <a:solidFill>
                  <a:srgbClr val="0645AD"/>
                </a:solidFill>
                <a:hlinkClick r:id="rId10"/>
              </a:rPr>
              <a:t>poésie</a:t>
            </a:r>
            <a:r>
              <a:t> </a:t>
            </a:r>
            <a:r>
              <a:rPr u="sng">
                <a:solidFill>
                  <a:srgbClr val="0645AD"/>
                </a:solidFill>
                <a:hlinkClick r:id="rId11"/>
              </a:rPr>
              <a:t>lyrique</a:t>
            </a:r>
            <a:r>
              <a:t> avec les recueils </a:t>
            </a:r>
            <a:r>
              <a:rPr i="1" u="sng">
                <a:solidFill>
                  <a:srgbClr val="BA1800"/>
                </a:solidFill>
                <a:hlinkClick r:id="rId12"/>
              </a:rPr>
              <a:t>Les Odes</a:t>
            </a:r>
            <a:r>
              <a:t> (1550-1552) et des </a:t>
            </a:r>
            <a:r>
              <a:rPr i="1"/>
              <a:t>Amours</a:t>
            </a:r>
            <a:r>
              <a:t> (</a:t>
            </a:r>
            <a:r>
              <a:rPr i="1" u="sng">
                <a:solidFill>
                  <a:srgbClr val="0645AD"/>
                </a:solidFill>
                <a:hlinkClick r:id="rId13"/>
              </a:rPr>
              <a:t>Les Amours de Cassandre</a:t>
            </a:r>
            <a:r>
              <a:t>, 1552 ; </a:t>
            </a:r>
            <a:r>
              <a:rPr i="1" u="sng">
                <a:solidFill>
                  <a:srgbClr val="BA1800"/>
                </a:solidFill>
                <a:hlinkClick r:id="rId14"/>
              </a:rPr>
              <a:t>Les Amours de Marie</a:t>
            </a:r>
            <a:r>
              <a:t>, 1555 ; </a:t>
            </a:r>
            <a:r>
              <a:rPr i="1" u="sng">
                <a:solidFill>
                  <a:srgbClr val="0645AD"/>
                </a:solidFill>
                <a:hlinkClick r:id="rId15"/>
              </a:rPr>
              <a:t>Sonnets pour Hélène</a:t>
            </a:r>
            <a:r>
              <a:t>, 1578).</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Imitant les auteurs antiques, Ronsard emploie d'abord les formes de l'</a:t>
            </a:r>
            <a:r>
              <a:rPr u="sng">
                <a:solidFill>
                  <a:srgbClr val="0645AD"/>
                </a:solidFill>
                <a:hlinkClick r:id="rId16"/>
              </a:rPr>
              <a:t>ode</a:t>
            </a:r>
            <a:r>
              <a:t> (</a:t>
            </a:r>
            <a:r>
              <a:rPr i="1"/>
              <a:t>Mignonne, allons voir si la rose</a:t>
            </a:r>
            <a:r>
              <a:t>) et de l'</a:t>
            </a:r>
            <a:r>
              <a:rPr u="sng">
                <a:solidFill>
                  <a:srgbClr val="0645AD"/>
                </a:solidFill>
                <a:hlinkClick r:id="rId7"/>
              </a:rPr>
              <a:t>hymne</a:t>
            </a:r>
            <a:r>
              <a:t>, considérées comme des formes majeures</a:t>
            </a:r>
            <a:r>
              <a:rPr sz="1100">
                <a:solidFill>
                  <a:srgbClr val="0645AD"/>
                </a:solidFill>
              </a:rPr>
              <a:t>2</a:t>
            </a:r>
            <a:r>
              <a:t>, mais il utilisera de plus en plus le </a:t>
            </a:r>
            <a:r>
              <a:rPr u="sng">
                <a:solidFill>
                  <a:srgbClr val="0645AD"/>
                </a:solidFill>
                <a:hlinkClick r:id="rId17"/>
              </a:rPr>
              <a:t>sonnet</a:t>
            </a:r>
            <a:r>
              <a:t> transplanté en France par </a:t>
            </a:r>
            <a:r>
              <a:rPr u="sng">
                <a:solidFill>
                  <a:srgbClr val="0645AD"/>
                </a:solidFill>
                <a:hlinkClick r:id="rId18"/>
              </a:rPr>
              <a:t>Clément Marot</a:t>
            </a:r>
            <a:r>
              <a:t> en 1536 en employant le </a:t>
            </a:r>
            <a:r>
              <a:rPr u="sng">
                <a:solidFill>
                  <a:srgbClr val="0645AD"/>
                </a:solidFill>
                <a:hlinkClick r:id="rId19"/>
              </a:rPr>
              <a:t>décasyllabe</a:t>
            </a:r>
            <a:r>
              <a:t> (</a:t>
            </a:r>
            <a:r>
              <a:rPr i="1"/>
              <a:t>Mon dieu, mon dieu, que ma maistresse est belle!</a:t>
            </a:r>
            <a:r>
              <a:t> , </a:t>
            </a:r>
            <a:r>
              <a:rPr i="1"/>
              <a:t>Les Amours</a:t>
            </a:r>
            <a:r>
              <a:t>, ou </a:t>
            </a:r>
            <a:r>
              <a:rPr i="1"/>
              <a:t>Je vous envoye un bouquet…</a:t>
            </a:r>
            <a:r>
              <a:t>, </a:t>
            </a:r>
            <a:r>
              <a:rPr i="1"/>
              <a:t>Continuation des Amours</a:t>
            </a:r>
            <a:r>
              <a:t>) comme le mètre « moderne » de l'</a:t>
            </a:r>
            <a:r>
              <a:rPr u="sng">
                <a:solidFill>
                  <a:srgbClr val="0645AD"/>
                </a:solidFill>
                <a:hlinkClick r:id="rId20"/>
              </a:rPr>
              <a:t>alexandrin</a:t>
            </a:r>
            <a:r>
              <a:t> (</a:t>
            </a:r>
            <a:r>
              <a:rPr i="1"/>
              <a:t>Comme on voit sur la branche…</a:t>
            </a:r>
            <a:r>
              <a:t> </a:t>
            </a:r>
            <a:r>
              <a:rPr i="1" u="sng">
                <a:solidFill>
                  <a:srgbClr val="0645AD"/>
                </a:solidFill>
                <a:hlinkClick r:id="rId21"/>
              </a:rPr>
              <a:t>Second livre des Amours</a:t>
            </a:r>
            <a:r>
              <a:t>, ou </a:t>
            </a:r>
            <a:r>
              <a:rPr i="1"/>
              <a:t>Quand vous serez bien vieille…</a:t>
            </a:r>
            <a:r>
              <a:t>, </a:t>
            </a:r>
            <a:r>
              <a:rPr i="1"/>
              <a:t>Sonnets pour Hélène</a:t>
            </a:r>
            <a:r>
              <a:t>).</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Ronsard a tout au long de sa vie goûté à tous les genres, de </a:t>
            </a:r>
            <a:r>
              <a:rPr u="sng">
                <a:solidFill>
                  <a:srgbClr val="0645AD"/>
                </a:solidFill>
                <a:hlinkClick r:id="rId22"/>
              </a:rPr>
              <a:t>Pindare</a:t>
            </a:r>
            <a:r>
              <a:t> à </a:t>
            </a:r>
            <a:r>
              <a:rPr u="sng">
                <a:solidFill>
                  <a:srgbClr val="0645AD"/>
                </a:solidFill>
                <a:hlinkClick r:id="rId23"/>
              </a:rPr>
              <a:t>Pétrarque</a:t>
            </a:r>
            <a:r>
              <a:t> en passant par </a:t>
            </a:r>
            <a:r>
              <a:rPr u="sng">
                <a:solidFill>
                  <a:srgbClr val="0645AD"/>
                </a:solidFill>
                <a:hlinkClick r:id="rId24"/>
              </a:rPr>
              <a:t>Anacréon</a:t>
            </a:r>
            <a:r>
              <a:t> et </a:t>
            </a:r>
            <a:r>
              <a:rPr u="sng">
                <a:solidFill>
                  <a:srgbClr val="0645AD"/>
                </a:solidFill>
                <a:hlinkClick r:id="rId25"/>
              </a:rPr>
              <a:t>Horace</a:t>
            </a:r>
            <a:r>
              <a:t> avec quelques touches d'épicurisme. Il a abordé de nombreux thèmes : champêtres, amoureux, philosophiques, politiques. Ses poèmes lyriques qui développent les thèmes de la nature et de l’amour, associés aux références de l’Antiquité gréco-latine et à la forme du </a:t>
            </a:r>
            <a:r>
              <a:rPr u="sng">
                <a:solidFill>
                  <a:srgbClr val="0645AD"/>
                </a:solidFill>
                <a:hlinkClick r:id="rId17"/>
              </a:rPr>
              <a:t>sonnet</a:t>
            </a:r>
            <a:r>
              <a:t>, constituent la partie vivante de l’œuvre de l’animateur du renouveau poétique que fut Pierre de Ronsard avec ses compagnons de la </a:t>
            </a:r>
            <a:r>
              <a:rPr u="sng">
                <a:solidFill>
                  <a:srgbClr val="0645AD"/>
                </a:solidFill>
                <a:hlinkClick r:id="rId26"/>
              </a:rPr>
              <a:t>Pléiade</a:t>
            </a:r>
            <a:r>
              <a:t> et son ami </a:t>
            </a:r>
            <a:r>
              <a:rPr u="sng">
                <a:solidFill>
                  <a:srgbClr val="0B1480"/>
                </a:solidFill>
                <a:hlinkClick r:id="rId27"/>
              </a:rPr>
              <a:t>Joachim Du Bellay</a:t>
            </a:r>
            <a:r>
              <a:t>. Il a contribué à étendre largement le domaine de la poésie, lui offrant une langue plus riche par la création de néologismes et l'introduction du langage populaire dans le français littéraire, et mettant en place des règles de versification qui ont perduré plusieurs siècles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rPr b="1" i="1"/>
              <a:t>Mignonne, allons voir si la rose</a:t>
            </a:r>
            <a:r>
              <a:t> est l'un des </a:t>
            </a:r>
            <a:r>
              <a:rPr u="sng">
                <a:solidFill>
                  <a:srgbClr val="0645AD"/>
                </a:solidFill>
                <a:hlinkClick r:id="rId3"/>
              </a:rPr>
              <a:t>poèmes</a:t>
            </a:r>
            <a:r>
              <a:t> les plus célèbres de </a:t>
            </a:r>
            <a:r>
              <a:rPr u="sng">
                <a:solidFill>
                  <a:srgbClr val="0B1480"/>
                </a:solidFill>
                <a:hlinkClick r:id="rId4"/>
              </a:rPr>
              <a:t>Pierre de Ronsard</a:t>
            </a:r>
            <a:r>
              <a:t>, écrit en </a:t>
            </a:r>
            <a:r>
              <a:rPr u="sng">
                <a:solidFill>
                  <a:srgbClr val="0645AD"/>
                </a:solidFill>
                <a:hlinkClick r:id="rId5"/>
              </a:rPr>
              <a:t>1545</a:t>
            </a:r>
            <a:r>
              <a:t>.</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C’est une ode: Dans la </a:t>
            </a:r>
            <a:r>
              <a:rPr u="sng">
                <a:solidFill>
                  <a:srgbClr val="0645AD"/>
                </a:solidFill>
                <a:hlinkClick r:id="rId6"/>
              </a:rPr>
              <a:t>littérature grecque</a:t>
            </a:r>
            <a:r>
              <a:t>, une </a:t>
            </a:r>
            <a:r>
              <a:rPr b="1"/>
              <a:t>ode</a:t>
            </a:r>
            <a:r>
              <a:t>, du grec ὠδή (chant), est un poème </a:t>
            </a:r>
            <a:r>
              <a:rPr u="sng">
                <a:solidFill>
                  <a:srgbClr val="0645AD"/>
                </a:solidFill>
                <a:hlinkClick r:id="rId7"/>
              </a:rPr>
              <a:t>lyrique</a:t>
            </a:r>
            <a:r>
              <a:t> en </a:t>
            </a:r>
            <a:r>
              <a:rPr u="sng">
                <a:solidFill>
                  <a:srgbClr val="0645AD"/>
                </a:solidFill>
                <a:hlinkClick r:id="rId8"/>
              </a:rPr>
              <a:t>strophes</a:t>
            </a:r>
            <a:r>
              <a:t>, accompagné de musique. Par extension, une ode est un poème célébrant un personnage ou un événement : un vainqueur des </a:t>
            </a:r>
            <a:r>
              <a:rPr u="sng">
                <a:solidFill>
                  <a:srgbClr val="0645AD"/>
                </a:solidFill>
                <a:hlinkClick r:id="rId9"/>
              </a:rPr>
              <a:t>Jeux olympiques</a:t>
            </a:r>
            <a:r>
              <a:t>, par exemple.</a:t>
            </a:r>
          </a:p>
          <a:p>
            <a:pPr defTabSz="457200">
              <a:defRPr sz="1400">
                <a:solidFill>
                  <a:srgbClr val="252525"/>
                </a:solidFill>
                <a:latin typeface="Helvetica"/>
                <a:ea typeface="Helvetica"/>
                <a:cs typeface="Helvetica"/>
                <a:sym typeface="Helvetica"/>
              </a:defRPr>
            </a:pPr>
            <a:r>
              <a:t>Une ode peut aussi être triste, relatant un amour perdu ou un simple désespoir face à un monde en détresse. C’est un genre élevé, l’équivalent poétique de l’</a:t>
            </a:r>
            <a:r>
              <a:rPr u="sng">
                <a:solidFill>
                  <a:srgbClr val="0645AD"/>
                </a:solidFill>
                <a:hlinkClick r:id="rId10"/>
              </a:rPr>
              <a:t>épopée</a:t>
            </a:r>
            <a:r>
              <a:t>.</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Cette </a:t>
            </a:r>
            <a:r>
              <a:rPr u="sng">
                <a:solidFill>
                  <a:srgbClr val="0645AD"/>
                </a:solidFill>
                <a:hlinkClick r:id="rId11"/>
              </a:rPr>
              <a:t>ode</a:t>
            </a:r>
            <a:r>
              <a:t>, inspirée du poète latin </a:t>
            </a:r>
            <a:r>
              <a:rPr u="sng">
                <a:solidFill>
                  <a:srgbClr val="0645AD"/>
                </a:solidFill>
                <a:hlinkClick r:id="rId12"/>
              </a:rPr>
              <a:t>Ausone</a:t>
            </a:r>
            <a:r>
              <a:t>, est composée en </a:t>
            </a:r>
            <a:r>
              <a:rPr u="sng">
                <a:solidFill>
                  <a:srgbClr val="0645AD"/>
                </a:solidFill>
                <a:hlinkClick r:id="rId5"/>
              </a:rPr>
              <a:t>1545</a:t>
            </a:r>
            <a:r>
              <a:t> après la rencontre de </a:t>
            </a:r>
            <a:r>
              <a:rPr u="sng">
                <a:solidFill>
                  <a:srgbClr val="0B1480"/>
                </a:solidFill>
                <a:hlinkClick r:id="rId4"/>
              </a:rPr>
              <a:t>Pierre de Ronsard</a:t>
            </a:r>
            <a:r>
              <a:t>, âgé de 20 ans, avec </a:t>
            </a:r>
            <a:r>
              <a:rPr u="sng">
                <a:solidFill>
                  <a:srgbClr val="0645AD"/>
                </a:solidFill>
                <a:hlinkClick r:id="rId13"/>
              </a:rPr>
              <a:t>Cassandre Salviati</a:t>
            </a:r>
            <a:r>
              <a:t>, fille d'un banquier </a:t>
            </a:r>
            <a:r>
              <a:rPr u="sng">
                <a:solidFill>
                  <a:srgbClr val="0645AD"/>
                </a:solidFill>
                <a:hlinkClick r:id="rId14"/>
              </a:rPr>
              <a:t>italien</a:t>
            </a:r>
            <a:r>
              <a:t>. Ce poème fait partie du premier livre des </a:t>
            </a:r>
            <a:r>
              <a:rPr i="1"/>
              <a:t>Odes</a:t>
            </a:r>
            <a:r>
              <a:t>, 17, et évoque la jeunesse qui passe comme le temps d'une fleur. Cette méditation de la vieillesse et de la mort est un thème récurrent dans la littérature tant religieuse que profane, aussi bien que dans les arts, à cette époque.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t>Moralité: cueille le jour: carpe diem, en matière de beauté: elle est éphémère et, à la manière d’une rose, se fane.</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Dans ce poème, </a:t>
            </a:r>
            <a:r>
              <a:rPr u="sng">
                <a:solidFill>
                  <a:srgbClr val="0B1480"/>
                </a:solidFill>
                <a:hlinkClick r:id="rId3"/>
              </a:rPr>
              <a:t>Ronsard</a:t>
            </a:r>
            <a:r>
              <a:t> invite sa bien-aimée, Cassandre, à aller voir une </a:t>
            </a:r>
            <a:r>
              <a:rPr u="sng">
                <a:solidFill>
                  <a:srgbClr val="0645AD"/>
                </a:solidFill>
                <a:hlinkClick r:id="rId4"/>
              </a:rPr>
              <a:t>rose</a:t>
            </a:r>
            <a:r>
              <a:t> en espérant qu'elle soit restée aussi belle qu'au matin. C'est la première strophe. Dans la deuxième, il se désespère de voir que la fleur est fanée (« ses beautés laissées choir » → ses beautés laissées tomber). Enfin, dans la dernière strophe, il en tire une leçon pour sa bien-aimée en lui disant que si aujourd'hui, elle est jeune, plus tard, elle sera certainement laide et vieille et il faut donc qu'elle profite de sa jeunesse pour l'aimer (« Cueillez, cueillez votre jeunesse » → profitez de votre jeunesse)</a:t>
            </a:r>
          </a:p>
          <a:p>
            <a:pPr defTabSz="457200">
              <a:defRPr sz="1400">
                <a:solidFill>
                  <a:srgbClr val="252525"/>
                </a:solidFill>
                <a:latin typeface="Helvetica"/>
                <a:ea typeface="Helvetica"/>
                <a:cs typeface="Helvetica"/>
                <a:sym typeface="Helvetica"/>
              </a:defRPr>
            </a:pPr>
            <a:r>
              <a:t>Cette injonction à profiter de sa jeunesse est une affirmation </a:t>
            </a:r>
            <a:r>
              <a:rPr u="sng">
                <a:solidFill>
                  <a:srgbClr val="0645AD"/>
                </a:solidFill>
                <a:hlinkClick r:id="rId5"/>
              </a:rPr>
              <a:t>hédoniste</a:t>
            </a:r>
            <a:r>
              <a:t>. En effet, </a:t>
            </a:r>
            <a:r>
              <a:rPr u="sng">
                <a:solidFill>
                  <a:srgbClr val="0B1480"/>
                </a:solidFill>
                <a:hlinkClick r:id="rId3"/>
              </a:rPr>
              <a:t>Ronsard</a:t>
            </a:r>
            <a:r>
              <a:t>, comme beaucoup de poètes de la </a:t>
            </a:r>
            <a:r>
              <a:rPr u="sng">
                <a:solidFill>
                  <a:srgbClr val="0645AD"/>
                </a:solidFill>
                <a:hlinkClick r:id="rId6"/>
              </a:rPr>
              <a:t>Renaissance française</a:t>
            </a:r>
            <a:r>
              <a:t>, s'inspire des </a:t>
            </a:r>
            <a:r>
              <a:rPr u="sng">
                <a:solidFill>
                  <a:srgbClr val="0645AD"/>
                </a:solidFill>
                <a:hlinkClick r:id="rId7"/>
              </a:rPr>
              <a:t>auteurs grecs</a:t>
            </a:r>
            <a:r>
              <a:t> et </a:t>
            </a:r>
            <a:r>
              <a:rPr u="sng">
                <a:solidFill>
                  <a:srgbClr val="0645AD"/>
                </a:solidFill>
                <a:hlinkClick r:id="rId8"/>
              </a:rPr>
              <a:t>latins</a:t>
            </a:r>
            <a:r>
              <a:t>, dont la philosophie se résume parfaitement dans le </a:t>
            </a:r>
            <a:r>
              <a:rPr i="1" u="sng">
                <a:solidFill>
                  <a:srgbClr val="0645AD"/>
                </a:solidFill>
                <a:hlinkClick r:id="rId9"/>
              </a:rPr>
              <a:t>Carpe Diem</a:t>
            </a:r>
            <a:r>
              <a:t> d'</a:t>
            </a:r>
            <a:r>
              <a:rPr u="sng">
                <a:solidFill>
                  <a:srgbClr val="0645AD"/>
                </a:solidFill>
                <a:hlinkClick r:id="rId10"/>
              </a:rPr>
              <a:t>Horace</a:t>
            </a:r>
            <a:r>
              <a:t>. D'une manière générale, la plupart des auteurs de </a:t>
            </a:r>
            <a:r>
              <a:rPr u="sng">
                <a:solidFill>
                  <a:srgbClr val="0645AD"/>
                </a:solidFill>
                <a:hlinkClick r:id="rId11"/>
              </a:rPr>
              <a:t>la Pléiade</a:t>
            </a:r>
            <a:r>
              <a:t> s'inspirent des auteurs anciens redécouverts à leur époque par les </a:t>
            </a:r>
            <a:r>
              <a:rPr u="sng">
                <a:solidFill>
                  <a:srgbClr val="0645AD"/>
                </a:solidFill>
                <a:hlinkClick r:id="rId12"/>
              </a:rPr>
              <a:t>italiens</a:t>
            </a:r>
            <a:r>
              <a:t> via les </a:t>
            </a:r>
            <a:r>
              <a:rPr u="sng">
                <a:solidFill>
                  <a:srgbClr val="0645AD"/>
                </a:solidFill>
                <a:uFill>
                  <a:solidFill>
                    <a:srgbClr val="0645AD"/>
                  </a:solidFill>
                </a:uFill>
                <a:hlinkClick r:id="rId13"/>
              </a:rPr>
              <a:t>Arabe</a:t>
            </a:r>
            <a:r>
              <a: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r>
              <a:t>Son père est cordier: il fabrique des cordes.</a:t>
            </a:r>
          </a:p>
          <a:p>
            <a:pPr defTabSz="457200">
              <a:defRPr sz="1400">
                <a:solidFill>
                  <a:srgbClr val="252525"/>
                </a:solidFill>
                <a:latin typeface="Helvetica"/>
                <a:ea typeface="Helvetica"/>
                <a:cs typeface="Helvetica"/>
                <a:sym typeface="Helvetica"/>
              </a:defRPr>
            </a:pPr>
            <a:r>
              <a:t>L'œuvre de Louise Labé, très mince en volume (662 vers), se compose d'un </a:t>
            </a:r>
            <a:r>
              <a:rPr i="1"/>
              <a:t>Débat de Folie et d'Amour</a:t>
            </a:r>
            <a:r>
              <a:t> (dans lequel </a:t>
            </a:r>
            <a:r>
              <a:rPr u="sng">
                <a:solidFill>
                  <a:srgbClr val="0645AD"/>
                </a:solidFill>
                <a:hlinkClick r:id="rId3"/>
              </a:rPr>
              <a:t>Jean de La Fontaine</a:t>
            </a:r>
            <a:r>
              <a:t> a trouvé le sujet de l'une de ses fables), de trois </a:t>
            </a:r>
            <a:r>
              <a:rPr i="1" u="sng">
                <a:solidFill>
                  <a:srgbClr val="0B1480"/>
                </a:solidFill>
                <a:hlinkClick r:id="rId4"/>
              </a:rPr>
              <a:t>Élégies</a:t>
            </a:r>
            <a:r>
              <a:t> et de vingt-quatre </a:t>
            </a:r>
            <a:r>
              <a:rPr u="sng">
                <a:solidFill>
                  <a:srgbClr val="0645AD"/>
                </a:solidFill>
                <a:hlinkClick r:id="rId5"/>
              </a:rPr>
              <a:t>sonnets</a:t>
            </a:r>
            <a:r>
              <a:t>, lesquels expriment les tourments féminins de la passion.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t>On commence à cartographier la planète, avec l’Europe au centre.</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Les </a:t>
            </a:r>
            <a:r>
              <a:rPr b="1"/>
              <a:t>Grandes découvertes</a:t>
            </a:r>
            <a:r>
              <a:t> sont la </a:t>
            </a:r>
            <a:r>
              <a:rPr u="sng">
                <a:solidFill>
                  <a:srgbClr val="0645AD"/>
                </a:solidFill>
                <a:hlinkClick r:id="rId3"/>
              </a:rPr>
              <a:t>période historique</a:t>
            </a:r>
            <a:r>
              <a:t> qui s'étend du début du xv</a:t>
            </a:r>
            <a:r>
              <a:rPr sz="1200" baseline="31999"/>
              <a:t>e</a:t>
            </a:r>
            <a:r>
              <a:t> siècle au début du xvii</a:t>
            </a:r>
            <a:r>
              <a:rPr sz="1200" baseline="31999"/>
              <a:t>e</a:t>
            </a:r>
            <a:r>
              <a:t> siècle. Durant cette période, les </a:t>
            </a:r>
            <a:r>
              <a:rPr u="sng">
                <a:solidFill>
                  <a:srgbClr val="0645AD"/>
                </a:solidFill>
                <a:hlinkClick r:id="rId4"/>
              </a:rPr>
              <a:t>Européens</a:t>
            </a:r>
            <a:r>
              <a:t> se livrent à l'</a:t>
            </a:r>
            <a:r>
              <a:rPr u="sng">
                <a:solidFill>
                  <a:srgbClr val="0645AD"/>
                </a:solidFill>
                <a:hlinkClick r:id="rId5"/>
              </a:rPr>
              <a:t>exploration</a:t>
            </a:r>
            <a:r>
              <a:t> intensive de la </a:t>
            </a:r>
            <a:r>
              <a:rPr u="sng">
                <a:solidFill>
                  <a:srgbClr val="0645AD"/>
                </a:solidFill>
                <a:hlinkClick r:id="rId6"/>
              </a:rPr>
              <a:t>Terre</a:t>
            </a:r>
            <a:r>
              <a:t>, </a:t>
            </a:r>
            <a:r>
              <a:rPr u="sng">
                <a:solidFill>
                  <a:srgbClr val="0645AD"/>
                </a:solidFill>
                <a:hlinkClick r:id="rId7"/>
              </a:rPr>
              <a:t>cartographient</a:t>
            </a:r>
            <a:r>
              <a:t> la </a:t>
            </a:r>
            <a:r>
              <a:rPr u="sng">
                <a:solidFill>
                  <a:srgbClr val="0645AD"/>
                </a:solidFill>
                <a:hlinkClick r:id="rId8"/>
              </a:rPr>
              <a:t>planète</a:t>
            </a:r>
            <a:r>
              <a:t> et établissent des contacts directs avec l'</a:t>
            </a:r>
            <a:r>
              <a:rPr u="sng">
                <a:solidFill>
                  <a:srgbClr val="0645AD"/>
                </a:solidFill>
                <a:hlinkClick r:id="rId9"/>
              </a:rPr>
              <a:t>Afrique</a:t>
            </a:r>
            <a:r>
              <a:t>, l'</a:t>
            </a:r>
            <a:r>
              <a:rPr u="sng">
                <a:solidFill>
                  <a:srgbClr val="0645AD"/>
                </a:solidFill>
                <a:hlinkClick r:id="rId10"/>
              </a:rPr>
              <a:t>Amérique</a:t>
            </a:r>
            <a:r>
              <a:t>, l'</a:t>
            </a:r>
            <a:r>
              <a:rPr u="sng">
                <a:solidFill>
                  <a:srgbClr val="0645AD"/>
                </a:solidFill>
                <a:hlinkClick r:id="rId11"/>
              </a:rPr>
              <a:t>Asie</a:t>
            </a:r>
            <a:r>
              <a:t> et l'</a:t>
            </a:r>
            <a:r>
              <a:rPr u="sng">
                <a:solidFill>
                  <a:srgbClr val="0645AD"/>
                </a:solidFill>
                <a:hlinkClick r:id="rId12"/>
              </a:rPr>
              <a:t>Océanie</a:t>
            </a:r>
            <a:r>
              <a:t>. L'expression d’</a:t>
            </a:r>
            <a:r>
              <a:rPr b="1"/>
              <a:t>Âge des découvertes</a:t>
            </a:r>
            <a:r>
              <a:t> est également utilisée par les </a:t>
            </a:r>
            <a:r>
              <a:rPr u="sng">
                <a:solidFill>
                  <a:srgbClr val="0645AD"/>
                </a:solidFill>
                <a:hlinkClick r:id="rId13"/>
              </a:rPr>
              <a:t>historiens</a:t>
            </a:r>
            <a:r>
              <a:t>.</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François 1er envoie Jacques Cartier au Canada.</a:t>
            </a:r>
          </a:p>
          <a:p>
            <a:pPr defTabSz="457200">
              <a:defRPr sz="1400">
                <a:solidFill>
                  <a:srgbClr val="252525"/>
                </a:solidFill>
                <a:latin typeface="Helvetica"/>
                <a:ea typeface="Helvetica"/>
                <a:cs typeface="Helvetica"/>
                <a:sym typeface="Helvetica"/>
              </a:defRPr>
            </a:pPr>
            <a:r>
              <a:t>Magellan est portuguais</a:t>
            </a:r>
          </a:p>
          <a:p>
            <a:pPr defTabSz="457200">
              <a:defRPr sz="1400">
                <a:solidFill>
                  <a:srgbClr val="252525"/>
                </a:solidFill>
                <a:latin typeface="Helvetica"/>
                <a:ea typeface="Helvetica"/>
                <a:cs typeface="Helvetica"/>
                <a:sym typeface="Helvetica"/>
              </a:defRPr>
            </a:pPr>
            <a:r>
              <a:t>Colomb est italien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pPr defTabSz="457200">
              <a:defRPr sz="1700" b="1">
                <a:solidFill>
                  <a:srgbClr val="252525"/>
                </a:solidFill>
                <a:latin typeface="Helvetica"/>
                <a:ea typeface="Helvetica"/>
                <a:cs typeface="Helvetica"/>
                <a:sym typeface="Helvetica"/>
              </a:defRPr>
            </a:pPr>
            <a:r>
              <a:t>Naissance d'une identité européenne</a:t>
            </a:r>
            <a:endParaRPr>
              <a:solidFill>
                <a:srgbClr val="000000"/>
              </a:solidFill>
            </a:endParaRPr>
          </a:p>
          <a:p>
            <a:pPr defTabSz="457200">
              <a:defRPr sz="1400">
                <a:solidFill>
                  <a:srgbClr val="252525"/>
                </a:solidFill>
                <a:latin typeface="Helvetica"/>
                <a:ea typeface="Helvetica"/>
                <a:cs typeface="Helvetica"/>
                <a:sym typeface="Helvetica"/>
              </a:defRPr>
            </a:pPr>
            <a:r>
              <a:t>Les lettrés du </a:t>
            </a:r>
            <a:r>
              <a:rPr u="sng">
                <a:solidFill>
                  <a:srgbClr val="0B1480"/>
                </a:solidFill>
                <a:hlinkClick r:id="rId3"/>
              </a:rPr>
              <a:t>Moyen Âge</a:t>
            </a:r>
            <a:r>
              <a:t> avaient conscience qu'ils vivaient sur un </a:t>
            </a:r>
            <a:r>
              <a:rPr u="sng">
                <a:solidFill>
                  <a:srgbClr val="0645AD"/>
                </a:solidFill>
                <a:hlinkClick r:id="rId4"/>
              </a:rPr>
              <a:t>continent</a:t>
            </a:r>
            <a:r>
              <a:t> appelé </a:t>
            </a:r>
            <a:r>
              <a:rPr u="sng">
                <a:solidFill>
                  <a:srgbClr val="0645AD"/>
                </a:solidFill>
                <a:hlinkClick r:id="rId5"/>
              </a:rPr>
              <a:t>Europe</a:t>
            </a:r>
            <a:r>
              <a:t> par les </a:t>
            </a:r>
            <a:r>
              <a:rPr u="sng">
                <a:solidFill>
                  <a:srgbClr val="0645AD"/>
                </a:solidFill>
                <a:hlinkClick r:id="rId6"/>
              </a:rPr>
              <a:t>géographes</a:t>
            </a:r>
            <a:r>
              <a:t>, pour le distinguer de l'</a:t>
            </a:r>
            <a:r>
              <a:rPr u="sng">
                <a:solidFill>
                  <a:srgbClr val="0645AD"/>
                </a:solidFill>
                <a:hlinkClick r:id="rId7"/>
              </a:rPr>
              <a:t>Asie</a:t>
            </a:r>
            <a:r>
              <a:t> et de l'</a:t>
            </a:r>
            <a:r>
              <a:rPr u="sng">
                <a:solidFill>
                  <a:srgbClr val="0645AD"/>
                </a:solidFill>
                <a:hlinkClick r:id="rId8"/>
              </a:rPr>
              <a:t>Afrique</a:t>
            </a:r>
            <a:r>
              <a:t>. En revanche, la grande masse des habitants de l'Europe n'avaient jamais entendu ce terme : ils lisaient difficilement et « le </a:t>
            </a:r>
            <a:r>
              <a:rPr u="sng">
                <a:solidFill>
                  <a:srgbClr val="0645AD"/>
                </a:solidFill>
                <a:hlinkClick r:id="rId9"/>
              </a:rPr>
              <a:t>clergé</a:t>
            </a:r>
            <a:r>
              <a:t> leur parlait comme à des </a:t>
            </a:r>
            <a:r>
              <a:rPr u="sng">
                <a:solidFill>
                  <a:srgbClr val="0645AD"/>
                </a:solidFill>
                <a:hlinkClick r:id="rId10"/>
              </a:rPr>
              <a:t>chrétiens</a:t>
            </a:r>
            <a:r>
              <a:t> appartenant au continent choisi par la Divine providence pour être le foyer de la vraie foi. » En somme, les Européens n'avaient pas pleinement </a:t>
            </a:r>
            <a:r>
              <a:rPr u="sng">
                <a:solidFill>
                  <a:srgbClr val="0645AD"/>
                </a:solidFill>
                <a:hlinkClick r:id="rId11"/>
              </a:rPr>
              <a:t>conscience</a:t>
            </a:r>
            <a:r>
              <a:t> de leur </a:t>
            </a:r>
            <a:r>
              <a:rPr u="sng">
                <a:solidFill>
                  <a:srgbClr val="0645AD"/>
                </a:solidFill>
                <a:hlinkClick r:id="rId12"/>
              </a:rPr>
              <a:t>identité</a:t>
            </a:r>
            <a:r>
              <a:t> culturelle. La conscience de cette identité n'apparut qu'à la Renaissance</a:t>
            </a:r>
            <a:r>
              <a:rPr sz="1100">
                <a:solidFill>
                  <a:srgbClr val="0645AD"/>
                </a:solidFill>
              </a:rPr>
              <a:t>6</a:t>
            </a:r>
            <a:r>
              <a:t>. Selon l'</a:t>
            </a:r>
            <a:r>
              <a:rPr u="sng">
                <a:solidFill>
                  <a:srgbClr val="0645AD"/>
                </a:solidFill>
                <a:hlinkClick r:id="rId13"/>
              </a:rPr>
              <a:t>historien</a:t>
            </a:r>
            <a:r>
              <a:t> anglais </a:t>
            </a:r>
            <a:r>
              <a:rPr u="sng">
                <a:solidFill>
                  <a:srgbClr val="0645AD"/>
                </a:solidFill>
                <a:hlinkClick r:id="rId14"/>
              </a:rPr>
              <a:t>John Hale</a:t>
            </a:r>
            <a:r>
              <a:t>, ce fut à cette époque que le mot </a:t>
            </a:r>
            <a:r>
              <a:rPr u="sng">
                <a:solidFill>
                  <a:srgbClr val="0645AD"/>
                </a:solidFill>
                <a:hlinkClick r:id="rId5"/>
              </a:rPr>
              <a:t>Europe</a:t>
            </a:r>
            <a:r>
              <a:t> entra dans le </a:t>
            </a:r>
            <a:r>
              <a:rPr u="sng">
                <a:solidFill>
                  <a:srgbClr val="0645AD"/>
                </a:solidFill>
                <a:hlinkClick r:id="rId15"/>
              </a:rPr>
              <a:t>langage</a:t>
            </a:r>
            <a:r>
              <a:t> courant et fut doté d'un cadre de référence solidement appuyé sur des </a:t>
            </a:r>
            <a:r>
              <a:rPr u="sng">
                <a:solidFill>
                  <a:srgbClr val="0645AD"/>
                </a:solidFill>
                <a:hlinkClick r:id="rId16"/>
              </a:rPr>
              <a:t>cartes</a:t>
            </a:r>
            <a:r>
              <a:t> et d'un ensemble d'</a:t>
            </a:r>
            <a:r>
              <a:rPr u="sng">
                <a:solidFill>
                  <a:srgbClr val="0645AD"/>
                </a:solidFill>
                <a:hlinkClick r:id="rId17"/>
              </a:rPr>
              <a:t>images</a:t>
            </a:r>
            <a:r>
              <a:t> affirmant son </a:t>
            </a:r>
            <a:r>
              <a:rPr u="sng">
                <a:solidFill>
                  <a:srgbClr val="0645AD"/>
                </a:solidFill>
                <a:hlinkClick r:id="rId12"/>
              </a:rPr>
              <a:t>identité</a:t>
            </a:r>
            <a:r>
              <a:t> visuelle et </a:t>
            </a:r>
            <a:r>
              <a:rPr u="sng">
                <a:solidFill>
                  <a:srgbClr val="0645AD"/>
                </a:solidFill>
                <a:hlinkClick r:id="rId18"/>
              </a:rPr>
              <a:t>culturelle</a:t>
            </a:r>
            <a: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defTabSz="457200">
              <a:defRPr sz="1800">
                <a:latin typeface="Arial"/>
                <a:ea typeface="Arial"/>
                <a:cs typeface="Arial"/>
                <a:sym typeface="Arial"/>
              </a:defRPr>
            </a:pPr>
            <a:r>
              <a:t>Cela permet de rendre la bible accessible à tous et de diffuser les connaissances nouvelles. Les rois se dotent de grandes bibliothèques.</a:t>
            </a:r>
          </a:p>
          <a:p>
            <a:pPr defTabSz="457200">
              <a:defRPr sz="1300">
                <a:latin typeface="Arial"/>
                <a:ea typeface="Arial"/>
                <a:cs typeface="Arial"/>
                <a:sym typeface="Arial"/>
              </a:defRPr>
            </a:pPr>
            <a:endParaRPr/>
          </a:p>
          <a:p>
            <a:pPr defTabSz="457200">
              <a:defRPr sz="1300">
                <a:latin typeface="Arial"/>
                <a:ea typeface="Arial"/>
                <a:cs typeface="Arial"/>
                <a:sym typeface="Arial"/>
              </a:defRPr>
            </a:pPr>
            <a:r>
              <a:t>Au début du XVI</a:t>
            </a:r>
            <a:r>
              <a:rPr sz="900"/>
              <a:t>e</a:t>
            </a:r>
            <a:r>
              <a:t> siècle, toute l'Europe occidentale est touchée par l'imprimerie. Près de 150 villes européennes ont produit avant 1501 des premiers livres imprimés que l'on appelle les incunables.</a:t>
            </a:r>
          </a:p>
          <a:p>
            <a:pPr defTabSz="457200">
              <a:defRPr sz="1600">
                <a:solidFill>
                  <a:srgbClr val="185038"/>
                </a:solidFill>
                <a:latin typeface="Arial"/>
                <a:ea typeface="Arial"/>
                <a:cs typeface="Arial"/>
                <a:sym typeface="Arial"/>
              </a:defRPr>
            </a:pPr>
            <a:endParaRPr>
              <a:solidFill>
                <a:srgbClr val="000000"/>
              </a:solidFill>
            </a:endParaRPr>
          </a:p>
          <a:p>
            <a:pPr defTabSz="457200">
              <a:defRPr sz="1300" b="1">
                <a:solidFill>
                  <a:srgbClr val="185038"/>
                </a:solidFill>
                <a:latin typeface="Arial"/>
                <a:ea typeface="Arial"/>
                <a:cs typeface="Arial"/>
                <a:sym typeface="Arial"/>
              </a:defRPr>
            </a:pPr>
            <a:r>
              <a:t>Qu’est-ce qu’un incunable ?</a:t>
            </a:r>
          </a:p>
          <a:p>
            <a:pPr defTabSz="457200">
              <a:defRPr sz="1300">
                <a:latin typeface="Arial"/>
                <a:ea typeface="Arial"/>
                <a:cs typeface="Arial"/>
                <a:sym typeface="Arial"/>
              </a:defRPr>
            </a:pPr>
            <a:r>
              <a:t>Le terme désigne un livre imprimé sous la presse à l’aide de caractères mobiles fondus en métal, entre l’invention de l’imprimerie et la fin du XV</a:t>
            </a:r>
            <a:r>
              <a:rPr sz="900"/>
              <a:t>e</a:t>
            </a:r>
            <a:r>
              <a:t> siècle, c’est-à-dire jusqu’au 31 décembre 1500 inclus.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t>Copernic propose une rupture radicale dans l'organisation du cosmos jusque-là établie : les systèmes du monde admis à son époque avaient un point commun, leur </a:t>
            </a:r>
            <a:r>
              <a:rPr u="sng">
                <a:solidFill>
                  <a:srgbClr val="0645AD"/>
                </a:solidFill>
                <a:hlinkClick r:id="rId3"/>
              </a:rPr>
              <a:t>géocentrisme</a:t>
            </a:r>
            <a:r>
              <a:t> : la Terre était immobile au centre de l'univers, tous les astres tournant autour. Au contraire, Copernic place le Soleil au centre de l'univers, la Terre devenant une planète tournant autour de ce point fixe ; c'est l'</a:t>
            </a:r>
            <a:r>
              <a:rPr u="sng">
                <a:solidFill>
                  <a:srgbClr val="0645AD"/>
                </a:solidFill>
                <a:hlinkClick r:id="rId4"/>
              </a:rPr>
              <a:t>héliocentrisme</a:t>
            </a:r>
            <a:r>
              <a:t>.</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né le </a:t>
            </a:r>
            <a:r>
              <a:rPr u="sng">
                <a:solidFill>
                  <a:srgbClr val="0645AD"/>
                </a:solidFill>
                <a:hlinkClick r:id="rId5"/>
              </a:rPr>
              <a:t>19 février</a:t>
            </a:r>
            <a:r>
              <a:t> </a:t>
            </a:r>
            <a:r>
              <a:rPr u="sng">
                <a:solidFill>
                  <a:srgbClr val="0645AD"/>
                </a:solidFill>
                <a:hlinkClick r:id="rId6"/>
              </a:rPr>
              <a:t>1473</a:t>
            </a:r>
            <a:r>
              <a:t> à </a:t>
            </a:r>
            <a:r>
              <a:rPr u="sng">
                <a:solidFill>
                  <a:srgbClr val="0645AD"/>
                </a:solidFill>
                <a:hlinkClick r:id="rId7"/>
              </a:rPr>
              <a:t>Toruń</a:t>
            </a:r>
            <a:r>
              <a:t>, </a:t>
            </a:r>
            <a:r>
              <a:rPr u="sng">
                <a:solidFill>
                  <a:srgbClr val="0645AD"/>
                </a:solidFill>
                <a:hlinkClick r:id="rId8"/>
              </a:rPr>
              <a:t>Prusse royale</a:t>
            </a:r>
            <a:r>
              <a:t> (</a:t>
            </a:r>
            <a:r>
              <a:rPr u="sng">
                <a:solidFill>
                  <a:srgbClr val="0645AD"/>
                </a:solidFill>
                <a:hlinkClick r:id="rId9"/>
              </a:rPr>
              <a:t>Royaume de Pologne</a:t>
            </a:r>
            <a:r>
              <a:t>) et mort le </a:t>
            </a:r>
            <a:r>
              <a:rPr u="sng">
                <a:solidFill>
                  <a:srgbClr val="0645AD"/>
                </a:solidFill>
                <a:hlinkClick r:id="rId10"/>
              </a:rPr>
              <a:t>24 mai</a:t>
            </a:r>
            <a:r>
              <a:t> </a:t>
            </a:r>
            <a:r>
              <a:rPr u="sng">
                <a:solidFill>
                  <a:srgbClr val="0645AD"/>
                </a:solidFill>
                <a:hlinkClick r:id="rId11"/>
              </a:rPr>
              <a:t>1543</a:t>
            </a:r>
            <a:r>
              <a:t> à </a:t>
            </a:r>
            <a:r>
              <a:rPr u="sng">
                <a:solidFill>
                  <a:srgbClr val="0645AD"/>
                </a:solidFill>
                <a:hlinkClick r:id="rId12"/>
              </a:rPr>
              <a:t>Frombork</a:t>
            </a:r>
            <a:r>
              <a:t>, Prusse royale (Royaume de Pologne), est un </a:t>
            </a:r>
            <a:r>
              <a:rPr u="sng">
                <a:solidFill>
                  <a:srgbClr val="0645AD"/>
                </a:solidFill>
                <a:hlinkClick r:id="rId13"/>
              </a:rPr>
              <a:t>chanoine</a:t>
            </a:r>
            <a:r>
              <a:t>, </a:t>
            </a:r>
            <a:r>
              <a:rPr u="sng">
                <a:solidFill>
                  <a:srgbClr val="0645AD"/>
                </a:solidFill>
                <a:hlinkClick r:id="rId14"/>
              </a:rPr>
              <a:t>médecin</a:t>
            </a:r>
            <a:r>
              <a:t> et </a:t>
            </a:r>
            <a:r>
              <a:rPr u="sng">
                <a:solidFill>
                  <a:srgbClr val="0645AD"/>
                </a:solidFill>
                <a:hlinkClick r:id="rId15"/>
              </a:rPr>
              <a:t>astronome</a:t>
            </a:r>
            <a:r>
              <a:t> polonais. Il est célèbre pour avoir développé et défendu la théorie de l'</a:t>
            </a:r>
            <a:r>
              <a:rPr u="sng">
                <a:solidFill>
                  <a:srgbClr val="0645AD"/>
                </a:solidFill>
                <a:hlinkClick r:id="rId4"/>
              </a:rPr>
              <a:t>héliocentrisme</a:t>
            </a:r>
            <a:r>
              <a:t> selon laquelle le </a:t>
            </a:r>
            <a:r>
              <a:rPr u="sng">
                <a:solidFill>
                  <a:srgbClr val="0645AD"/>
                </a:solidFill>
                <a:hlinkClick r:id="rId16"/>
              </a:rPr>
              <a:t>Soleil</a:t>
            </a:r>
            <a:r>
              <a:t> se trouve au centre de l'</a:t>
            </a:r>
            <a:r>
              <a:rPr u="sng">
                <a:solidFill>
                  <a:srgbClr val="0645AD"/>
                </a:solidFill>
                <a:hlinkClick r:id="rId17"/>
              </a:rPr>
              <a:t>Univers</a:t>
            </a:r>
            <a:r>
              <a:t> et la </a:t>
            </a:r>
            <a:r>
              <a:rPr u="sng">
                <a:solidFill>
                  <a:srgbClr val="0645AD"/>
                </a:solidFill>
                <a:hlinkClick r:id="rId18"/>
              </a:rPr>
              <a:t>Terre</a:t>
            </a:r>
            <a:r>
              <a:t> tourne autour de lui contre la croyance répandue que cette dernière était centrale et immobile. Les conséquences de cette théorie dans le changement profond des </a:t>
            </a:r>
            <a:r>
              <a:rPr u="sng">
                <a:solidFill>
                  <a:srgbClr val="0645AD"/>
                </a:solidFill>
                <a:hlinkClick r:id="rId19"/>
              </a:rPr>
              <a:t>points de vue</a:t>
            </a:r>
            <a:r>
              <a:t> scientifique, philosophique et religieux qu'elle impose sont baptisées </a:t>
            </a:r>
            <a:r>
              <a:rPr u="sng">
                <a:solidFill>
                  <a:srgbClr val="0645AD"/>
                </a:solidFill>
                <a:hlinkClick r:id="rId20"/>
              </a:rPr>
              <a:t>révolution copernicienne</a:t>
            </a:r>
            <a: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pPr marL="342900" indent="-342900" defTabSz="457200">
              <a:defRPr sz="3200">
                <a:latin typeface="Times"/>
                <a:ea typeface="Times"/>
                <a:cs typeface="Times"/>
                <a:sym typeface="Times"/>
              </a:defRPr>
            </a:pPr>
            <a:r>
              <a:t>Il lutte contre Charles Quint, empereur de l’immense Saint Empire romain germanique. </a:t>
            </a:r>
          </a:p>
          <a:p>
            <a:pPr marL="342900" indent="-342900" defTabSz="457200">
              <a:defRPr sz="3200">
                <a:latin typeface="Times New Roman"/>
                <a:ea typeface="Times New Roman"/>
                <a:cs typeface="Times New Roman"/>
                <a:sym typeface="Times New Roman"/>
              </a:defRPr>
            </a:pPr>
            <a:r>
              <a:t>Il voulait conquérir l’Italie. Mais quand il est mort, l’Italie n’était toujours pas française.</a:t>
            </a:r>
          </a:p>
          <a:p>
            <a:pPr marL="342900" indent="-342900" defTabSz="457200">
              <a:defRPr sz="2400">
                <a:latin typeface="Times New Roman"/>
                <a:ea typeface="Times New Roman"/>
                <a:cs typeface="Times New Roman"/>
                <a:sym typeface="Times New Roman"/>
              </a:defRPr>
            </a:pPr>
            <a:endParaRPr/>
          </a:p>
          <a:p>
            <a:pPr marL="342900" indent="-342900" defTabSz="457200">
              <a:defRPr sz="2400">
                <a:latin typeface="Times New Roman"/>
                <a:ea typeface="Times New Roman"/>
                <a:cs typeface="Times New Roman"/>
                <a:sym typeface="Times New Roman"/>
              </a:defRPr>
            </a:pPr>
            <a:r>
              <a:t>Il aimait les sports (comme le jeu de paume- l’ancêtre du tennis – et la chasse. Il aimait aussi la musique, les arts, et les lettres. Il a fait venir en France le grand artiste Léonard de Vinci à qui il a acheté </a:t>
            </a:r>
            <a:r>
              <a:rPr sz="2800" b="1"/>
              <a:t>la Joconde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L’homme est au centre, et non plus Dieu.</a:t>
            </a:r>
          </a:p>
          <a:p>
            <a:r>
              <a:t>On a confiance en l’homme et ses capactiés.</a:t>
            </a:r>
          </a:p>
          <a:p>
            <a:pPr defTabSz="457200">
              <a:defRPr sz="1800">
                <a:solidFill>
                  <a:srgbClr val="252525"/>
                </a:solidFill>
                <a:latin typeface="Helvetica"/>
                <a:ea typeface="Helvetica"/>
                <a:cs typeface="Helvetica"/>
                <a:sym typeface="Helvetica"/>
              </a:defRPr>
            </a:pPr>
            <a:r>
              <a:t>C'est un courant philosophique qui énonce la primauté de l'humain et des lois tout à fait naturelles sur les pré-croyances religieuses et la </a:t>
            </a:r>
            <a:r>
              <a:rPr u="sng">
                <a:solidFill>
                  <a:srgbClr val="0645AD"/>
                </a:solidFill>
                <a:hlinkClick r:id="rId3"/>
              </a:rPr>
              <a:t>croyance</a:t>
            </a:r>
            <a:r>
              <a:t> en un (ou plusieurs) être(s) divin(s) surnaturel(s). On retrouve dans les organisations humanistes des </a:t>
            </a:r>
            <a:r>
              <a:rPr u="sng">
                <a:solidFill>
                  <a:srgbClr val="0645AD"/>
                </a:solidFill>
                <a:hlinkClick r:id="rId4"/>
              </a:rPr>
              <a:t>athées</a:t>
            </a:r>
            <a:r>
              <a:t>, des </a:t>
            </a:r>
            <a:r>
              <a:rPr u="sng">
                <a:solidFill>
                  <a:srgbClr val="0645AD"/>
                </a:solidFill>
                <a:hlinkClick r:id="rId5"/>
              </a:rPr>
              <a:t>agnostiques</a:t>
            </a:r>
            <a:r>
              <a:t>, des </a:t>
            </a:r>
            <a:r>
              <a:rPr u="sng">
                <a:solidFill>
                  <a:srgbClr val="0645AD"/>
                </a:solidFill>
                <a:hlinkClick r:id="rId6"/>
              </a:rPr>
              <a:t>libre penseurs</a:t>
            </a:r>
            <a:r>
              <a:t>, des </a:t>
            </a:r>
            <a:r>
              <a:rPr u="sng">
                <a:solidFill>
                  <a:srgbClr val="0645AD"/>
                </a:solidFill>
                <a:hlinkClick r:id="rId7"/>
              </a:rPr>
              <a:t>sceptiques</a:t>
            </a:r>
            <a:r>
              <a:t> ainsi que des croyants, qui affirment que l'</a:t>
            </a:r>
            <a:r>
              <a:rPr u="sng">
                <a:solidFill>
                  <a:srgbClr val="0645AD"/>
                </a:solidFill>
                <a:hlinkClick r:id="rId8"/>
              </a:rPr>
              <a:t>éthique</a:t>
            </a:r>
            <a:r>
              <a:t> peut et doit exister sans qu'intervienne le fait religieux (</a:t>
            </a:r>
            <a:r>
              <a:rPr u="sng">
                <a:solidFill>
                  <a:srgbClr val="0645AD"/>
                </a:solidFill>
                <a:hlinkClick r:id="rId9"/>
              </a:rPr>
              <a:t>justice immanente</a:t>
            </a:r>
            <a:r>
              <a:t> et </a:t>
            </a:r>
            <a:r>
              <a:rPr u="sng">
                <a:solidFill>
                  <a:srgbClr val="0645AD"/>
                </a:solidFill>
                <a:hlinkClick r:id="rId10"/>
              </a:rPr>
              <a:t>Jugement Dernier</a:t>
            </a:r>
            <a:r>
              <a:t>).</a:t>
            </a:r>
          </a:p>
          <a:p>
            <a:pPr defTabSz="457200">
              <a:defRPr sz="1800">
                <a:solidFill>
                  <a:srgbClr val="252525"/>
                </a:solidFill>
                <a:latin typeface="Helvetica"/>
                <a:ea typeface="Helvetica"/>
                <a:cs typeface="Helvetica"/>
                <a:sym typeface="Helvetica"/>
              </a:defRPr>
            </a:pPr>
            <a:endParaRPr/>
          </a:p>
          <a:p>
            <a:pPr defTabSz="457200">
              <a:defRPr sz="1800">
                <a:solidFill>
                  <a:srgbClr val="252525"/>
                </a:solidFill>
                <a:latin typeface="Helvetica"/>
                <a:ea typeface="Helvetica"/>
                <a:cs typeface="Helvetica"/>
                <a:sym typeface="Helvetica"/>
              </a:defRPr>
            </a:pPr>
            <a:r>
              <a:t>L’humanisme se développera et se développe encore. Le XVIIIe siècle, siècle philosophique (p. ex l’ENcyclopédie de Diderot et D’Al.) est profondément humaniste.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Texte du titre</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Texte niveau 1</a:t>
            </a:r>
          </a:p>
          <a:p>
            <a:pPr lvl="1"/>
            <a:r>
              <a:t>Texte niveau 2</a:t>
            </a:r>
          </a:p>
          <a:p>
            <a:pPr lvl="2"/>
            <a:r>
              <a:t>Texte niveau 3</a:t>
            </a:r>
          </a:p>
          <a:p>
            <a:pPr lvl="3"/>
            <a:r>
              <a:t>Texte niveau 4</a:t>
            </a:r>
          </a:p>
          <a:p>
            <a:pPr lvl="4"/>
            <a:r>
              <a:t>Texte niveau 5</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87" name="Shape 87"/>
          <p:cNvSpPr>
            <a:spLocks noGrp="1"/>
          </p:cNvSpPr>
          <p:nvPr>
            <p:ph type="pic" sz="quarter" idx="13"/>
          </p:nvPr>
        </p:nvSpPr>
        <p:spPr>
          <a:xfrm>
            <a:off x="7124700" y="1968500"/>
            <a:ext cx="4216400" cy="5626100"/>
          </a:xfrm>
          <a:prstGeom prst="rect">
            <a:avLst/>
          </a:prstGeom>
        </p:spPr>
        <p:txBody>
          <a:bodyPr lIns="91439" tIns="45719" rIns="91439" bIns="45719" anchor="t"/>
          <a:lstStyle/>
          <a:p>
            <a:endParaRPr/>
          </a:p>
        </p:txBody>
      </p:sp>
      <p:sp>
        <p:nvSpPr>
          <p:cNvPr id="88" name="Shape 88"/>
          <p:cNvSpPr>
            <a:spLocks noGrp="1"/>
          </p:cNvSpPr>
          <p:nvPr>
            <p:ph type="title"/>
          </p:nvPr>
        </p:nvSpPr>
        <p:spPr>
          <a:xfrm>
            <a:off x="635000" y="1409700"/>
            <a:ext cx="5867400" cy="3302000"/>
          </a:xfrm>
          <a:prstGeom prst="rect">
            <a:avLst/>
          </a:prstGeom>
        </p:spPr>
        <p:txBody>
          <a:bodyPr anchor="b"/>
          <a:lstStyle>
            <a:lvl1pPr>
              <a:defRPr sz="7000"/>
            </a:lvl1pPr>
          </a:lstStyle>
          <a:p>
            <a:r>
              <a:t>Texte du titre</a:t>
            </a:r>
          </a:p>
        </p:txBody>
      </p:sp>
      <p:sp>
        <p:nvSpPr>
          <p:cNvPr id="89" name="Shape 89"/>
          <p:cNvSpPr>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Texte niveau 1</a:t>
            </a:r>
          </a:p>
          <a:p>
            <a:pPr lvl="1"/>
            <a:r>
              <a:t>Texte niveau 2</a:t>
            </a:r>
          </a:p>
          <a:p>
            <a:pPr lvl="2"/>
            <a:r>
              <a:t>Texte niveau 3</a:t>
            </a:r>
          </a:p>
          <a:p>
            <a:pPr lvl="3"/>
            <a:r>
              <a:t>Texte niveau 4</a:t>
            </a:r>
          </a:p>
          <a:p>
            <a:pPr lvl="4"/>
            <a:r>
              <a:t>Texte niveau 5</a:t>
            </a:r>
          </a:p>
        </p:txBody>
      </p:sp>
      <p:sp>
        <p:nvSpPr>
          <p:cNvPr id="90" name="Shape 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Reflet vertical">
    <p:spTree>
      <p:nvGrpSpPr>
        <p:cNvPr id="1" name=""/>
        <p:cNvGrpSpPr/>
        <p:nvPr/>
      </p:nvGrpSpPr>
      <p:grpSpPr>
        <a:xfrm>
          <a:off x="0" y="0"/>
          <a:ext cx="0" cy="0"/>
          <a:chOff x="0" y="0"/>
          <a:chExt cx="0" cy="0"/>
        </a:xfrm>
      </p:grpSpPr>
      <p:sp>
        <p:nvSpPr>
          <p:cNvPr id="97" name="Shape 97"/>
          <p:cNvSpPr>
            <a:spLocks noGrp="1"/>
          </p:cNvSpPr>
          <p:nvPr>
            <p:ph type="pic" sz="quarter" idx="13"/>
          </p:nvPr>
        </p:nvSpPr>
        <p:spPr>
          <a:xfrm>
            <a:off x="7124700" y="1968500"/>
            <a:ext cx="4216400" cy="56261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98" name="Shape 98"/>
          <p:cNvSpPr>
            <a:spLocks noGrp="1"/>
          </p:cNvSpPr>
          <p:nvPr>
            <p:ph type="title"/>
          </p:nvPr>
        </p:nvSpPr>
        <p:spPr>
          <a:xfrm>
            <a:off x="635000" y="1409700"/>
            <a:ext cx="5867400" cy="3302000"/>
          </a:xfrm>
          <a:prstGeom prst="rect">
            <a:avLst/>
          </a:prstGeom>
        </p:spPr>
        <p:txBody>
          <a:bodyPr anchor="b"/>
          <a:lstStyle>
            <a:lvl1pPr>
              <a:defRPr sz="7000"/>
            </a:lvl1pPr>
          </a:lstStyle>
          <a:p>
            <a:r>
              <a:t>Texte du titre</a:t>
            </a:r>
          </a:p>
        </p:txBody>
      </p:sp>
      <p:sp>
        <p:nvSpPr>
          <p:cNvPr id="99" name="Shape 99"/>
          <p:cNvSpPr>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Texte niveau 1</a:t>
            </a:r>
          </a:p>
          <a:p>
            <a:pPr lvl="1"/>
            <a:r>
              <a:t>Texte niveau 2</a:t>
            </a:r>
          </a:p>
          <a:p>
            <a:pPr lvl="2"/>
            <a:r>
              <a:t>Texte niveau 3</a:t>
            </a:r>
          </a:p>
          <a:p>
            <a:pPr lvl="3"/>
            <a:r>
              <a:t>Texte niveau 4</a:t>
            </a:r>
          </a:p>
          <a:p>
            <a:pPr lvl="4"/>
            <a:r>
              <a:t>Texte niveau 5</a:t>
            </a:r>
          </a:p>
        </p:txBody>
      </p:sp>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107" name="Shape 107"/>
          <p:cNvSpPr>
            <a:spLocks noGrp="1"/>
          </p:cNvSpPr>
          <p:nvPr>
            <p:ph type="pic" sz="quarter" idx="13"/>
          </p:nvPr>
        </p:nvSpPr>
        <p:spPr>
          <a:xfrm>
            <a:off x="7175500" y="2882900"/>
            <a:ext cx="4102100" cy="5473700"/>
          </a:xfrm>
          <a:prstGeom prst="rect">
            <a:avLst/>
          </a:prstGeom>
        </p:spPr>
        <p:txBody>
          <a:bodyPr lIns="91439" tIns="45719" rIns="91439" bIns="45719" anchor="t"/>
          <a:lstStyle/>
          <a:p>
            <a:endParaRPr/>
          </a:p>
        </p:txBody>
      </p:sp>
      <p:sp>
        <p:nvSpPr>
          <p:cNvPr id="108" name="Shape 108"/>
          <p:cNvSpPr>
            <a:spLocks noGrp="1"/>
          </p:cNvSpPr>
          <p:nvPr>
            <p:ph type="title"/>
          </p:nvPr>
        </p:nvSpPr>
        <p:spPr>
          <a:prstGeom prst="rect">
            <a:avLst/>
          </a:prstGeom>
        </p:spPr>
        <p:txBody>
          <a:bodyPr/>
          <a:lstStyle/>
          <a:p>
            <a:r>
              <a:t>Texte du titre</a:t>
            </a:r>
          </a:p>
        </p:txBody>
      </p:sp>
      <p:sp>
        <p:nvSpPr>
          <p:cNvPr id="109" name="Shape 109"/>
          <p:cNvSpPr>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Texte niveau 1</a:t>
            </a:r>
          </a:p>
          <a:p>
            <a:pPr lvl="1"/>
            <a:r>
              <a:t>Texte niveau 2</a:t>
            </a:r>
          </a:p>
          <a:p>
            <a:pPr lvl="2"/>
            <a:r>
              <a:t>Texte niveau 3</a:t>
            </a:r>
          </a:p>
          <a:p>
            <a:pPr lvl="3"/>
            <a:r>
              <a:t>Texte niveau 4</a:t>
            </a:r>
          </a:p>
          <a:p>
            <a:pPr lvl="4"/>
            <a:r>
              <a:t>Texte niveau 5</a:t>
            </a:r>
          </a:p>
        </p:txBody>
      </p:sp>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re et puces - Gauche">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r>
              <a:t>Texte du titre</a:t>
            </a:r>
          </a:p>
        </p:txBody>
      </p:sp>
      <p:sp>
        <p:nvSpPr>
          <p:cNvPr id="118" name="Shape 118"/>
          <p:cNvSpPr>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Texte niveau 1</a:t>
            </a:r>
          </a:p>
          <a:p>
            <a:pPr lvl="1"/>
            <a:r>
              <a:t>Texte niveau 2</a:t>
            </a:r>
          </a:p>
          <a:p>
            <a:pPr lvl="2"/>
            <a:r>
              <a:t>Texte niveau 3</a:t>
            </a:r>
          </a:p>
          <a:p>
            <a:pPr lvl="3"/>
            <a:r>
              <a:t>Texte niveau 4</a:t>
            </a:r>
          </a:p>
          <a:p>
            <a:pPr lvl="4"/>
            <a:r>
              <a:t>Texte niveau 5</a:t>
            </a:r>
          </a:p>
        </p:txBody>
      </p:sp>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re et puces - Droite">
    <p:spTree>
      <p:nvGrpSpPr>
        <p:cNvPr id="1" name=""/>
        <p:cNvGrpSpPr/>
        <p:nvPr/>
      </p:nvGrpSpPr>
      <p:grpSpPr>
        <a:xfrm>
          <a:off x="0" y="0"/>
          <a:ext cx="0" cy="0"/>
          <a:chOff x="0" y="0"/>
          <a:chExt cx="0" cy="0"/>
        </a:xfrm>
      </p:grpSpPr>
      <p:sp>
        <p:nvSpPr>
          <p:cNvPr id="126" name="Shape 126"/>
          <p:cNvSpPr>
            <a:spLocks noGrp="1"/>
          </p:cNvSpPr>
          <p:nvPr>
            <p:ph type="title"/>
          </p:nvPr>
        </p:nvSpPr>
        <p:spPr>
          <a:prstGeom prst="rect">
            <a:avLst/>
          </a:prstGeom>
        </p:spPr>
        <p:txBody>
          <a:bodyPr/>
          <a:lstStyle/>
          <a:p>
            <a:r>
              <a:t>Texte du titre</a:t>
            </a:r>
          </a:p>
        </p:txBody>
      </p:sp>
      <p:sp>
        <p:nvSpPr>
          <p:cNvPr id="127" name="Shape 127"/>
          <p:cNvSpPr>
            <a:spLocks noGrp="1"/>
          </p:cNvSpPr>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Texte niveau 1</a:t>
            </a:r>
          </a:p>
          <a:p>
            <a:pPr lvl="1"/>
            <a:r>
              <a:t>Texte niveau 2</a:t>
            </a:r>
          </a:p>
          <a:p>
            <a:pPr lvl="2"/>
            <a:r>
              <a:t>Texte niveau 3</a:t>
            </a:r>
          </a:p>
          <a:p>
            <a:pPr lvl="3"/>
            <a:r>
              <a:t>Texte niveau 4</a:t>
            </a:r>
          </a:p>
          <a:p>
            <a:pPr lvl="4"/>
            <a:r>
              <a:t>Texte niveau 5</a:t>
            </a:r>
          </a:p>
        </p:txBody>
      </p:sp>
      <p:sp>
        <p:nvSpPr>
          <p:cNvPr id="128" name="Shape 1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Texte du titre</a:t>
            </a:r>
          </a:p>
        </p:txBody>
      </p:sp>
      <p:sp>
        <p:nvSpPr>
          <p:cNvPr id="21" name="Shape 21"/>
          <p:cNvSpPr>
            <a:spLocks noGrp="1"/>
          </p:cNvSpPr>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r>
              <a:t>Texte niveau 1</a:t>
            </a:r>
          </a:p>
          <a:p>
            <a:pPr lvl="1"/>
            <a:r>
              <a:t>Texte niveau 2</a:t>
            </a:r>
          </a:p>
          <a:p>
            <a:pPr lvl="2"/>
            <a:r>
              <a:t>Texte niveau 3</a:t>
            </a:r>
          </a:p>
          <a:p>
            <a:pPr lvl="3"/>
            <a:r>
              <a:t>Texte niveau 4</a:t>
            </a:r>
          </a:p>
          <a:p>
            <a:pPr lvl="4"/>
            <a:r>
              <a:t>Texte niveau 5</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puces sur 2 colonnes">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Texte du titre</a:t>
            </a:r>
          </a:p>
        </p:txBody>
      </p:sp>
      <p:sp>
        <p:nvSpPr>
          <p:cNvPr id="30" name="Shape 30"/>
          <p:cNvSpPr>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Texte niveau 1</a:t>
            </a:r>
          </a:p>
          <a:p>
            <a:pPr lvl="1"/>
            <a:r>
              <a:t>Texte niveau 2</a:t>
            </a:r>
          </a:p>
          <a:p>
            <a:pPr lvl="2"/>
            <a:r>
              <a:t>Texte niveau 3</a:t>
            </a:r>
          </a:p>
          <a:p>
            <a:pPr lvl="3"/>
            <a:r>
              <a:t>Texte niveau 4</a:t>
            </a:r>
          </a:p>
          <a:p>
            <a:pPr lvl="4"/>
            <a:r>
              <a:t>Texte niveau 5</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38" name="Shape 38"/>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Texte du titre</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61" name="Shape 61"/>
          <p:cNvSpPr>
            <a:spLocks noGrp="1"/>
          </p:cNvSpPr>
          <p:nvPr>
            <p:ph type="title"/>
          </p:nvPr>
        </p:nvSpPr>
        <p:spPr>
          <a:xfrm>
            <a:off x="1270000" y="2971800"/>
            <a:ext cx="10464800" cy="3810000"/>
          </a:xfrm>
          <a:prstGeom prst="rect">
            <a:avLst/>
          </a:prstGeom>
        </p:spPr>
        <p:txBody>
          <a:bodyPr/>
          <a:lstStyle/>
          <a:p>
            <a:r>
              <a:t>Texte du titre</a:t>
            </a: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69" name="Shape 69"/>
          <p:cNvSpPr>
            <a:spLocks noGrp="1"/>
          </p:cNvSpPr>
          <p:nvPr>
            <p:ph type="pic" sz="half" idx="13"/>
          </p:nvPr>
        </p:nvSpPr>
        <p:spPr>
          <a:xfrm>
            <a:off x="2438400" y="1638300"/>
            <a:ext cx="8128000" cy="4559300"/>
          </a:xfrm>
          <a:prstGeom prst="rect">
            <a:avLst/>
          </a:prstGeom>
        </p:spPr>
        <p:txBody>
          <a:bodyPr lIns="91439" tIns="45719" rIns="91439" bIns="45719" anchor="t"/>
          <a:lstStyle/>
          <a:p>
            <a:endParaRPr/>
          </a:p>
        </p:txBody>
      </p:sp>
      <p:sp>
        <p:nvSpPr>
          <p:cNvPr id="70" name="Shape 70"/>
          <p:cNvSpPr>
            <a:spLocks noGrp="1"/>
          </p:cNvSpPr>
          <p:nvPr>
            <p:ph type="title"/>
          </p:nvPr>
        </p:nvSpPr>
        <p:spPr>
          <a:xfrm>
            <a:off x="1270000" y="7366000"/>
            <a:ext cx="10464800" cy="1701800"/>
          </a:xfrm>
          <a:prstGeom prst="rect">
            <a:avLst/>
          </a:prstGeom>
        </p:spPr>
        <p:txBody>
          <a:bodyPr/>
          <a:lstStyle/>
          <a:p>
            <a:r>
              <a:t>Texte du titre</a:t>
            </a:r>
          </a:p>
        </p:txBody>
      </p:sp>
      <p:sp>
        <p:nvSpPr>
          <p:cNvPr id="71" name="Shape 7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Reflet horizontal">
    <p:spTree>
      <p:nvGrpSpPr>
        <p:cNvPr id="1" name=""/>
        <p:cNvGrpSpPr/>
        <p:nvPr/>
      </p:nvGrpSpPr>
      <p:grpSpPr>
        <a:xfrm>
          <a:off x="0" y="0"/>
          <a:ext cx="0" cy="0"/>
          <a:chOff x="0" y="0"/>
          <a:chExt cx="0" cy="0"/>
        </a:xfrm>
      </p:grpSpPr>
      <p:sp>
        <p:nvSpPr>
          <p:cNvPr id="78" name="Shape 78"/>
          <p:cNvSpPr>
            <a:spLocks noGrp="1"/>
          </p:cNvSpPr>
          <p:nvPr>
            <p:ph type="pic" sz="half" idx="13"/>
          </p:nvPr>
        </p:nvSpPr>
        <p:spPr>
          <a:xfrm>
            <a:off x="2438400" y="1638300"/>
            <a:ext cx="8128000" cy="45593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79" name="Shape 79"/>
          <p:cNvSpPr>
            <a:spLocks noGrp="1"/>
          </p:cNvSpPr>
          <p:nvPr>
            <p:ph type="title"/>
          </p:nvPr>
        </p:nvSpPr>
        <p:spPr>
          <a:xfrm>
            <a:off x="1270000" y="7366000"/>
            <a:ext cx="10464800" cy="1701800"/>
          </a:xfrm>
          <a:prstGeom prst="rect">
            <a:avLst/>
          </a:prstGeom>
        </p:spPr>
        <p:txBody>
          <a:bodyPr/>
          <a:lstStyle/>
          <a:p>
            <a:r>
              <a:t>Texte du titre</a:t>
            </a:r>
          </a:p>
        </p:txBody>
      </p:sp>
      <p:sp>
        <p:nvSpPr>
          <p:cNvPr id="80" name="Shape 8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Texte niveau 1</a:t>
            </a:r>
          </a:p>
          <a:p>
            <a:pPr lvl="1"/>
            <a:r>
              <a:t>Texte niveau 2</a:t>
            </a:r>
          </a:p>
          <a:p>
            <a:pPr lvl="2"/>
            <a:r>
              <a:t>Texte niveau 3</a:t>
            </a:r>
          </a:p>
          <a:p>
            <a:pPr lvl="3"/>
            <a:r>
              <a:t>Texte niveau 4</a:t>
            </a:r>
          </a:p>
          <a:p>
            <a:pPr lvl="4"/>
            <a:r>
              <a:t>Texte niveau 5</a:t>
            </a:r>
          </a:p>
        </p:txBody>
      </p:sp>
      <p:sp>
        <p:nvSpPr>
          <p:cNvPr id="3" name="Shape 3"/>
          <p:cNvSpPr>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Texte du titre</a:t>
            </a:r>
          </a:p>
        </p:txBody>
      </p:sp>
      <p:sp>
        <p:nvSpPr>
          <p:cNvPr id="4" name="Shape 4"/>
          <p:cNvSpPr>
            <a:spLocks noGrp="1"/>
          </p:cNvSpPr>
          <p:nvPr>
            <p:ph type="sldNum" sz="quarter" idx="2"/>
          </p:nvPr>
        </p:nvSpPr>
        <p:spPr>
          <a:xfrm>
            <a:off x="6324600" y="9258300"/>
            <a:ext cx="342900" cy="3683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1pPr>
      <a:lvl2pPr marL="0" marR="0" indent="2286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2pPr>
      <a:lvl3pPr marL="0" marR="0" indent="4572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3pPr>
      <a:lvl4pPr marL="0" marR="0" indent="6858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4pPr>
      <a:lvl5pPr marL="0" marR="0" indent="9144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5pPr>
      <a:lvl6pPr marL="0" marR="0" indent="11430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6pPr>
      <a:lvl7pPr marL="0" marR="0" indent="13716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7pPr>
      <a:lvl8pPr marL="0" marR="0" indent="16002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8pPr>
      <a:lvl9pPr marL="0" marR="0" indent="18288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expositions.bnf.fr/index.php"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t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t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ctrTitle"/>
          </p:nvPr>
        </p:nvSpPr>
        <p:spPr>
          <a:xfrm>
            <a:off x="1270000" y="-1651000"/>
            <a:ext cx="10464800" cy="3302000"/>
          </a:xfrm>
          <a:prstGeom prst="rect">
            <a:avLst/>
          </a:prstGeom>
        </p:spPr>
        <p:txBody>
          <a:bodyPr/>
          <a:lstStyle/>
          <a:p>
            <a:r>
              <a:t>La Renaissance</a:t>
            </a:r>
          </a:p>
        </p:txBody>
      </p:sp>
      <p:sp>
        <p:nvSpPr>
          <p:cNvPr id="138" name="Shape 138"/>
          <p:cNvSpPr>
            <a:spLocks noGrp="1"/>
          </p:cNvSpPr>
          <p:nvPr>
            <p:ph type="subTitle" sz="quarter" idx="1"/>
          </p:nvPr>
        </p:nvSpPr>
        <p:spPr>
          <a:xfrm>
            <a:off x="1270000" y="1612900"/>
            <a:ext cx="10464800" cy="1130300"/>
          </a:xfrm>
          <a:prstGeom prst="rect">
            <a:avLst/>
          </a:prstGeom>
        </p:spPr>
        <p:txBody>
          <a:bodyPr/>
          <a:lstStyle/>
          <a:p>
            <a:r>
              <a:t>Histoire littéraire française</a:t>
            </a:r>
          </a:p>
        </p:txBody>
      </p:sp>
      <p:pic>
        <p:nvPicPr>
          <p:cNvPr id="139" name="5750000.png"/>
          <p:cNvPicPr>
            <a:picLocks noChangeAspect="1"/>
          </p:cNvPicPr>
          <p:nvPr/>
        </p:nvPicPr>
        <p:blipFill>
          <a:blip r:embed="rId2">
            <a:extLst/>
          </a:blip>
          <a:stretch>
            <a:fillRect/>
          </a:stretch>
        </p:blipFill>
        <p:spPr>
          <a:xfrm>
            <a:off x="3340100" y="2335882"/>
            <a:ext cx="6311900" cy="8947281"/>
          </a:xfrm>
          <a:prstGeom prst="rect">
            <a:avLst/>
          </a:prstGeom>
          <a:ln w="12700">
            <a:miter lim="400000"/>
          </a:ln>
        </p:spPr>
      </p:pic>
      <p:sp>
        <p:nvSpPr>
          <p:cNvPr id="140" name="Shape 140"/>
          <p:cNvSpPr/>
          <p:nvPr/>
        </p:nvSpPr>
        <p:spPr>
          <a:xfrm>
            <a:off x="4340082" y="9207500"/>
            <a:ext cx="4325207"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1800">
                <a:latin typeface="Helvetica"/>
                <a:ea typeface="Helvetica"/>
                <a:cs typeface="Helvetica"/>
                <a:sym typeface="Helvetica"/>
              </a:defRPr>
            </a:pPr>
            <a:r>
              <a:rPr dirty="0"/>
              <a:t>L’</a:t>
            </a:r>
            <a:r>
              <a:rPr i="1" dirty="0"/>
              <a:t>Homme de Vitruve</a:t>
            </a:r>
            <a:r>
              <a:rPr dirty="0"/>
              <a:t> de </a:t>
            </a:r>
            <a:r>
              <a:rPr dirty="0"/>
              <a:t>Léonard de Vinci</a:t>
            </a:r>
            <a:r>
              <a:rPr dirty="0"/>
              <a:t> </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Nikolaus_Kopernikus.png"/>
          <p:cNvPicPr>
            <a:picLocks noChangeAspect="1"/>
          </p:cNvPicPr>
          <p:nvPr/>
        </p:nvPicPr>
        <p:blipFill>
          <a:blip r:embed="rId3">
            <a:extLst/>
          </a:blip>
          <a:stretch>
            <a:fillRect/>
          </a:stretch>
        </p:blipFill>
        <p:spPr>
          <a:xfrm>
            <a:off x="0" y="-508000"/>
            <a:ext cx="5041900" cy="5876172"/>
          </a:xfrm>
          <a:prstGeom prst="rect">
            <a:avLst/>
          </a:prstGeom>
          <a:ln w="12700">
            <a:miter lim="400000"/>
          </a:ln>
        </p:spPr>
      </p:pic>
      <p:pic>
        <p:nvPicPr>
          <p:cNvPr id="195" name="CopernicSystem.png"/>
          <p:cNvPicPr>
            <a:picLocks noChangeAspect="1"/>
          </p:cNvPicPr>
          <p:nvPr/>
        </p:nvPicPr>
        <p:blipFill>
          <a:blip r:embed="rId4">
            <a:extLst/>
          </a:blip>
          <a:stretch>
            <a:fillRect/>
          </a:stretch>
        </p:blipFill>
        <p:spPr>
          <a:xfrm>
            <a:off x="5461000" y="88900"/>
            <a:ext cx="7273033" cy="6459268"/>
          </a:xfrm>
          <a:prstGeom prst="rect">
            <a:avLst/>
          </a:prstGeom>
          <a:ln w="12700">
            <a:miter lim="400000"/>
          </a:ln>
        </p:spPr>
      </p:pic>
      <p:sp>
        <p:nvSpPr>
          <p:cNvPr id="196" name="Shape 196"/>
          <p:cNvSpPr/>
          <p:nvPr/>
        </p:nvSpPr>
        <p:spPr>
          <a:xfrm>
            <a:off x="209550" y="5382683"/>
            <a:ext cx="12585701" cy="419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t>Nicolas Copernic </a:t>
            </a:r>
            <a:r>
              <a:rPr sz="2400"/>
              <a:t>(1473-1543)</a:t>
            </a:r>
          </a:p>
          <a:p>
            <a:pPr algn="l"/>
            <a:endParaRPr sz="2400"/>
          </a:p>
          <a:p>
            <a:pPr algn="l"/>
            <a:r>
              <a:t>Soutient la théorie héliocentrique contre le géocentrisme. La prudence est de mise: il attendra 30 ans avant de publier son traité.</a:t>
            </a:r>
          </a:p>
          <a:p>
            <a:pPr algn="l"/>
            <a:r>
              <a:t>La véritable révolution copernicienne aura lieu au siècle prochain, avec Galilée</a:t>
            </a:r>
          </a:p>
        </p:txBody>
      </p:sp>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p:cNvSpPr>
          <p:nvPr>
            <p:ph type="title"/>
          </p:nvPr>
        </p:nvSpPr>
        <p:spPr>
          <a:xfrm>
            <a:off x="1270000" y="-491067"/>
            <a:ext cx="10464800" cy="2438401"/>
          </a:xfrm>
          <a:prstGeom prst="rect">
            <a:avLst/>
          </a:prstGeom>
        </p:spPr>
        <p:txBody>
          <a:bodyPr/>
          <a:lstStyle/>
          <a:p>
            <a:r>
              <a:rPr dirty="0"/>
              <a:t>Rois de France</a:t>
            </a:r>
          </a:p>
        </p:txBody>
      </p:sp>
      <p:sp>
        <p:nvSpPr>
          <p:cNvPr id="201" name="Shape 201"/>
          <p:cNvSpPr/>
          <p:nvPr/>
        </p:nvSpPr>
        <p:spPr>
          <a:xfrm>
            <a:off x="444500" y="1696819"/>
            <a:ext cx="12585700" cy="78585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000">
                <a:latin typeface="Arial"/>
                <a:ea typeface="Arial"/>
                <a:cs typeface="Arial"/>
                <a:sym typeface="Arial"/>
              </a:defRPr>
            </a:pPr>
            <a:r>
              <a:rPr sz="2800" dirty="0"/>
              <a:t>- </a:t>
            </a:r>
            <a:r>
              <a:rPr sz="2800" b="1" dirty="0"/>
              <a:t>François Ier</a:t>
            </a:r>
            <a:r>
              <a:rPr sz="2800" dirty="0"/>
              <a:t> (1515-1547): opposition marquée au protestantisme après l'affaire des "placards"en 1535 (polémique que provoqua le placardage clandestin d'un texte anticatholique sur les lieux publics à Paris et dans plusieurs villes de province, pendant la nuit du 17 au 18 octobre 1534.)</a:t>
            </a:r>
          </a:p>
          <a:p>
            <a:pPr algn="l" defTabSz="457200">
              <a:defRPr sz="3000">
                <a:latin typeface="Arial"/>
                <a:ea typeface="Arial"/>
                <a:cs typeface="Arial"/>
                <a:sym typeface="Arial"/>
              </a:defRPr>
            </a:pPr>
            <a:endParaRPr sz="2800" dirty="0"/>
          </a:p>
          <a:p>
            <a:pPr algn="l" defTabSz="457200">
              <a:defRPr sz="3000">
                <a:latin typeface="Arial"/>
                <a:ea typeface="Arial"/>
                <a:cs typeface="Arial"/>
                <a:sym typeface="Arial"/>
              </a:defRPr>
            </a:pPr>
            <a:r>
              <a:rPr sz="2800" dirty="0"/>
              <a:t>- Henri II (1547-1559): début des persécutions religieuses, pénétration d'idées nouvelles dans toutes les couches sociales</a:t>
            </a:r>
          </a:p>
          <a:p>
            <a:pPr algn="l" defTabSz="457200">
              <a:defRPr sz="3000">
                <a:latin typeface="Arial"/>
                <a:ea typeface="Arial"/>
                <a:cs typeface="Arial"/>
                <a:sym typeface="Arial"/>
              </a:defRPr>
            </a:pPr>
            <a:endParaRPr sz="2800" dirty="0"/>
          </a:p>
          <a:p>
            <a:pPr algn="l" defTabSz="457200">
              <a:defRPr sz="3000">
                <a:latin typeface="Arial"/>
                <a:ea typeface="Arial"/>
                <a:cs typeface="Arial"/>
                <a:sym typeface="Arial"/>
              </a:defRPr>
            </a:pPr>
            <a:r>
              <a:rPr sz="2800" dirty="0"/>
              <a:t>- François II (1559-1560): régence de Catherine de Médicis</a:t>
            </a:r>
          </a:p>
          <a:p>
            <a:pPr algn="l" defTabSz="457200">
              <a:defRPr sz="3000">
                <a:latin typeface="Arial"/>
                <a:ea typeface="Arial"/>
                <a:cs typeface="Arial"/>
                <a:sym typeface="Arial"/>
              </a:defRPr>
            </a:pPr>
            <a:endParaRPr sz="2800" dirty="0"/>
          </a:p>
          <a:p>
            <a:pPr algn="l" defTabSz="457200">
              <a:defRPr sz="3000">
                <a:latin typeface="Arial"/>
                <a:ea typeface="Arial"/>
                <a:cs typeface="Arial"/>
                <a:sym typeface="Arial"/>
              </a:defRPr>
            </a:pPr>
            <a:r>
              <a:rPr sz="2800" dirty="0"/>
              <a:t>- Charles IX (1560-1574): faiblesse de la royauté, marquée notamment par les guerres de religion</a:t>
            </a:r>
          </a:p>
          <a:p>
            <a:pPr algn="l" defTabSz="457200">
              <a:defRPr sz="3000">
                <a:latin typeface="Arial"/>
                <a:ea typeface="Arial"/>
                <a:cs typeface="Arial"/>
                <a:sym typeface="Arial"/>
              </a:defRPr>
            </a:pPr>
            <a:endParaRPr sz="2800" dirty="0"/>
          </a:p>
          <a:p>
            <a:pPr algn="l" defTabSz="457200">
              <a:defRPr sz="3000">
                <a:latin typeface="Arial"/>
                <a:ea typeface="Arial"/>
                <a:cs typeface="Arial"/>
                <a:sym typeface="Arial"/>
              </a:defRPr>
            </a:pPr>
            <a:r>
              <a:rPr sz="2800" dirty="0"/>
              <a:t>- Henri III (1574-1589): guerres de religion. 24 août 1572 : massacre de la Saint-Barthélémy</a:t>
            </a:r>
          </a:p>
          <a:p>
            <a:pPr algn="l" defTabSz="457200">
              <a:defRPr sz="3000">
                <a:latin typeface="Arial"/>
                <a:ea typeface="Arial"/>
                <a:cs typeface="Arial"/>
                <a:sym typeface="Arial"/>
              </a:defRPr>
            </a:pPr>
            <a:endParaRPr sz="2800" dirty="0"/>
          </a:p>
          <a:p>
            <a:pPr algn="l" defTabSz="457200">
              <a:defRPr sz="3000">
                <a:latin typeface="Arial"/>
                <a:ea typeface="Arial"/>
                <a:cs typeface="Arial"/>
                <a:sym typeface="Arial"/>
              </a:defRPr>
            </a:pPr>
            <a:r>
              <a:rPr sz="2800" dirty="0"/>
              <a:t>- </a:t>
            </a:r>
            <a:r>
              <a:rPr sz="2800" b="1" dirty="0"/>
              <a:t>Henri IV </a:t>
            </a:r>
            <a:r>
              <a:rPr sz="2800" dirty="0"/>
              <a:t>(1589-1610): restauration de l'autorité monarchique et redressement économique, Edit de Nantes en 1598 : liberté de culte aux protestants</a:t>
            </a:r>
          </a:p>
        </p:txBody>
      </p:sp>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p:cNvSpPr>
          <p:nvPr>
            <p:ph type="title"/>
          </p:nvPr>
        </p:nvSpPr>
        <p:spPr>
          <a:prstGeom prst="rect">
            <a:avLst/>
          </a:prstGeom>
        </p:spPr>
        <p:txBody>
          <a:bodyPr/>
          <a:lstStyle/>
          <a:p>
            <a:r>
              <a:t>François 1er </a:t>
            </a:r>
          </a:p>
          <a:p>
            <a:pPr>
              <a:defRPr sz="3600"/>
            </a:pPr>
            <a:r>
              <a:t>(1494-1547)</a:t>
            </a:r>
          </a:p>
        </p:txBody>
      </p:sp>
      <p:pic>
        <p:nvPicPr>
          <p:cNvPr id="204" name="droppedImage.pdf"/>
          <p:cNvPicPr>
            <a:picLocks noChangeAspect="1"/>
          </p:cNvPicPr>
          <p:nvPr/>
        </p:nvPicPr>
        <p:blipFill>
          <a:blip r:embed="rId3">
            <a:extLst/>
          </a:blip>
          <a:stretch>
            <a:fillRect/>
          </a:stretch>
        </p:blipFill>
        <p:spPr>
          <a:xfrm>
            <a:off x="-2044700" y="2692400"/>
            <a:ext cx="9951735" cy="5283200"/>
          </a:xfrm>
          <a:prstGeom prst="rect">
            <a:avLst/>
          </a:prstGeom>
          <a:ln w="12700">
            <a:miter lim="400000"/>
          </a:ln>
        </p:spPr>
      </p:pic>
      <p:sp>
        <p:nvSpPr>
          <p:cNvPr id="205" name="Shape 205"/>
          <p:cNvSpPr/>
          <p:nvPr/>
        </p:nvSpPr>
        <p:spPr>
          <a:xfrm>
            <a:off x="812800" y="7830480"/>
            <a:ext cx="4025900" cy="175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400">
                <a:latin typeface="Times New Roman"/>
                <a:ea typeface="Times New Roman"/>
                <a:cs typeface="Times New Roman"/>
                <a:sym typeface="Times New Roman"/>
              </a:defRPr>
            </a:pPr>
            <a:r>
              <a:rPr dirty="0"/>
              <a:t>Portrait attribué au peintre Jean Clouet, vers 1530; </a:t>
            </a:r>
          </a:p>
          <a:p>
            <a:pPr algn="l" defTabSz="457200">
              <a:defRPr sz="2400">
                <a:latin typeface="Times New Roman"/>
                <a:ea typeface="Times New Roman"/>
                <a:cs typeface="Times New Roman"/>
                <a:sym typeface="Times New Roman"/>
              </a:defRPr>
            </a:pPr>
            <a:r>
              <a:rPr dirty="0"/>
              <a:t>musée du Louvre</a:t>
            </a:r>
          </a:p>
        </p:txBody>
      </p:sp>
      <p:sp>
        <p:nvSpPr>
          <p:cNvPr id="206" name="Shape 206"/>
          <p:cNvSpPr/>
          <p:nvPr/>
        </p:nvSpPr>
        <p:spPr>
          <a:xfrm>
            <a:off x="5918200" y="2965865"/>
            <a:ext cx="6248400" cy="65015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2900" indent="-342900" algn="l" defTabSz="457200">
              <a:defRPr sz="3200">
                <a:latin typeface="Times"/>
                <a:ea typeface="Times"/>
                <a:cs typeface="Times"/>
                <a:sym typeface="Times"/>
              </a:defRPr>
            </a:pPr>
            <a:r>
              <a:rPr dirty="0">
                <a:latin typeface="Times New Roman"/>
                <a:ea typeface="Times New Roman"/>
                <a:cs typeface="Times New Roman"/>
                <a:sym typeface="Times New Roman"/>
              </a:rPr>
              <a:t>Il invite des </a:t>
            </a:r>
            <a:r>
              <a:rPr dirty="0"/>
              <a:t>centaines d’artistes et de musiciens </a:t>
            </a:r>
            <a:r>
              <a:rPr dirty="0">
                <a:latin typeface="Times New Roman"/>
                <a:ea typeface="Times New Roman"/>
                <a:cs typeface="Times New Roman"/>
                <a:sym typeface="Times New Roman"/>
              </a:rPr>
              <a:t>à </a:t>
            </a:r>
            <a:r>
              <a:rPr dirty="0"/>
              <a:t>sa cour</a:t>
            </a:r>
          </a:p>
          <a:p>
            <a:pPr marL="342900" indent="-342900" algn="l" defTabSz="457200">
              <a:defRPr sz="3200">
                <a:latin typeface="Times"/>
                <a:ea typeface="Times"/>
                <a:cs typeface="Times"/>
                <a:sym typeface="Times"/>
              </a:defRPr>
            </a:pPr>
            <a:endParaRPr dirty="0"/>
          </a:p>
          <a:p>
            <a:pPr marL="342900" indent="-342900" algn="l" defTabSz="457200">
              <a:defRPr sz="3200">
                <a:latin typeface="Times"/>
                <a:ea typeface="Times"/>
                <a:cs typeface="Times"/>
                <a:sym typeface="Times"/>
              </a:defRPr>
            </a:pPr>
            <a:r>
              <a:rPr dirty="0"/>
              <a:t>Il favorise l’enseignement des langues antiques (grec, latin) et des sciences humaines </a:t>
            </a:r>
          </a:p>
          <a:p>
            <a:pPr marL="342900" indent="-342900" algn="l" defTabSz="457200">
              <a:defRPr sz="3200">
                <a:latin typeface="Times"/>
                <a:ea typeface="Times"/>
                <a:cs typeface="Times"/>
                <a:sym typeface="Times"/>
              </a:defRPr>
            </a:pPr>
            <a:endParaRPr dirty="0"/>
          </a:p>
          <a:p>
            <a:pPr marL="342900" indent="-342900" algn="l" defTabSz="457200">
              <a:defRPr sz="3200">
                <a:latin typeface="Times"/>
                <a:ea typeface="Times"/>
                <a:cs typeface="Times"/>
                <a:sym typeface="Times"/>
              </a:defRPr>
            </a:pPr>
            <a:r>
              <a:rPr dirty="0"/>
              <a:t>Il crée la Bibliothèque royale devenue La Bibliothèque nationale de France.</a:t>
            </a:r>
          </a:p>
          <a:p>
            <a:pPr marL="342900" indent="-342900" algn="l" defTabSz="457200">
              <a:defRPr sz="3200">
                <a:latin typeface="Times"/>
                <a:ea typeface="Times"/>
                <a:cs typeface="Times"/>
                <a:sym typeface="Times"/>
              </a:defRPr>
            </a:pPr>
            <a:r>
              <a:rPr u="sng" dirty="0">
                <a:hlinkClick r:id="rId4"/>
              </a:rPr>
              <a:t>http://expositions.bnf.fr/index.php</a:t>
            </a:r>
          </a:p>
          <a:p>
            <a:pPr marL="342900" indent="-342900" algn="l" defTabSz="457200">
              <a:defRPr sz="3200">
                <a:latin typeface="Times"/>
                <a:ea typeface="Times"/>
                <a:cs typeface="Times"/>
                <a:sym typeface="Times"/>
              </a:defRPr>
            </a:pPr>
            <a:endParaRPr dirty="0">
              <a:latin typeface="Times New Roman"/>
              <a:ea typeface="Times New Roman"/>
              <a:cs typeface="Times New Roman"/>
              <a:sym typeface="Times New Roman"/>
            </a:endParaRPr>
          </a:p>
        </p:txBody>
      </p:sp>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p:nvPr>
        </p:nvSpPr>
        <p:spPr>
          <a:xfrm>
            <a:off x="1270000" y="-139700"/>
            <a:ext cx="10464800" cy="2438400"/>
          </a:xfrm>
          <a:prstGeom prst="rect">
            <a:avLst/>
          </a:prstGeom>
        </p:spPr>
        <p:txBody>
          <a:bodyPr/>
          <a:lstStyle/>
          <a:p>
            <a:r>
              <a:t>Henri IV </a:t>
            </a:r>
          </a:p>
          <a:p>
            <a:pPr>
              <a:defRPr sz="3600"/>
            </a:pPr>
            <a:r>
              <a:t>(1553-1610)</a:t>
            </a:r>
          </a:p>
        </p:txBody>
      </p:sp>
      <p:sp>
        <p:nvSpPr>
          <p:cNvPr id="211" name="Shape 211"/>
          <p:cNvSpPr>
            <a:spLocks noGrp="1"/>
          </p:cNvSpPr>
          <p:nvPr>
            <p:ph type="body" sz="quarter" idx="1"/>
          </p:nvPr>
        </p:nvSpPr>
        <p:spPr>
          <a:xfrm>
            <a:off x="-389467" y="1600199"/>
            <a:ext cx="12242801" cy="2006601"/>
          </a:xfrm>
          <a:prstGeom prst="rect">
            <a:avLst/>
          </a:prstGeom>
        </p:spPr>
        <p:txBody>
          <a:bodyPr/>
          <a:lstStyle>
            <a:lvl1pPr marL="1333500"/>
          </a:lstStyle>
          <a:p>
            <a:r>
              <a:rPr dirty="0"/>
              <a:t>Premier roi de la branche                                   des Bourbons, de la dynastie capétienne</a:t>
            </a:r>
          </a:p>
        </p:txBody>
      </p:sp>
      <p:pic>
        <p:nvPicPr>
          <p:cNvPr id="212" name="King_Henry_IV_of_France.png"/>
          <p:cNvPicPr>
            <a:picLocks noChangeAspect="1"/>
          </p:cNvPicPr>
          <p:nvPr/>
        </p:nvPicPr>
        <p:blipFill>
          <a:blip r:embed="rId2">
            <a:extLst/>
          </a:blip>
          <a:stretch>
            <a:fillRect/>
          </a:stretch>
        </p:blipFill>
        <p:spPr>
          <a:xfrm>
            <a:off x="10045700" y="0"/>
            <a:ext cx="3039917" cy="3606800"/>
          </a:xfrm>
          <a:prstGeom prst="rect">
            <a:avLst/>
          </a:prstGeom>
          <a:ln w="12700">
            <a:miter lim="400000"/>
          </a:ln>
        </p:spPr>
      </p:pic>
      <p:sp>
        <p:nvSpPr>
          <p:cNvPr id="213" name="Shape 213"/>
          <p:cNvSpPr/>
          <p:nvPr/>
        </p:nvSpPr>
        <p:spPr>
          <a:xfrm>
            <a:off x="0" y="3732335"/>
            <a:ext cx="13284200" cy="13952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pPr>
            <a:r>
              <a:rPr dirty="0"/>
              <a:t>Protestant, il dut se convertir au catholicisme. On lui attribue la phrase: </a:t>
            </a:r>
            <a:r>
              <a:rPr dirty="0" smtClean="0"/>
              <a:t>«Paris </a:t>
            </a:r>
            <a:r>
              <a:rPr dirty="0"/>
              <a:t>vaut bien une </a:t>
            </a:r>
            <a:r>
              <a:rPr dirty="0" smtClean="0"/>
              <a:t>messe»</a:t>
            </a:r>
            <a:endParaRPr dirty="0"/>
          </a:p>
        </p:txBody>
      </p:sp>
      <p:sp>
        <p:nvSpPr>
          <p:cNvPr id="214" name="Shape 214"/>
          <p:cNvSpPr/>
          <p:nvPr/>
        </p:nvSpPr>
        <p:spPr>
          <a:xfrm>
            <a:off x="0" y="5013015"/>
            <a:ext cx="12509500" cy="289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pPr>
            <a:r>
              <a:rPr dirty="0"/>
              <a:t>Il oeuvre pour plus d’équité: «Je veux que chaque laboureur de mon royaume puisse mettre la poule au pot le dimanche.»</a:t>
            </a:r>
          </a:p>
        </p:txBody>
      </p:sp>
      <p:sp>
        <p:nvSpPr>
          <p:cNvPr id="215" name="Shape 215"/>
          <p:cNvSpPr/>
          <p:nvPr/>
        </p:nvSpPr>
        <p:spPr>
          <a:xfrm>
            <a:off x="0" y="7537450"/>
            <a:ext cx="12509500" cy="1968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pPr>
            <a:r>
              <a:rPr dirty="0"/>
              <a:t>En 1598, il signe l’Edit de Nantes qui met fin aux guerres de religions. Les protestants obtiennent la liberté de culte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1" animBg="1" advAuto="0"/>
      <p:bldP spid="213" grpId="2" animBg="1" advAuto="0"/>
      <p:bldP spid="214" grpId="3" animBg="1" advAuto="0"/>
      <p:bldP spid="215" grpId="4"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5750000.tiff"/>
          <p:cNvPicPr>
            <a:picLocks noChangeAspect="1"/>
          </p:cNvPicPr>
          <p:nvPr/>
        </p:nvPicPr>
        <p:blipFill>
          <a:blip r:embed="rId3">
            <a:extLst/>
          </a:blip>
          <a:stretch>
            <a:fillRect/>
          </a:stretch>
        </p:blipFill>
        <p:spPr>
          <a:xfrm>
            <a:off x="3530600" y="1809619"/>
            <a:ext cx="5931040" cy="8407401"/>
          </a:xfrm>
          <a:prstGeom prst="rect">
            <a:avLst/>
          </a:prstGeom>
          <a:ln w="12700">
            <a:miter lim="400000"/>
          </a:ln>
        </p:spPr>
      </p:pic>
      <p:sp>
        <p:nvSpPr>
          <p:cNvPr id="218" name="Shape 218"/>
          <p:cNvSpPr>
            <a:spLocks noGrp="1"/>
          </p:cNvSpPr>
          <p:nvPr>
            <p:ph type="title"/>
          </p:nvPr>
        </p:nvSpPr>
        <p:spPr>
          <a:xfrm>
            <a:off x="1270000" y="-228600"/>
            <a:ext cx="10464800" cy="2438400"/>
          </a:xfrm>
          <a:prstGeom prst="rect">
            <a:avLst/>
          </a:prstGeom>
        </p:spPr>
        <p:txBody>
          <a:bodyPr/>
          <a:lstStyle/>
          <a:p>
            <a:r>
              <a:t>L’humanisme</a:t>
            </a:r>
          </a:p>
        </p:txBody>
      </p:sp>
      <p:sp>
        <p:nvSpPr>
          <p:cNvPr id="219" name="Shape 219"/>
          <p:cNvSpPr/>
          <p:nvPr/>
        </p:nvSpPr>
        <p:spPr>
          <a:xfrm>
            <a:off x="1981200" y="5621476"/>
            <a:ext cx="9042400" cy="305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317500">
              <a:spcBef>
                <a:spcPts val="2400"/>
              </a:spcBef>
              <a:defRPr sz="4800"/>
            </a:pPr>
            <a:r>
              <a:rPr dirty="0"/>
              <a:t>«Courant culturel européen de la Renaissance qui met l’homme au premier plan de ses préoccupations</a:t>
            </a:r>
            <a:r>
              <a:rPr dirty="0" smtClean="0"/>
              <a:t>.»</a:t>
            </a:r>
            <a:endParaRPr dirty="0"/>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title"/>
          </p:nvPr>
        </p:nvSpPr>
        <p:spPr>
          <a:xfrm>
            <a:off x="1270000" y="-317500"/>
            <a:ext cx="10464800" cy="2438400"/>
          </a:xfrm>
          <a:prstGeom prst="rect">
            <a:avLst/>
          </a:prstGeom>
        </p:spPr>
        <p:txBody>
          <a:bodyPr/>
          <a:lstStyle/>
          <a:p>
            <a:r>
              <a:t>Valeurs de l’humanisme</a:t>
            </a:r>
          </a:p>
        </p:txBody>
      </p:sp>
      <p:sp>
        <p:nvSpPr>
          <p:cNvPr id="224" name="Shape 224"/>
          <p:cNvSpPr>
            <a:spLocks noGrp="1"/>
          </p:cNvSpPr>
          <p:nvPr>
            <p:ph type="body" sz="quarter" idx="1"/>
          </p:nvPr>
        </p:nvSpPr>
        <p:spPr>
          <a:xfrm>
            <a:off x="304800" y="863600"/>
            <a:ext cx="12395200" cy="1651000"/>
          </a:xfrm>
          <a:prstGeom prst="rect">
            <a:avLst/>
          </a:prstGeom>
        </p:spPr>
        <p:txBody>
          <a:bodyPr/>
          <a:lstStyle/>
          <a:p>
            <a:pPr>
              <a:defRPr sz="3600"/>
            </a:pPr>
            <a:endParaRPr/>
          </a:p>
          <a:p>
            <a:pPr>
              <a:defRPr sz="3600"/>
            </a:pPr>
            <a:r>
              <a:t>Etude scientifique des textes de l’Antiquité</a:t>
            </a:r>
          </a:p>
        </p:txBody>
      </p:sp>
      <p:sp>
        <p:nvSpPr>
          <p:cNvPr id="225" name="Shape 225"/>
          <p:cNvSpPr/>
          <p:nvPr/>
        </p:nvSpPr>
        <p:spPr>
          <a:xfrm>
            <a:off x="355600" y="2459744"/>
            <a:ext cx="12395200" cy="2374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defRPr sz="3600"/>
            </a:pPr>
            <a:r>
              <a:rPr dirty="0"/>
              <a:t>Soif de savoir</a:t>
            </a:r>
          </a:p>
          <a:p>
            <a:pPr algn="l">
              <a:spcBef>
                <a:spcPts val="2400"/>
              </a:spcBef>
              <a:defRPr sz="3600"/>
            </a:pPr>
            <a:endParaRPr dirty="0"/>
          </a:p>
        </p:txBody>
      </p:sp>
      <p:sp>
        <p:nvSpPr>
          <p:cNvPr id="226" name="Shape 226"/>
          <p:cNvSpPr/>
          <p:nvPr/>
        </p:nvSpPr>
        <p:spPr>
          <a:xfrm>
            <a:off x="355600" y="3431570"/>
            <a:ext cx="12293600" cy="144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defRPr sz="3600"/>
            </a:pPr>
            <a:r>
              <a:rPr dirty="0"/>
              <a:t>Pour la vulgarisation de tous les savoirs, religieux y compris</a:t>
            </a:r>
          </a:p>
        </p:txBody>
      </p:sp>
      <p:sp>
        <p:nvSpPr>
          <p:cNvPr id="227" name="Shape 227"/>
          <p:cNvSpPr/>
          <p:nvPr/>
        </p:nvSpPr>
        <p:spPr>
          <a:xfrm>
            <a:off x="355600" y="4555816"/>
            <a:ext cx="12293600" cy="248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defRPr sz="3600"/>
            </a:pPr>
            <a:r>
              <a:rPr dirty="0"/>
              <a:t>Valeurs de responsabilité de l’homme instruit, de libre arbitre, de liberté de croyance, de respect, de justice, de tolérance, d’indépendance, d’ouverture. </a:t>
            </a:r>
          </a:p>
        </p:txBody>
      </p:sp>
      <p:sp>
        <p:nvSpPr>
          <p:cNvPr id="228" name="Shape 228"/>
          <p:cNvSpPr/>
          <p:nvPr/>
        </p:nvSpPr>
        <p:spPr>
          <a:xfrm>
            <a:off x="304800" y="6455161"/>
            <a:ext cx="11658600" cy="144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defRPr sz="3600"/>
            </a:pPr>
            <a:r>
              <a:rPr dirty="0"/>
              <a:t>L’éducation repensée doit mener à la sagesse</a:t>
            </a:r>
          </a:p>
        </p:txBody>
      </p:sp>
      <p:sp>
        <p:nvSpPr>
          <p:cNvPr id="229" name="Shape 229"/>
          <p:cNvSpPr/>
          <p:nvPr/>
        </p:nvSpPr>
        <p:spPr>
          <a:xfrm>
            <a:off x="317500" y="7816850"/>
            <a:ext cx="12014200" cy="1663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defRPr sz="3600"/>
            </a:pPr>
            <a:r>
              <a:rPr dirty="0"/>
              <a:t>L’individu se base sur sa raison et les sciences pour se penser. Rejet de la culture médiévale, de la tutelle de l’Eglise, des justifications transcendantes et du surnaturel</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1" animBg="1" advAuto="0"/>
      <p:bldP spid="225" grpId="2" animBg="1" advAuto="0"/>
      <p:bldP spid="226" grpId="3" animBg="1" advAuto="0"/>
      <p:bldP spid="227" grpId="4" animBg="1" advAuto="0"/>
      <p:bldP spid="228" grpId="5" animBg="1" advAuto="0"/>
      <p:bldP spid="229" grpId="6"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title"/>
          </p:nvPr>
        </p:nvSpPr>
        <p:spPr>
          <a:xfrm>
            <a:off x="1270000" y="-127000"/>
            <a:ext cx="10464800" cy="2438400"/>
          </a:xfrm>
          <a:prstGeom prst="rect">
            <a:avLst/>
          </a:prstGeom>
        </p:spPr>
        <p:txBody>
          <a:bodyPr/>
          <a:lstStyle/>
          <a:p>
            <a:r>
              <a:t>Grands humanistes</a:t>
            </a:r>
          </a:p>
        </p:txBody>
      </p:sp>
      <p:pic>
        <p:nvPicPr>
          <p:cNvPr id="234" name="url?sa=i&amp;rct=j&amp;q=&amp;esrc=s&amp;source=images&amp;cd=&amp;ved=0CAcQjRxqFQoTCLfWjvTD7McCFQO1FAodcCQIdA&amp;url=http%3A%2F%2Fwww.devoir-de-philosophie.com%2Fdissertation-hans-holbein-jeune-portrait-erasme-rotterdam-118009.tiff"/>
          <p:cNvPicPr>
            <a:picLocks noChangeAspect="1"/>
          </p:cNvPicPr>
          <p:nvPr/>
        </p:nvPicPr>
        <p:blipFill>
          <a:blip r:embed="rId3">
            <a:extLst/>
          </a:blip>
          <a:stretch>
            <a:fillRect/>
          </a:stretch>
        </p:blipFill>
        <p:spPr>
          <a:xfrm>
            <a:off x="0" y="2184400"/>
            <a:ext cx="6019800" cy="7277845"/>
          </a:xfrm>
          <a:prstGeom prst="rect">
            <a:avLst/>
          </a:prstGeom>
          <a:ln w="12700">
            <a:miter lim="400000"/>
          </a:ln>
        </p:spPr>
      </p:pic>
      <p:sp>
        <p:nvSpPr>
          <p:cNvPr id="235" name="Shape 235"/>
          <p:cNvSpPr/>
          <p:nvPr/>
        </p:nvSpPr>
        <p:spPr>
          <a:xfrm>
            <a:off x="6157478" y="2120900"/>
            <a:ext cx="6743701" cy="199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rPr>
                <a:latin typeface="Gill Sans SemiBold"/>
                <a:ea typeface="Gill Sans SemiBold"/>
                <a:cs typeface="Gill Sans SemiBold"/>
                <a:sym typeface="Gill Sans SemiBold"/>
              </a:rPr>
              <a:t>Erasme</a:t>
            </a:r>
            <a:r>
              <a:t> (1467-1536)</a:t>
            </a:r>
          </a:p>
          <a:p>
            <a:pPr algn="l"/>
            <a:endParaRPr/>
          </a:p>
        </p:txBody>
      </p:sp>
      <p:sp>
        <p:nvSpPr>
          <p:cNvPr id="236" name="Shape 236"/>
          <p:cNvSpPr/>
          <p:nvPr/>
        </p:nvSpPr>
        <p:spPr>
          <a:xfrm>
            <a:off x="6313772" y="5562600"/>
            <a:ext cx="6426201" cy="445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t>Traduit le Nouveau Testament</a:t>
            </a:r>
          </a:p>
          <a:p>
            <a:pPr algn="l"/>
            <a:endParaRPr/>
          </a:p>
          <a:p>
            <a:pPr algn="l"/>
            <a:r>
              <a:t>Milite pour la paix en Europe: «Le monde entier est notre patrie à tous.»</a:t>
            </a:r>
          </a:p>
        </p:txBody>
      </p:sp>
      <p:sp>
        <p:nvSpPr>
          <p:cNvPr id="237" name="Shape 237"/>
          <p:cNvSpPr/>
          <p:nvPr/>
        </p:nvSpPr>
        <p:spPr>
          <a:xfrm>
            <a:off x="6350000" y="3321050"/>
            <a:ext cx="3769966" cy="1943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a:pPr>
            <a:r>
              <a:t>Oeuvres:</a:t>
            </a:r>
          </a:p>
          <a:p>
            <a:pPr algn="l">
              <a:defRPr i="1"/>
            </a:pPr>
            <a:r>
              <a:t>- Eloge de la Folie</a:t>
            </a:r>
            <a:endParaRPr i="0"/>
          </a:p>
          <a:p>
            <a:pPr algn="l">
              <a:defRPr i="1"/>
            </a:pPr>
            <a:r>
              <a:rPr i="0"/>
              <a:t>- </a:t>
            </a:r>
            <a:r>
              <a:t>Du Libre Arbitre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1" animBg="1" advAuto="0"/>
      <p:bldP spid="235" grpId="4" animBg="1" advAuto="0"/>
      <p:bldP spid="236" grpId="2" animBg="1" advAuto="0"/>
      <p:bldP spid="237" grpId="3"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title"/>
          </p:nvPr>
        </p:nvSpPr>
        <p:spPr>
          <a:xfrm>
            <a:off x="1270000" y="-127000"/>
            <a:ext cx="10464800" cy="2438400"/>
          </a:xfrm>
          <a:prstGeom prst="rect">
            <a:avLst/>
          </a:prstGeom>
        </p:spPr>
        <p:txBody>
          <a:bodyPr/>
          <a:lstStyle/>
          <a:p>
            <a:r>
              <a:t>Grands humanistes</a:t>
            </a:r>
          </a:p>
        </p:txBody>
      </p:sp>
      <p:pic>
        <p:nvPicPr>
          <p:cNvPr id="242" name="800px-Francois_Rabelais_-_Portrait.png"/>
          <p:cNvPicPr>
            <a:picLocks noChangeAspect="1"/>
          </p:cNvPicPr>
          <p:nvPr/>
        </p:nvPicPr>
        <p:blipFill>
          <a:blip r:embed="rId3">
            <a:extLst/>
          </a:blip>
          <a:stretch>
            <a:fillRect/>
          </a:stretch>
        </p:blipFill>
        <p:spPr>
          <a:xfrm>
            <a:off x="-330200" y="3289300"/>
            <a:ext cx="4318000" cy="5343525"/>
          </a:xfrm>
          <a:prstGeom prst="rect">
            <a:avLst/>
          </a:prstGeom>
          <a:ln w="12700">
            <a:miter lim="400000"/>
          </a:ln>
        </p:spPr>
      </p:pic>
      <p:sp>
        <p:nvSpPr>
          <p:cNvPr id="243" name="Shape 243"/>
          <p:cNvSpPr/>
          <p:nvPr/>
        </p:nvSpPr>
        <p:spPr>
          <a:xfrm>
            <a:off x="4208443" y="2832100"/>
            <a:ext cx="8737601" cy="293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a:latin typeface="Gill Sans SemiBold"/>
                <a:ea typeface="Gill Sans SemiBold"/>
                <a:cs typeface="Gill Sans SemiBold"/>
                <a:sym typeface="Gill Sans SemiBold"/>
              </a:defRPr>
            </a:pPr>
            <a:r>
              <a:t>François Rabelais</a:t>
            </a:r>
            <a:r>
              <a:rPr>
                <a:latin typeface="+mn-lt"/>
                <a:ea typeface="+mn-ea"/>
                <a:cs typeface="+mn-cs"/>
                <a:sym typeface="Gill Sans"/>
              </a:rPr>
              <a:t> (1494-1533)</a:t>
            </a:r>
          </a:p>
          <a:p>
            <a:pPr algn="l">
              <a:defRPr>
                <a:latin typeface="Gill Sans SemiBold"/>
                <a:ea typeface="Gill Sans SemiBold"/>
                <a:cs typeface="Gill Sans SemiBold"/>
                <a:sym typeface="Gill Sans SemiBold"/>
              </a:defRPr>
            </a:pPr>
            <a:endParaRPr>
              <a:latin typeface="+mn-lt"/>
              <a:ea typeface="+mn-ea"/>
              <a:cs typeface="+mn-cs"/>
              <a:sym typeface="Gill Sans"/>
            </a:endParaRPr>
          </a:p>
          <a:p>
            <a:pPr algn="l">
              <a:defRPr sz="3600">
                <a:latin typeface="Gill Sans SemiBold"/>
                <a:ea typeface="Gill Sans SemiBold"/>
                <a:cs typeface="Gill Sans SemiBold"/>
                <a:sym typeface="Gill Sans SemiBold"/>
              </a:defRPr>
            </a:pPr>
            <a:endParaRPr i="1">
              <a:latin typeface="+mn-lt"/>
              <a:ea typeface="+mn-ea"/>
              <a:cs typeface="+mn-cs"/>
              <a:sym typeface="Gill Sans"/>
            </a:endParaRPr>
          </a:p>
          <a:p>
            <a:pPr algn="l">
              <a:defRPr sz="3600">
                <a:latin typeface="Gill Sans SemiBold"/>
                <a:ea typeface="Gill Sans SemiBold"/>
                <a:cs typeface="Gill Sans SemiBold"/>
                <a:sym typeface="Gill Sans SemiBold"/>
              </a:defRPr>
            </a:pPr>
            <a:endParaRPr i="1">
              <a:latin typeface="+mn-lt"/>
              <a:ea typeface="+mn-ea"/>
              <a:cs typeface="+mn-cs"/>
              <a:sym typeface="Gill Sans"/>
            </a:endParaRPr>
          </a:p>
        </p:txBody>
      </p:sp>
      <p:sp>
        <p:nvSpPr>
          <p:cNvPr id="244" name="Shape 244"/>
          <p:cNvSpPr/>
          <p:nvPr/>
        </p:nvSpPr>
        <p:spPr>
          <a:xfrm>
            <a:off x="4203700" y="5283200"/>
            <a:ext cx="8432800" cy="426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600">
                <a:latin typeface="Gill Sans SemiBold"/>
                <a:ea typeface="Gill Sans SemiBold"/>
                <a:cs typeface="Gill Sans SemiBold"/>
                <a:sym typeface="Gill Sans SemiBold"/>
              </a:defRPr>
            </a:pPr>
            <a:r>
              <a:rPr>
                <a:latin typeface="+mn-lt"/>
                <a:ea typeface="+mn-ea"/>
                <a:cs typeface="+mn-cs"/>
                <a:sym typeface="Gill Sans"/>
              </a:rPr>
              <a:t>Admirateur d’Erasme, il manie la parodie et la satire en lutte pour un retour aux sources antiques contre la scolastique médiévale</a:t>
            </a:r>
          </a:p>
          <a:p>
            <a:pPr algn="l">
              <a:defRPr sz="3600">
                <a:latin typeface="Gill Sans SemiBold"/>
                <a:ea typeface="Gill Sans SemiBold"/>
                <a:cs typeface="Gill Sans SemiBold"/>
                <a:sym typeface="Gill Sans SemiBold"/>
              </a:defRPr>
            </a:pPr>
            <a:endParaRPr>
              <a:latin typeface="+mn-lt"/>
              <a:ea typeface="+mn-ea"/>
              <a:cs typeface="+mn-cs"/>
              <a:sym typeface="Gill Sans"/>
            </a:endParaRPr>
          </a:p>
          <a:p>
            <a:pPr algn="l">
              <a:defRPr sz="3600">
                <a:latin typeface="Gill Sans SemiBold"/>
                <a:ea typeface="Gill Sans SemiBold"/>
                <a:cs typeface="Gill Sans SemiBold"/>
                <a:sym typeface="Gill Sans SemiBold"/>
              </a:defRPr>
            </a:pPr>
            <a:r>
              <a:rPr>
                <a:latin typeface="+mn-lt"/>
                <a:ea typeface="+mn-ea"/>
                <a:cs typeface="+mn-cs"/>
                <a:sym typeface="Gill Sans"/>
              </a:rPr>
              <a:t>Contre les abus des princes et hommes d’Eglise, il oppose un humanisme évangélique et une culture populaire, paillarde, faite de vin et de rires</a:t>
            </a:r>
          </a:p>
        </p:txBody>
      </p:sp>
      <p:sp>
        <p:nvSpPr>
          <p:cNvPr id="245" name="Shape 245"/>
          <p:cNvSpPr/>
          <p:nvPr/>
        </p:nvSpPr>
        <p:spPr>
          <a:xfrm>
            <a:off x="4203700" y="3829050"/>
            <a:ext cx="8432800" cy="1155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600">
                <a:latin typeface="Gill Sans SemiBold"/>
                <a:ea typeface="Gill Sans SemiBold"/>
                <a:cs typeface="Gill Sans SemiBold"/>
                <a:sym typeface="Gill Sans SemiBold"/>
              </a:defRPr>
            </a:pPr>
            <a:r>
              <a:rPr>
                <a:latin typeface="+mn-lt"/>
                <a:ea typeface="+mn-ea"/>
                <a:cs typeface="+mn-cs"/>
                <a:sym typeface="Gill Sans"/>
              </a:rPr>
              <a:t>Oeuvres: </a:t>
            </a:r>
            <a:r>
              <a:rPr i="1">
                <a:latin typeface="+mn-lt"/>
                <a:ea typeface="+mn-ea"/>
                <a:cs typeface="+mn-cs"/>
                <a:sym typeface="Gill Sans"/>
              </a:rPr>
              <a:t>Pantagruel, Gargantua,  Le Tiers Livre, Le Quart Livre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1" animBg="1" advAuto="0"/>
      <p:bldP spid="243" grpId="4" animBg="1" advAuto="0"/>
      <p:bldP spid="244" grpId="3" animBg="1" advAuto="0"/>
      <p:bldP spid="245"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Montaigne-Dumonstier.png"/>
          <p:cNvPicPr>
            <a:picLocks noChangeAspect="1"/>
          </p:cNvPicPr>
          <p:nvPr/>
        </p:nvPicPr>
        <p:blipFill>
          <a:blip r:embed="rId3">
            <a:extLst/>
          </a:blip>
          <a:stretch>
            <a:fillRect/>
          </a:stretch>
        </p:blipFill>
        <p:spPr>
          <a:xfrm>
            <a:off x="-495300" y="2095500"/>
            <a:ext cx="4318000" cy="5567622"/>
          </a:xfrm>
          <a:prstGeom prst="rect">
            <a:avLst/>
          </a:prstGeom>
          <a:ln w="12700">
            <a:miter lim="400000"/>
          </a:ln>
        </p:spPr>
      </p:pic>
      <p:sp>
        <p:nvSpPr>
          <p:cNvPr id="250" name="Shape 250"/>
          <p:cNvSpPr/>
          <p:nvPr/>
        </p:nvSpPr>
        <p:spPr>
          <a:xfrm>
            <a:off x="4213311" y="1790700"/>
            <a:ext cx="7480301" cy="646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a:latin typeface="Gill Sans SemiBold"/>
                <a:ea typeface="Gill Sans SemiBold"/>
                <a:cs typeface="Gill Sans SemiBold"/>
                <a:sym typeface="Gill Sans SemiBold"/>
              </a:defRPr>
            </a:pPr>
            <a:endParaRPr i="1">
              <a:latin typeface="+mn-lt"/>
              <a:ea typeface="+mn-ea"/>
              <a:cs typeface="+mn-cs"/>
              <a:sym typeface="Gill Sans"/>
            </a:endParaRPr>
          </a:p>
          <a:p>
            <a:pPr algn="l">
              <a:defRPr>
                <a:latin typeface="Gill Sans SemiBold"/>
                <a:ea typeface="Gill Sans SemiBold"/>
                <a:cs typeface="Gill Sans SemiBold"/>
                <a:sym typeface="Gill Sans SemiBold"/>
              </a:defRPr>
            </a:pPr>
            <a:endParaRPr i="1">
              <a:latin typeface="+mn-lt"/>
              <a:ea typeface="+mn-ea"/>
              <a:cs typeface="+mn-cs"/>
              <a:sym typeface="Gill Sans"/>
            </a:endParaRPr>
          </a:p>
          <a:p>
            <a:pPr algn="l">
              <a:defRPr>
                <a:latin typeface="Gill Sans SemiBold"/>
                <a:ea typeface="Gill Sans SemiBold"/>
                <a:cs typeface="Gill Sans SemiBold"/>
                <a:sym typeface="Gill Sans SemiBold"/>
              </a:defRPr>
            </a:pPr>
            <a:r>
              <a:rPr i="1">
                <a:latin typeface="+mn-lt"/>
                <a:ea typeface="+mn-ea"/>
                <a:cs typeface="+mn-cs"/>
                <a:sym typeface="Gill Sans"/>
              </a:rPr>
              <a:t>«Je n’ai d’autre objet que de me peindre moi-même.»</a:t>
            </a:r>
          </a:p>
          <a:p>
            <a:pPr algn="l">
              <a:defRPr sz="2400"/>
            </a:pPr>
            <a:r>
              <a:t>(</a:t>
            </a:r>
            <a:r>
              <a:rPr i="1"/>
              <a:t>Essais,</a:t>
            </a:r>
            <a:r>
              <a:t> II, 6 De l'exercitation)</a:t>
            </a:r>
          </a:p>
          <a:p>
            <a:pPr algn="l">
              <a:defRPr sz="2400"/>
            </a:pPr>
            <a:endParaRPr/>
          </a:p>
          <a:p>
            <a:pPr algn="l">
              <a:defRPr>
                <a:latin typeface="Gill Sans SemiBold"/>
                <a:ea typeface="Gill Sans SemiBold"/>
                <a:cs typeface="Gill Sans SemiBold"/>
                <a:sym typeface="Gill Sans SemiBold"/>
              </a:defRPr>
            </a:pPr>
            <a:r>
              <a:rPr>
                <a:latin typeface="+mn-lt"/>
                <a:ea typeface="+mn-ea"/>
                <a:cs typeface="+mn-cs"/>
                <a:sym typeface="Gill Sans"/>
              </a:rPr>
              <a:t>«Chaque homme porte la forme entière de l’humaine condition </a:t>
            </a:r>
            <a:r>
              <a:rPr sz="2400">
                <a:latin typeface="+mn-lt"/>
                <a:ea typeface="+mn-ea"/>
                <a:cs typeface="+mn-cs"/>
                <a:sym typeface="Gill Sans"/>
              </a:rPr>
              <a:t>(</a:t>
            </a:r>
            <a:r>
              <a:rPr sz="2400" i="1">
                <a:latin typeface="+mn-lt"/>
                <a:ea typeface="+mn-ea"/>
                <a:cs typeface="+mn-cs"/>
                <a:sym typeface="Gill Sans"/>
              </a:rPr>
              <a:t>Essais, III, 2, </a:t>
            </a:r>
            <a:r>
              <a:rPr sz="2400">
                <a:latin typeface="+mn-lt"/>
                <a:ea typeface="+mn-ea"/>
                <a:cs typeface="+mn-cs"/>
                <a:sym typeface="Gill Sans"/>
              </a:rPr>
              <a:t>Du Repentir)</a:t>
            </a:r>
          </a:p>
          <a:p>
            <a:pPr algn="l">
              <a:defRPr>
                <a:latin typeface="Gill Sans SemiBold"/>
                <a:ea typeface="Gill Sans SemiBold"/>
                <a:cs typeface="Gill Sans SemiBold"/>
                <a:sym typeface="Gill Sans SemiBold"/>
              </a:defRPr>
            </a:pPr>
            <a:endParaRPr sz="2400">
              <a:latin typeface="+mn-lt"/>
              <a:ea typeface="+mn-ea"/>
              <a:cs typeface="+mn-cs"/>
              <a:sym typeface="Gill Sans"/>
            </a:endParaRPr>
          </a:p>
          <a:p>
            <a:pPr algn="l">
              <a:defRPr>
                <a:latin typeface="Gill Sans SemiBold"/>
                <a:ea typeface="Gill Sans SemiBold"/>
                <a:cs typeface="Gill Sans SemiBold"/>
                <a:sym typeface="Gill Sans SemiBold"/>
              </a:defRPr>
            </a:pPr>
            <a:r>
              <a:rPr>
                <a:latin typeface="+mn-lt"/>
                <a:ea typeface="+mn-ea"/>
                <a:cs typeface="+mn-cs"/>
                <a:sym typeface="Gill Sans"/>
              </a:rPr>
              <a:t>Influences: stoïcisme (Sénèque), épicurisme (Lucrèce), socratisme</a:t>
            </a:r>
          </a:p>
        </p:txBody>
      </p:sp>
      <p:sp>
        <p:nvSpPr>
          <p:cNvPr id="251" name="Shape 251"/>
          <p:cNvSpPr/>
          <p:nvPr/>
        </p:nvSpPr>
        <p:spPr>
          <a:xfrm>
            <a:off x="179672" y="8286750"/>
            <a:ext cx="12293601"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lvl1pPr>
          </a:lstStyle>
          <a:p>
            <a:r>
              <a:t>Son esprit libre et son scepticisme nous engage à nous défendre de nos préjugés, car l’homme, selon lui, est toujours pris dans une époque, un milieu, un engrenage d’habitudes et d’idées</a:t>
            </a:r>
          </a:p>
        </p:txBody>
      </p:sp>
      <p:sp>
        <p:nvSpPr>
          <p:cNvPr id="252" name="Shape 252"/>
          <p:cNvSpPr/>
          <p:nvPr/>
        </p:nvSpPr>
        <p:spPr>
          <a:xfrm>
            <a:off x="4216400" y="1390650"/>
            <a:ext cx="7404795" cy="1104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latin typeface="Gill Sans SemiBold"/>
                <a:ea typeface="Gill Sans SemiBold"/>
                <a:cs typeface="Gill Sans SemiBold"/>
                <a:sym typeface="Gill Sans SemiBold"/>
              </a:defRPr>
            </a:pPr>
            <a:r>
              <a:t>Michel de Montaigne </a:t>
            </a:r>
            <a:r>
              <a:rPr sz="2400">
                <a:latin typeface="+mn-lt"/>
                <a:ea typeface="+mn-ea"/>
                <a:cs typeface="+mn-cs"/>
                <a:sym typeface="Gill Sans"/>
              </a:rPr>
              <a:t>(1533-1592)</a:t>
            </a:r>
          </a:p>
        </p:txBody>
      </p:sp>
      <p:sp>
        <p:nvSpPr>
          <p:cNvPr id="253" name="Shape 253"/>
          <p:cNvSpPr/>
          <p:nvPr/>
        </p:nvSpPr>
        <p:spPr>
          <a:xfrm>
            <a:off x="4216400" y="2216150"/>
            <a:ext cx="3165984"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latin typeface="Gill Sans SemiBold"/>
                <a:ea typeface="Gill Sans SemiBold"/>
                <a:cs typeface="Gill Sans SemiBold"/>
                <a:sym typeface="Gill Sans SemiBold"/>
              </a:defRPr>
            </a:pPr>
            <a:r>
              <a:rPr>
                <a:latin typeface="+mn-lt"/>
                <a:ea typeface="+mn-ea"/>
                <a:cs typeface="+mn-cs"/>
                <a:sym typeface="Gill Sans"/>
              </a:rPr>
              <a:t>Oeuvre: </a:t>
            </a:r>
            <a:r>
              <a:rPr i="1">
                <a:latin typeface="+mn-lt"/>
                <a:ea typeface="+mn-ea"/>
                <a:cs typeface="+mn-cs"/>
                <a:sym typeface="Gill Sans"/>
              </a:rPr>
              <a:t>Essais</a:t>
            </a:r>
          </a:p>
        </p:txBody>
      </p:sp>
      <p:sp>
        <p:nvSpPr>
          <p:cNvPr id="254" name="Shape 254"/>
          <p:cNvSpPr>
            <a:spLocks noGrp="1"/>
          </p:cNvSpPr>
          <p:nvPr>
            <p:ph type="title"/>
          </p:nvPr>
        </p:nvSpPr>
        <p:spPr>
          <a:xfrm>
            <a:off x="1092200" y="-685800"/>
            <a:ext cx="10464800" cy="2438400"/>
          </a:xfrm>
          <a:prstGeom prst="rect">
            <a:avLst/>
          </a:prstGeom>
        </p:spPr>
        <p:txBody>
          <a:bodyPr/>
          <a:lstStyle/>
          <a:p>
            <a:r>
              <a:t>Grands humanistes</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1" animBg="1" advAuto="0"/>
      <p:bldP spid="250" grpId="2" animBg="1" advAuto="0"/>
      <p:bldP spid="251" grpId="3" animBg="1" advAuto="0"/>
      <p:bldP spid="252" grpId="5" animBg="1" advAuto="0"/>
      <p:bldP spid="253" grpId="4"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p:cNvSpPr>
          <p:nvPr>
            <p:ph type="title"/>
          </p:nvPr>
        </p:nvSpPr>
        <p:spPr>
          <a:xfrm>
            <a:off x="406400" y="-474134"/>
            <a:ext cx="12192000" cy="2438401"/>
          </a:xfrm>
          <a:prstGeom prst="rect">
            <a:avLst/>
          </a:prstGeom>
        </p:spPr>
        <p:txBody>
          <a:bodyPr/>
          <a:lstStyle>
            <a:lvl1pPr>
              <a:defRPr sz="7200"/>
            </a:lvl1pPr>
          </a:lstStyle>
          <a:p>
            <a:r>
              <a:t>De l’humanisme naît la Réforme</a:t>
            </a:r>
          </a:p>
        </p:txBody>
      </p:sp>
      <p:pic>
        <p:nvPicPr>
          <p:cNvPr id="259" name="francois_dubois-massacre-de-la-st-barthelemy.tiff"/>
          <p:cNvPicPr>
            <a:picLocks noChangeAspect="1"/>
          </p:cNvPicPr>
          <p:nvPr/>
        </p:nvPicPr>
        <p:blipFill>
          <a:blip r:embed="rId3">
            <a:extLst/>
          </a:blip>
          <a:stretch>
            <a:fillRect/>
          </a:stretch>
        </p:blipFill>
        <p:spPr>
          <a:xfrm>
            <a:off x="1088745" y="1364472"/>
            <a:ext cx="10827310" cy="6511647"/>
          </a:xfrm>
          <a:prstGeom prst="rect">
            <a:avLst/>
          </a:prstGeom>
          <a:ln w="12700">
            <a:miter lim="400000"/>
          </a:ln>
        </p:spPr>
      </p:pic>
      <p:sp>
        <p:nvSpPr>
          <p:cNvPr id="260" name="Shape 260"/>
          <p:cNvSpPr/>
          <p:nvPr/>
        </p:nvSpPr>
        <p:spPr>
          <a:xfrm>
            <a:off x="489887" y="7954977"/>
            <a:ext cx="12025026" cy="14636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2300">
                <a:solidFill>
                  <a:srgbClr val="202124"/>
                </a:solidFill>
                <a:latin typeface="Arial"/>
                <a:ea typeface="Arial"/>
                <a:cs typeface="Arial"/>
                <a:sym typeface="Arial"/>
              </a:defRPr>
            </a:pPr>
            <a:r>
              <a:t>Le massacre de la </a:t>
            </a:r>
            <a:r>
              <a:rPr b="1"/>
              <a:t>Saint</a:t>
            </a:r>
            <a:r>
              <a:t>-</a:t>
            </a:r>
            <a:r>
              <a:rPr b="1"/>
              <a:t>Barthélemy</a:t>
            </a:r>
            <a:r>
              <a:t>, déclenché dans la nuit du 24 août 1572, est le point d'orgue de la crise politique et religieuse qui oppose les élites catholiques aux élites protestantes depuis dix ans. À Paris, les exécutions de milliers de protestants se déroulent sur plusieurs jours. Entre 15’000 et 30’000 morts. </a:t>
            </a:r>
          </a:p>
        </p:txBody>
      </p:sp>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title"/>
          </p:nvPr>
        </p:nvSpPr>
        <p:spPr>
          <a:xfrm>
            <a:off x="1270000" y="402177"/>
            <a:ext cx="10464800" cy="2438400"/>
          </a:xfrm>
          <a:prstGeom prst="rect">
            <a:avLst/>
          </a:prstGeom>
        </p:spPr>
        <p:txBody>
          <a:bodyPr/>
          <a:lstStyle/>
          <a:p>
            <a:r>
              <a:t>Le 16e siècle: début de la modernité</a:t>
            </a:r>
          </a:p>
        </p:txBody>
      </p:sp>
      <p:sp>
        <p:nvSpPr>
          <p:cNvPr id="143" name="Shape 143"/>
          <p:cNvSpPr>
            <a:spLocks noGrp="1"/>
          </p:cNvSpPr>
          <p:nvPr>
            <p:ph type="body" sz="half" idx="1"/>
          </p:nvPr>
        </p:nvSpPr>
        <p:spPr>
          <a:xfrm>
            <a:off x="886689" y="2865258"/>
            <a:ext cx="10464800" cy="2705100"/>
          </a:xfrm>
          <a:prstGeom prst="rect">
            <a:avLst/>
          </a:prstGeom>
        </p:spPr>
        <p:txBody>
          <a:bodyPr/>
          <a:lstStyle>
            <a:lvl1pPr marL="1333500"/>
          </a:lstStyle>
          <a:p>
            <a:r>
              <a:rPr dirty="0"/>
              <a:t>de 1492 - fin du Moyen Âge</a:t>
            </a:r>
          </a:p>
        </p:txBody>
      </p:sp>
      <p:sp>
        <p:nvSpPr>
          <p:cNvPr id="144" name="Shape 144"/>
          <p:cNvSpPr/>
          <p:nvPr/>
        </p:nvSpPr>
        <p:spPr>
          <a:xfrm>
            <a:off x="1270000" y="4946650"/>
            <a:ext cx="10693400" cy="1346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pPr>
            <a:r>
              <a:rPr dirty="0"/>
              <a:t>à 1610 - début du Grand siècle (mort d’Henri IV et couronnement de Louis XIII)</a:t>
            </a:r>
          </a:p>
        </p:txBody>
      </p:sp>
      <p:sp>
        <p:nvSpPr>
          <p:cNvPr id="145" name="Shape 145"/>
          <p:cNvSpPr/>
          <p:nvPr/>
        </p:nvSpPr>
        <p:spPr>
          <a:xfrm>
            <a:off x="1574800" y="6032500"/>
            <a:ext cx="10464800" cy="2705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marL="571500" indent="-571500" algn="l">
              <a:spcBef>
                <a:spcPts val="2400"/>
              </a:spcBef>
              <a:buSzPct val="171000"/>
              <a:buChar char="•"/>
            </a:pPr>
            <a:r>
              <a:t>La Renaissance a pour origine l’Italie et Florence, où les artistes peuvent exprimer librement leur art. C’est le </a:t>
            </a:r>
            <a:r>
              <a:rPr i="1"/>
              <a:t>Quattrocento</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1" animBg="1" advAuto="0"/>
      <p:bldP spid="144" grpId="2" animBg="1" advAuto="0"/>
      <p:bldP spid="145" grpId="3"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p:cNvSpPr>
          <p:nvPr>
            <p:ph type="title"/>
          </p:nvPr>
        </p:nvSpPr>
        <p:spPr>
          <a:prstGeom prst="rect">
            <a:avLst/>
          </a:prstGeom>
        </p:spPr>
        <p:txBody>
          <a:bodyPr/>
          <a:lstStyle/>
          <a:p>
            <a:r>
              <a:t>La Réforme protestante</a:t>
            </a:r>
          </a:p>
        </p:txBody>
      </p:sp>
      <p:sp>
        <p:nvSpPr>
          <p:cNvPr id="265" name="Shape 265"/>
          <p:cNvSpPr>
            <a:spLocks noGrp="1"/>
          </p:cNvSpPr>
          <p:nvPr>
            <p:ph type="body" sz="half" idx="1"/>
          </p:nvPr>
        </p:nvSpPr>
        <p:spPr>
          <a:xfrm>
            <a:off x="-97367" y="6565900"/>
            <a:ext cx="12217401" cy="2908300"/>
          </a:xfrm>
          <a:prstGeom prst="rect">
            <a:avLst/>
          </a:prstGeom>
        </p:spPr>
        <p:txBody>
          <a:bodyPr/>
          <a:lstStyle/>
          <a:p>
            <a:pPr marL="1333500"/>
            <a:endParaRPr dirty="0"/>
          </a:p>
          <a:p>
            <a:pPr marL="1778000" lvl="1"/>
            <a:r>
              <a:rPr dirty="0"/>
              <a:t>Contre la médiatisation du savoir religieux par les prêtres</a:t>
            </a:r>
          </a:p>
        </p:txBody>
      </p:sp>
      <p:sp>
        <p:nvSpPr>
          <p:cNvPr id="266" name="Shape 266"/>
          <p:cNvSpPr/>
          <p:nvPr/>
        </p:nvSpPr>
        <p:spPr>
          <a:xfrm>
            <a:off x="846666" y="2527300"/>
            <a:ext cx="11899901" cy="1346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pPr>
            <a:r>
              <a:t>Le protestant «proteste» contre le pouvoir de l’Eglise catholique romaine et s’en sépare. Il est:</a:t>
            </a:r>
          </a:p>
        </p:txBody>
      </p:sp>
      <p:sp>
        <p:nvSpPr>
          <p:cNvPr id="267" name="Shape 267"/>
          <p:cNvSpPr/>
          <p:nvPr/>
        </p:nvSpPr>
        <p:spPr>
          <a:xfrm>
            <a:off x="381000" y="3699615"/>
            <a:ext cx="12242800"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333500" lvl="2" indent="-571500" algn="l">
              <a:spcBef>
                <a:spcPts val="2400"/>
              </a:spcBef>
              <a:buSzPct val="171000"/>
              <a:buChar char="•"/>
            </a:pPr>
            <a:r>
              <a:rPr dirty="0"/>
              <a:t>Contre le commerce des indulgences (remises des peines méritées par les péchés)</a:t>
            </a:r>
          </a:p>
        </p:txBody>
      </p:sp>
      <p:sp>
        <p:nvSpPr>
          <p:cNvPr id="268" name="Shape 268"/>
          <p:cNvSpPr/>
          <p:nvPr/>
        </p:nvSpPr>
        <p:spPr>
          <a:xfrm>
            <a:off x="381000" y="5615516"/>
            <a:ext cx="11811000" cy="196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333500" lvl="2" indent="-571500" algn="l">
              <a:spcBef>
                <a:spcPts val="2400"/>
              </a:spcBef>
              <a:buSzPct val="171000"/>
              <a:buChar char="•"/>
            </a:pPr>
            <a:r>
              <a:t>Pour un retour aux sources du christianisme et au texte: le croyant doit pouvoir réfléchir au texte par lui-même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4" animBg="1" advAuto="0"/>
      <p:bldP spid="266" grpId="1" animBg="1" advAuto="0"/>
      <p:bldP spid="267" grpId="2" animBg="1" advAuto="0"/>
      <p:bldP spid="268" grpId="3"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p:cNvSpPr>
          <p:nvPr>
            <p:ph type="title"/>
          </p:nvPr>
        </p:nvSpPr>
        <p:spPr>
          <a:prstGeom prst="rect">
            <a:avLst/>
          </a:prstGeom>
        </p:spPr>
        <p:txBody>
          <a:bodyPr/>
          <a:lstStyle/>
          <a:p>
            <a:r>
              <a:t>Principes du protestantisme</a:t>
            </a:r>
          </a:p>
        </p:txBody>
      </p:sp>
      <p:sp>
        <p:nvSpPr>
          <p:cNvPr id="273" name="Shape 273"/>
          <p:cNvSpPr>
            <a:spLocks noGrp="1"/>
          </p:cNvSpPr>
          <p:nvPr>
            <p:ph type="body" sz="half" idx="1"/>
          </p:nvPr>
        </p:nvSpPr>
        <p:spPr>
          <a:xfrm>
            <a:off x="990600" y="6121400"/>
            <a:ext cx="10464800" cy="3810000"/>
          </a:xfrm>
          <a:prstGeom prst="rect">
            <a:avLst/>
          </a:prstGeom>
        </p:spPr>
        <p:txBody>
          <a:bodyPr/>
          <a:lstStyle>
            <a:lvl1pPr marL="1333500"/>
          </a:lstStyle>
          <a:p>
            <a:r>
              <a:t>Sola fide: « le juste vivra par la foi » (Luther), il n’obtient pas son salut par les bonnes oeuvres</a:t>
            </a:r>
          </a:p>
        </p:txBody>
      </p:sp>
      <p:sp>
        <p:nvSpPr>
          <p:cNvPr id="274" name="Shape 274"/>
          <p:cNvSpPr/>
          <p:nvPr/>
        </p:nvSpPr>
        <p:spPr>
          <a:xfrm>
            <a:off x="1403350" y="3229828"/>
            <a:ext cx="8801100" cy="2273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pPr>
            <a:r>
              <a:rPr dirty="0"/>
              <a:t>Sola scriptura: seul le texte compte           (la </a:t>
            </a:r>
            <a:r>
              <a:rPr i="1" dirty="0"/>
              <a:t>Bible</a:t>
            </a:r>
            <a:r>
              <a:rPr dirty="0"/>
              <a:t>)</a:t>
            </a:r>
          </a:p>
        </p:txBody>
      </p:sp>
      <p:sp>
        <p:nvSpPr>
          <p:cNvPr id="275" name="Shape 275"/>
          <p:cNvSpPr/>
          <p:nvPr/>
        </p:nvSpPr>
        <p:spPr>
          <a:xfrm>
            <a:off x="1403350" y="5283200"/>
            <a:ext cx="10198100" cy="1346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pPr>
            <a:r>
              <a:t>Sola gratia: le salut des âmes est admis par la seule volonté de Dieu, pas au mérite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3" animBg="1" advAuto="0"/>
      <p:bldP spid="274" grpId="1" animBg="1" advAuto="0"/>
      <p:bldP spid="275"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p:cNvSpPr>
          <p:nvPr>
            <p:ph type="title"/>
          </p:nvPr>
        </p:nvSpPr>
        <p:spPr>
          <a:prstGeom prst="rect">
            <a:avLst/>
          </a:prstGeom>
        </p:spPr>
        <p:txBody>
          <a:bodyPr/>
          <a:lstStyle/>
          <a:p>
            <a:r>
              <a:t>Grands réformateurs</a:t>
            </a:r>
          </a:p>
        </p:txBody>
      </p:sp>
      <p:sp>
        <p:nvSpPr>
          <p:cNvPr id="280" name="Shape 280"/>
          <p:cNvSpPr>
            <a:spLocks noGrp="1"/>
          </p:cNvSpPr>
          <p:nvPr>
            <p:ph type="body" sz="half" idx="1"/>
          </p:nvPr>
        </p:nvSpPr>
        <p:spPr>
          <a:xfrm>
            <a:off x="5499100" y="3098800"/>
            <a:ext cx="7277100" cy="5715000"/>
          </a:xfrm>
          <a:prstGeom prst="rect">
            <a:avLst/>
          </a:prstGeom>
        </p:spPr>
        <p:txBody>
          <a:bodyPr/>
          <a:lstStyle/>
          <a:p>
            <a:pPr marL="1333500"/>
            <a:r>
              <a:t>Martin Luther (1483-1546)</a:t>
            </a:r>
          </a:p>
          <a:p>
            <a:pPr marL="1333500"/>
            <a:r>
              <a:t>95 thèses publiées en 1517: il condamne les indulgences et les pratiques du haut clergé</a:t>
            </a:r>
          </a:p>
          <a:p>
            <a:pPr marL="1333500"/>
            <a:r>
              <a:t>Il traduit la Bible en allemand et diffuse ses idées dans toute l’Europe</a:t>
            </a:r>
          </a:p>
        </p:txBody>
      </p:sp>
      <p:pic>
        <p:nvPicPr>
          <p:cNvPr id="281" name="zoom_portrait_de_martin_luther1.png"/>
          <p:cNvPicPr>
            <a:picLocks noChangeAspect="1"/>
          </p:cNvPicPr>
          <p:nvPr/>
        </p:nvPicPr>
        <p:blipFill>
          <a:blip r:embed="rId3">
            <a:extLst/>
          </a:blip>
          <a:stretch>
            <a:fillRect/>
          </a:stretch>
        </p:blipFill>
        <p:spPr>
          <a:xfrm>
            <a:off x="355600" y="2717800"/>
            <a:ext cx="4752176" cy="6261100"/>
          </a:xfrm>
          <a:prstGeom prst="rect">
            <a:avLst/>
          </a:prstGeom>
          <a:ln w="12700">
            <a:miter lim="400000"/>
          </a:ln>
        </p:spPr>
      </p:pic>
    </p:spTree>
  </p:cSld>
  <p:clrMapOvr>
    <a:masterClrMapping/>
  </p:clrMapOvr>
  <p:transition xmlns:p14="http://schemas.microsoft.com/office/powerpoint/2010/mai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95Thesen_facsimile_colour.png"/>
          <p:cNvPicPr>
            <a:picLocks noChangeAspect="1"/>
          </p:cNvPicPr>
          <p:nvPr/>
        </p:nvPicPr>
        <p:blipFill>
          <a:blip r:embed="rId3">
            <a:extLst/>
          </a:blip>
          <a:stretch>
            <a:fillRect/>
          </a:stretch>
        </p:blipFill>
        <p:spPr>
          <a:xfrm>
            <a:off x="0" y="0"/>
            <a:ext cx="13054404" cy="9740900"/>
          </a:xfrm>
          <a:prstGeom prst="rect">
            <a:avLst/>
          </a:prstGeom>
          <a:ln w="12700">
            <a:miter lim="400000"/>
          </a:ln>
        </p:spPr>
      </p:pic>
    </p:spTree>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p:cNvSpPr>
          <p:nvPr>
            <p:ph type="title"/>
          </p:nvPr>
        </p:nvSpPr>
        <p:spPr>
          <a:xfrm>
            <a:off x="685800" y="254000"/>
            <a:ext cx="11633200" cy="2667000"/>
          </a:xfrm>
          <a:prstGeom prst="rect">
            <a:avLst/>
          </a:prstGeom>
        </p:spPr>
        <p:txBody>
          <a:bodyPr/>
          <a:lstStyle/>
          <a:p>
            <a:r>
              <a:t>Dispute sur la puissance des indulgences</a:t>
            </a:r>
          </a:p>
        </p:txBody>
      </p:sp>
      <p:sp>
        <p:nvSpPr>
          <p:cNvPr id="290" name="Shape 290"/>
          <p:cNvSpPr/>
          <p:nvPr/>
        </p:nvSpPr>
        <p:spPr>
          <a:xfrm>
            <a:off x="800100" y="2914650"/>
            <a:ext cx="11823700" cy="665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600">
                <a:latin typeface="Helvetica"/>
                <a:ea typeface="Helvetica"/>
                <a:cs typeface="Helvetica"/>
                <a:sym typeface="Helvetica"/>
              </a:defRPr>
            </a:pPr>
            <a:r>
              <a:rPr dirty="0"/>
              <a:t>«31. Il est aussi rare de trouver un homme qui achète une vraie </a:t>
            </a:r>
            <a:r>
              <a:rPr dirty="0"/>
              <a:t>indulgence</a:t>
            </a:r>
            <a:r>
              <a:rPr dirty="0"/>
              <a:t> qu'un homme vraiment pénitent (= personne qui confesse ses péchés).</a:t>
            </a:r>
          </a:p>
          <a:p>
            <a:pPr algn="l" defTabSz="457200">
              <a:defRPr sz="3600">
                <a:latin typeface="Helvetica"/>
                <a:ea typeface="Helvetica"/>
                <a:cs typeface="Helvetica"/>
                <a:sym typeface="Helvetica"/>
              </a:defRPr>
            </a:pPr>
            <a:endParaRPr dirty="0"/>
          </a:p>
          <a:p>
            <a:pPr algn="l" defTabSz="457200">
              <a:defRPr sz="3600">
                <a:latin typeface="Helvetica"/>
                <a:ea typeface="Helvetica"/>
                <a:cs typeface="Helvetica"/>
                <a:sym typeface="Helvetica"/>
              </a:defRPr>
            </a:pPr>
            <a:r>
              <a:rPr dirty="0"/>
              <a:t>32. Ils seront éternellement damnés avec ceux qui les enseignent, ceux qui pensent que des lettres d'</a:t>
            </a:r>
            <a:r>
              <a:rPr dirty="0"/>
              <a:t>indulgences</a:t>
            </a:r>
            <a:r>
              <a:rPr dirty="0"/>
              <a:t> leur assurent le salut.</a:t>
            </a:r>
          </a:p>
          <a:p>
            <a:pPr algn="l" defTabSz="457200">
              <a:defRPr sz="3600">
                <a:latin typeface="Helvetica"/>
                <a:ea typeface="Helvetica"/>
                <a:cs typeface="Helvetica"/>
                <a:sym typeface="Helvetica"/>
              </a:defRPr>
            </a:pPr>
            <a:endParaRPr dirty="0"/>
          </a:p>
          <a:p>
            <a:pPr algn="l" defTabSz="457200">
              <a:defRPr sz="3600">
                <a:latin typeface="Helvetica"/>
                <a:ea typeface="Helvetica"/>
                <a:cs typeface="Helvetica"/>
                <a:sym typeface="Helvetica"/>
              </a:defRPr>
            </a:pPr>
            <a:r>
              <a:rPr dirty="0"/>
              <a:t>33. On ne saurait trop se garder de ces </a:t>
            </a:r>
            <a:r>
              <a:rPr dirty="0"/>
              <a:t>hommes</a:t>
            </a:r>
            <a:r>
              <a:rPr dirty="0"/>
              <a:t> qui disent que les </a:t>
            </a:r>
            <a:r>
              <a:rPr dirty="0"/>
              <a:t>indulgences</a:t>
            </a:r>
            <a:r>
              <a:rPr dirty="0"/>
              <a:t> du </a:t>
            </a:r>
            <a:r>
              <a:rPr dirty="0"/>
              <a:t>Pape</a:t>
            </a:r>
            <a:r>
              <a:rPr dirty="0"/>
              <a:t> sont le don inestimable de </a:t>
            </a:r>
            <a:r>
              <a:rPr dirty="0"/>
              <a:t>Dieu</a:t>
            </a:r>
            <a:r>
              <a:rPr dirty="0"/>
              <a:t> par lequel l'homme est réconcilié avec lui.»</a:t>
            </a:r>
          </a:p>
        </p:txBody>
      </p:sp>
    </p:spTree>
  </p:cSld>
  <p:clrMapOvr>
    <a:masterClrMapping/>
  </p:clrMapOvr>
  <p:transition xmlns:p14="http://schemas.microsoft.com/office/powerpoint/2010/mai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prstGeom prst="rect">
            <a:avLst/>
          </a:prstGeom>
        </p:spPr>
        <p:txBody>
          <a:bodyPr/>
          <a:lstStyle/>
          <a:p>
            <a:endParaRPr/>
          </a:p>
        </p:txBody>
      </p:sp>
      <p:sp>
        <p:nvSpPr>
          <p:cNvPr id="295" name="Shape 295"/>
          <p:cNvSpPr>
            <a:spLocks noGrp="1"/>
          </p:cNvSpPr>
          <p:nvPr>
            <p:ph type="body" idx="1"/>
          </p:nvPr>
        </p:nvSpPr>
        <p:spPr>
          <a:prstGeom prst="rect">
            <a:avLst/>
          </a:prstGeom>
        </p:spPr>
        <p:txBody>
          <a:bodyPr/>
          <a:lstStyle/>
          <a:p>
            <a:pPr marL="1333500"/>
            <a:endParaRPr/>
          </a:p>
        </p:txBody>
      </p:sp>
      <p:pic>
        <p:nvPicPr>
          <p:cNvPr id="296" name="800px-Wittenberg_Thesentuer_Schlosskirche.png"/>
          <p:cNvPicPr>
            <a:picLocks noChangeAspect="1"/>
          </p:cNvPicPr>
          <p:nvPr/>
        </p:nvPicPr>
        <p:blipFill>
          <a:blip r:embed="rId3">
            <a:extLst/>
          </a:blip>
          <a:stretch>
            <a:fillRect/>
          </a:stretch>
        </p:blipFill>
        <p:spPr>
          <a:xfrm>
            <a:off x="2781300" y="-88900"/>
            <a:ext cx="7442200" cy="9926034"/>
          </a:xfrm>
          <a:prstGeom prst="rect">
            <a:avLst/>
          </a:prstGeom>
          <a:ln w="12700">
            <a:miter lim="400000"/>
          </a:ln>
        </p:spPr>
      </p:pic>
      <p:sp>
        <p:nvSpPr>
          <p:cNvPr id="297" name="Shape 297"/>
          <p:cNvSpPr/>
          <p:nvPr/>
        </p:nvSpPr>
        <p:spPr>
          <a:xfrm>
            <a:off x="10363200" y="9220200"/>
            <a:ext cx="2575453" cy="330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500">
                <a:solidFill>
                  <a:srgbClr val="555555"/>
                </a:solidFill>
                <a:latin typeface="Helvetica"/>
                <a:ea typeface="Helvetica"/>
                <a:cs typeface="Helvetica"/>
                <a:sym typeface="Helvetica"/>
              </a:defRPr>
            </a:lvl1pPr>
          </a:lstStyle>
          <a:p>
            <a:r>
              <a:t>Wittenberg All Saints' Church</a:t>
            </a:r>
          </a:p>
        </p:txBody>
      </p:sp>
    </p:spTree>
  </p:cSld>
  <p:clrMapOvr>
    <a:masterClrMapping/>
  </p:clrMapOvr>
  <p:transition xmlns:p14="http://schemas.microsoft.com/office/powerpoint/2010/mai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Ulrich-Zwingli-1.png"/>
          <p:cNvPicPr>
            <a:picLocks noChangeAspect="1"/>
          </p:cNvPicPr>
          <p:nvPr/>
        </p:nvPicPr>
        <p:blipFill>
          <a:blip r:embed="rId3">
            <a:extLst/>
          </a:blip>
          <a:stretch>
            <a:fillRect/>
          </a:stretch>
        </p:blipFill>
        <p:spPr>
          <a:xfrm>
            <a:off x="-190500" y="-342900"/>
            <a:ext cx="5816601" cy="8169382"/>
          </a:xfrm>
          <a:prstGeom prst="rect">
            <a:avLst/>
          </a:prstGeom>
          <a:ln w="12700">
            <a:miter lim="400000"/>
          </a:ln>
        </p:spPr>
      </p:pic>
      <p:sp>
        <p:nvSpPr>
          <p:cNvPr id="304" name="Shape 304"/>
          <p:cNvSpPr/>
          <p:nvPr/>
        </p:nvSpPr>
        <p:spPr>
          <a:xfrm>
            <a:off x="-188628" y="7893050"/>
            <a:ext cx="5816601" cy="1346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Ulrich Zwingli (1484-1531) à Zurich</a:t>
            </a:r>
          </a:p>
        </p:txBody>
      </p:sp>
      <p:pic>
        <p:nvPicPr>
          <p:cNvPr id="305" name="800px-Jean_Calvin.png"/>
          <p:cNvPicPr>
            <a:picLocks noChangeAspect="1"/>
          </p:cNvPicPr>
          <p:nvPr/>
        </p:nvPicPr>
        <p:blipFill>
          <a:blip r:embed="rId4">
            <a:extLst/>
          </a:blip>
          <a:stretch>
            <a:fillRect/>
          </a:stretch>
        </p:blipFill>
        <p:spPr>
          <a:xfrm>
            <a:off x="6807200" y="-393700"/>
            <a:ext cx="6248400" cy="8185405"/>
          </a:xfrm>
          <a:prstGeom prst="rect">
            <a:avLst/>
          </a:prstGeom>
          <a:ln w="12700">
            <a:miter lim="400000"/>
          </a:ln>
        </p:spPr>
      </p:pic>
      <p:sp>
        <p:nvSpPr>
          <p:cNvPr id="306" name="Shape 306"/>
          <p:cNvSpPr/>
          <p:nvPr/>
        </p:nvSpPr>
        <p:spPr>
          <a:xfrm>
            <a:off x="6375400" y="7734300"/>
            <a:ext cx="6794500" cy="1968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Jean Calvin (1509-1564) veut faire de Genève la nouvelle Jérusalem</a:t>
            </a:r>
          </a:p>
        </p:txBody>
      </p:sp>
    </p:spTree>
  </p:cSld>
  <p:clrMapOvr>
    <a:masterClrMapping/>
  </p:clrMapOvr>
  <p:transition xmlns:p14="http://schemas.microsoft.com/office/powerpoint/2010/mai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p:cNvSpPr>
          <p:nvPr>
            <p:ph type="title"/>
          </p:nvPr>
        </p:nvSpPr>
        <p:spPr>
          <a:xfrm>
            <a:off x="1270000" y="101600"/>
            <a:ext cx="10464800" cy="2438400"/>
          </a:xfrm>
          <a:prstGeom prst="rect">
            <a:avLst/>
          </a:prstGeom>
        </p:spPr>
        <p:txBody>
          <a:bodyPr/>
          <a:lstStyle/>
          <a:p>
            <a:r>
              <a:t>Contre-Réforme </a:t>
            </a:r>
          </a:p>
          <a:p>
            <a:r>
              <a:rPr sz="4800"/>
              <a:t>ou Réforme catholique</a:t>
            </a:r>
          </a:p>
        </p:txBody>
      </p:sp>
      <p:sp>
        <p:nvSpPr>
          <p:cNvPr id="311" name="Shape 311"/>
          <p:cNvSpPr>
            <a:spLocks noGrp="1"/>
          </p:cNvSpPr>
          <p:nvPr>
            <p:ph type="body" sz="quarter" idx="1"/>
          </p:nvPr>
        </p:nvSpPr>
        <p:spPr>
          <a:xfrm>
            <a:off x="2990850" y="8521700"/>
            <a:ext cx="7023100" cy="1549400"/>
          </a:xfrm>
          <a:prstGeom prst="rect">
            <a:avLst/>
          </a:prstGeom>
        </p:spPr>
        <p:txBody>
          <a:bodyPr/>
          <a:lstStyle>
            <a:lvl1pPr marL="0" indent="0">
              <a:buSzTx/>
              <a:buNone/>
            </a:lvl1pPr>
          </a:lstStyle>
          <a:p>
            <a:r>
              <a:t>Le concile de Trente en1545</a:t>
            </a:r>
          </a:p>
        </p:txBody>
      </p:sp>
      <p:pic>
        <p:nvPicPr>
          <p:cNvPr id="312" name="Council_of_Trent.png"/>
          <p:cNvPicPr>
            <a:picLocks noChangeAspect="1"/>
          </p:cNvPicPr>
          <p:nvPr/>
        </p:nvPicPr>
        <p:blipFill>
          <a:blip r:embed="rId3">
            <a:extLst/>
          </a:blip>
          <a:stretch>
            <a:fillRect/>
          </a:stretch>
        </p:blipFill>
        <p:spPr>
          <a:xfrm>
            <a:off x="2489200" y="2387540"/>
            <a:ext cx="8026400" cy="6477120"/>
          </a:xfrm>
          <a:prstGeom prst="rect">
            <a:avLst/>
          </a:prstGeom>
          <a:ln w="12700">
            <a:miter lim="400000"/>
          </a:ln>
        </p:spPr>
      </p:pic>
    </p:spTree>
  </p:cSld>
  <p:clrMapOvr>
    <a:masterClrMapping/>
  </p:clrMapOvr>
  <p:transition xmlns:p14="http://schemas.microsoft.com/office/powerpoint/2010/mai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url?sa=i&amp;rct=j&amp;q=&amp;esrc=s&amp;source=images&amp;cd=&amp;ved=0ahUKEwjipYbA4YDKAhXCPg8KHc-1CoMQjRwIBw&amp;url=https%3A%2F%2Fwww.bm-lyon.tiff"/>
          <p:cNvPicPr>
            <a:picLocks noChangeAspect="1"/>
          </p:cNvPicPr>
          <p:nvPr/>
        </p:nvPicPr>
        <p:blipFill>
          <a:blip r:embed="rId3">
            <a:extLst/>
          </a:blip>
          <a:stretch>
            <a:fillRect/>
          </a:stretch>
        </p:blipFill>
        <p:spPr>
          <a:xfrm>
            <a:off x="9391224" y="5139251"/>
            <a:ext cx="3804076" cy="5490649"/>
          </a:xfrm>
          <a:prstGeom prst="rect">
            <a:avLst/>
          </a:prstGeom>
          <a:ln w="12700">
            <a:miter lim="400000"/>
          </a:ln>
        </p:spPr>
      </p:pic>
      <p:sp>
        <p:nvSpPr>
          <p:cNvPr id="317" name="Shape 317"/>
          <p:cNvSpPr>
            <a:spLocks noGrp="1"/>
          </p:cNvSpPr>
          <p:nvPr>
            <p:ph type="title"/>
          </p:nvPr>
        </p:nvSpPr>
        <p:spPr>
          <a:prstGeom prst="rect">
            <a:avLst/>
          </a:prstGeom>
        </p:spPr>
        <p:txBody>
          <a:bodyPr/>
          <a:lstStyle/>
          <a:p>
            <a:pPr>
              <a:spcBef>
                <a:spcPts val="2400"/>
              </a:spcBef>
              <a:defRPr sz="6400"/>
            </a:pPr>
            <a:r>
              <a:t>L’ordre des Jésuites </a:t>
            </a:r>
          </a:p>
          <a:p>
            <a:pPr>
              <a:spcBef>
                <a:spcPts val="2400"/>
              </a:spcBef>
              <a:defRPr sz="6400"/>
            </a:pPr>
            <a:r>
              <a:t>ou la compagnie de Jésus</a:t>
            </a:r>
          </a:p>
        </p:txBody>
      </p:sp>
      <p:sp>
        <p:nvSpPr>
          <p:cNvPr id="318" name="Shape 318"/>
          <p:cNvSpPr>
            <a:spLocks noGrp="1"/>
          </p:cNvSpPr>
          <p:nvPr>
            <p:ph type="body" idx="1"/>
          </p:nvPr>
        </p:nvSpPr>
        <p:spPr>
          <a:xfrm>
            <a:off x="-385234" y="2616200"/>
            <a:ext cx="10464801" cy="5715000"/>
          </a:xfrm>
          <a:prstGeom prst="rect">
            <a:avLst/>
          </a:prstGeom>
        </p:spPr>
        <p:txBody>
          <a:bodyPr/>
          <a:lstStyle/>
          <a:p>
            <a:pPr marL="1333500"/>
            <a:r>
              <a:rPr dirty="0"/>
              <a:t>Missions:</a:t>
            </a:r>
          </a:p>
          <a:p>
            <a:pPr marL="1778000" lvl="1"/>
            <a:r>
              <a:rPr dirty="0"/>
              <a:t>Diffusion des idées de la Contre-Réforme</a:t>
            </a:r>
          </a:p>
          <a:p>
            <a:pPr marL="1778000" lvl="1"/>
            <a:r>
              <a:rPr dirty="0"/>
              <a:t>Reconquête de l’Europe protestante</a:t>
            </a:r>
          </a:p>
          <a:p>
            <a:pPr marL="1778000" lvl="1"/>
            <a:r>
              <a:rPr dirty="0"/>
              <a:t>Instruction des laïcs</a:t>
            </a:r>
          </a:p>
          <a:p>
            <a:pPr marL="1778000" lvl="1"/>
            <a:r>
              <a:rPr dirty="0"/>
              <a:t>Evangélisation outre-mer</a:t>
            </a:r>
          </a:p>
        </p:txBody>
      </p:sp>
    </p:spTree>
  </p:cSld>
  <p:clrMapOvr>
    <a:masterClrMapping/>
  </p:clrMapOvr>
  <p:transition xmlns:p14="http://schemas.microsoft.com/office/powerpoint/2010/mai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p:cNvSpPr>
          <p:nvPr>
            <p:ph type="title"/>
          </p:nvPr>
        </p:nvSpPr>
        <p:spPr>
          <a:xfrm>
            <a:off x="1270000" y="3009900"/>
            <a:ext cx="10464800" cy="2844800"/>
          </a:xfrm>
          <a:prstGeom prst="rect">
            <a:avLst/>
          </a:prstGeom>
        </p:spPr>
        <p:txBody>
          <a:bodyPr/>
          <a:lstStyle>
            <a:lvl1pPr>
              <a:lnSpc>
                <a:spcPct val="110000"/>
              </a:lnSpc>
            </a:lvl1pPr>
          </a:lstStyle>
          <a:p>
            <a:r>
              <a:t>la Renaissance artistique</a:t>
            </a:r>
          </a:p>
        </p:txBody>
      </p:sp>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url?sa=i&amp;rct=j&amp;q=&amp;esrc=s&amp;source=images&amp;cd=&amp;ved=0CAcQjRxqFQoTCP_t5tOK7McCFcK7FAod7PgK6w&amp;url=http%3A%2F%2Fwww.trekearth.com%2Fgallery%2FEurope%2FItaly%2FTuscany%2FFlorence%2FFlorence%2Fphoto98232.png"/>
          <p:cNvPicPr>
            <a:picLocks noChangeAspect="1"/>
          </p:cNvPicPr>
          <p:nvPr/>
        </p:nvPicPr>
        <p:blipFill>
          <a:blip r:embed="rId3">
            <a:extLst/>
          </a:blip>
          <a:stretch>
            <a:fillRect/>
          </a:stretch>
        </p:blipFill>
        <p:spPr>
          <a:xfrm>
            <a:off x="6273800" y="5257800"/>
            <a:ext cx="6747918" cy="4495800"/>
          </a:xfrm>
          <a:prstGeom prst="rect">
            <a:avLst/>
          </a:prstGeom>
          <a:ln w="12700">
            <a:miter lim="400000"/>
          </a:ln>
        </p:spPr>
      </p:pic>
      <p:pic>
        <p:nvPicPr>
          <p:cNvPr id="150" name="9.png"/>
          <p:cNvPicPr>
            <a:picLocks noChangeAspect="1"/>
          </p:cNvPicPr>
          <p:nvPr/>
        </p:nvPicPr>
        <p:blipFill>
          <a:blip r:embed="rId4">
            <a:extLst/>
          </a:blip>
          <a:stretch>
            <a:fillRect/>
          </a:stretch>
        </p:blipFill>
        <p:spPr>
          <a:xfrm>
            <a:off x="-165100" y="-230124"/>
            <a:ext cx="9652000" cy="5665724"/>
          </a:xfrm>
          <a:prstGeom prst="rect">
            <a:avLst/>
          </a:prstGeom>
          <a:ln w="12700">
            <a:miter lim="400000"/>
          </a:ln>
        </p:spPr>
      </p:pic>
      <p:sp>
        <p:nvSpPr>
          <p:cNvPr id="151" name="Shape 151"/>
          <p:cNvSpPr/>
          <p:nvPr/>
        </p:nvSpPr>
        <p:spPr>
          <a:xfrm>
            <a:off x="1872" y="9239250"/>
            <a:ext cx="60960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r>
              <a:t>Cathédrale Sainte Marie de la Fleur, Florence</a:t>
            </a:r>
          </a:p>
        </p:txBody>
      </p:sp>
    </p:spTree>
  </p:cSld>
  <p:clrMapOvr>
    <a:masterClrMapping/>
  </p:clrMapOvr>
  <p:transition xmlns:p14="http://schemas.microsoft.com/office/powerpoint/2010/mai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p:cNvSpPr>
          <p:nvPr>
            <p:ph type="body" idx="1"/>
          </p:nvPr>
        </p:nvSpPr>
        <p:spPr>
          <a:prstGeom prst="rect">
            <a:avLst/>
          </a:prstGeom>
        </p:spPr>
        <p:txBody>
          <a:bodyPr/>
          <a:lstStyle/>
          <a:p>
            <a:pPr marL="1333500"/>
            <a:endParaRPr/>
          </a:p>
        </p:txBody>
      </p:sp>
      <p:pic>
        <p:nvPicPr>
          <p:cNvPr id="326" name="1024px-Sandro_Botticelli_-_La_nascita_di_Venere_-_Google_Art_Project_-_edited.png"/>
          <p:cNvPicPr>
            <a:picLocks noChangeAspect="1"/>
          </p:cNvPicPr>
          <p:nvPr/>
        </p:nvPicPr>
        <p:blipFill>
          <a:blip r:embed="rId3">
            <a:extLst/>
          </a:blip>
          <a:stretch>
            <a:fillRect/>
          </a:stretch>
        </p:blipFill>
        <p:spPr>
          <a:xfrm>
            <a:off x="0" y="787400"/>
            <a:ext cx="13004800" cy="8166100"/>
          </a:xfrm>
          <a:prstGeom prst="rect">
            <a:avLst/>
          </a:prstGeom>
          <a:ln w="12700">
            <a:miter lim="400000"/>
          </a:ln>
        </p:spPr>
      </p:pic>
      <p:sp>
        <p:nvSpPr>
          <p:cNvPr id="327" name="Shape 327"/>
          <p:cNvSpPr/>
          <p:nvPr/>
        </p:nvSpPr>
        <p:spPr>
          <a:xfrm>
            <a:off x="1043272" y="9194800"/>
            <a:ext cx="10922001"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i="1"/>
            </a:pPr>
            <a:r>
              <a:t>La Naissance </a:t>
            </a:r>
            <a:r>
              <a:rPr i="0"/>
              <a:t>de Vénus, Sandro Boticceli, 1486, Galerie des Offices, Florence</a:t>
            </a:r>
          </a:p>
        </p:txBody>
      </p:sp>
    </p:spTree>
  </p:cSld>
  <p:clrMapOvr>
    <a:masterClrMapping/>
  </p:clrMapOvr>
  <p:transition xmlns:p14="http://schemas.microsoft.com/office/powerpoint/2010/mai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800px-Rome_Sistine_Chapel_01.png"/>
          <p:cNvPicPr>
            <a:picLocks noChangeAspect="1"/>
          </p:cNvPicPr>
          <p:nvPr/>
        </p:nvPicPr>
        <p:blipFill>
          <a:blip r:embed="rId3">
            <a:extLst/>
          </a:blip>
          <a:stretch>
            <a:fillRect/>
          </a:stretch>
        </p:blipFill>
        <p:spPr>
          <a:xfrm>
            <a:off x="2476500" y="-50800"/>
            <a:ext cx="8325019" cy="10947400"/>
          </a:xfrm>
          <a:prstGeom prst="rect">
            <a:avLst/>
          </a:prstGeom>
          <a:ln w="12700">
            <a:miter lim="400000"/>
          </a:ln>
        </p:spPr>
      </p:pic>
      <p:sp>
        <p:nvSpPr>
          <p:cNvPr id="332" name="Shape 332"/>
          <p:cNvSpPr/>
          <p:nvPr/>
        </p:nvSpPr>
        <p:spPr>
          <a:xfrm>
            <a:off x="497172" y="8401050"/>
            <a:ext cx="12280901"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latin typeface="Gill Sans SemiBold"/>
                <a:ea typeface="Gill Sans SemiBold"/>
                <a:cs typeface="Gill Sans SemiBold"/>
                <a:sym typeface="Gill Sans SemiBold"/>
              </a:defRPr>
            </a:pPr>
            <a:r>
              <a:rPr i="1"/>
              <a:t>Le jugement </a:t>
            </a:r>
            <a:r>
              <a:t>dernier</a:t>
            </a:r>
            <a:r>
              <a:rPr i="1"/>
              <a:t>, </a:t>
            </a:r>
            <a:r>
              <a:t>Michel-Ange, plafond de la chapelle Sixtine, Vatican</a:t>
            </a:r>
          </a:p>
        </p:txBody>
      </p:sp>
    </p:spTree>
  </p:cSld>
  <p:clrMapOvr>
    <a:masterClrMapping/>
  </p:clrMapOvr>
  <p:transition xmlns:p14="http://schemas.microsoft.com/office/powerpoint/2010/mai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1280px-God2-Sistine_Chapel.png"/>
          <p:cNvPicPr>
            <a:picLocks noChangeAspect="1"/>
          </p:cNvPicPr>
          <p:nvPr/>
        </p:nvPicPr>
        <p:blipFill>
          <a:blip r:embed="rId3">
            <a:extLst/>
          </a:blip>
          <a:stretch>
            <a:fillRect/>
          </a:stretch>
        </p:blipFill>
        <p:spPr>
          <a:xfrm>
            <a:off x="76200" y="1877952"/>
            <a:ext cx="12852400" cy="5984400"/>
          </a:xfrm>
          <a:prstGeom prst="rect">
            <a:avLst/>
          </a:prstGeom>
          <a:ln w="12700">
            <a:miter lim="400000"/>
          </a:ln>
        </p:spPr>
      </p:pic>
      <p:sp>
        <p:nvSpPr>
          <p:cNvPr id="337" name="Shape 337"/>
          <p:cNvSpPr/>
          <p:nvPr/>
        </p:nvSpPr>
        <p:spPr>
          <a:xfrm>
            <a:off x="469900" y="8070850"/>
            <a:ext cx="120523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pPr>
            <a:r>
              <a:t> </a:t>
            </a:r>
            <a:r>
              <a:rPr i="1"/>
              <a:t>La Création d’</a:t>
            </a:r>
            <a:r>
              <a:t>Adam</a:t>
            </a:r>
            <a:r>
              <a:rPr i="1"/>
              <a:t>, </a:t>
            </a:r>
            <a:r>
              <a:t>Michel Ange, 1512, Chapelle Sixtine, Vatican</a:t>
            </a:r>
          </a:p>
        </p:txBody>
      </p:sp>
    </p:spTree>
  </p:cSld>
  <p:clrMapOvr>
    <a:masterClrMapping/>
  </p:clrMapOvr>
  <p:transition xmlns:p14="http://schemas.microsoft.com/office/powerpoint/2010/mai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p:cNvSpPr>
          <p:nvPr>
            <p:ph type="title"/>
          </p:nvPr>
        </p:nvSpPr>
        <p:spPr>
          <a:prstGeom prst="rect">
            <a:avLst/>
          </a:prstGeom>
        </p:spPr>
        <p:txBody>
          <a:bodyPr/>
          <a:lstStyle/>
          <a:p>
            <a:r>
              <a:t>Léonard de Vinci</a:t>
            </a:r>
          </a:p>
          <a:p>
            <a:pPr>
              <a:defRPr sz="3600"/>
            </a:pPr>
            <a:r>
              <a:t>(1452-1519)</a:t>
            </a:r>
          </a:p>
        </p:txBody>
      </p:sp>
      <p:pic>
        <p:nvPicPr>
          <p:cNvPr id="342" name="File-Leonardo_self.png"/>
          <p:cNvPicPr>
            <a:picLocks noChangeAspect="1"/>
          </p:cNvPicPr>
          <p:nvPr/>
        </p:nvPicPr>
        <p:blipFill>
          <a:blip r:embed="rId3">
            <a:extLst/>
          </a:blip>
          <a:stretch>
            <a:fillRect/>
          </a:stretch>
        </p:blipFill>
        <p:spPr>
          <a:xfrm>
            <a:off x="482600" y="3022600"/>
            <a:ext cx="3789046" cy="5943600"/>
          </a:xfrm>
          <a:prstGeom prst="rect">
            <a:avLst/>
          </a:prstGeom>
          <a:ln w="12700">
            <a:miter lim="400000"/>
          </a:ln>
        </p:spPr>
      </p:pic>
      <p:sp>
        <p:nvSpPr>
          <p:cNvPr id="343" name="Shape 343"/>
          <p:cNvSpPr/>
          <p:nvPr/>
        </p:nvSpPr>
        <p:spPr>
          <a:xfrm>
            <a:off x="4688209" y="3702050"/>
            <a:ext cx="7302501" cy="383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Archétype de l’homme de la Renaissance, à la foi artiste, scientifique, ingénieur, inventeur, anatomiste, peintre, sculpteur, architecte, botaniste, musicien, poète, philosophe, écrivain</a:t>
            </a:r>
          </a:p>
        </p:txBody>
      </p:sp>
    </p:spTree>
  </p:cSld>
  <p:clrMapOvr>
    <a:masterClrMapping/>
  </p:clrMapOvr>
  <p:transition xmlns:p14="http://schemas.microsoft.com/office/powerpoint/2010/mai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1024px-Leonardo_da_Vinci_%281452-1519%29_-_The_Last_Supper_%281495-1498%29.png"/>
          <p:cNvPicPr>
            <a:picLocks noChangeAspect="1"/>
          </p:cNvPicPr>
          <p:nvPr/>
        </p:nvPicPr>
        <p:blipFill>
          <a:blip r:embed="rId2">
            <a:extLst/>
          </a:blip>
          <a:stretch>
            <a:fillRect/>
          </a:stretch>
        </p:blipFill>
        <p:spPr>
          <a:xfrm>
            <a:off x="0" y="1485900"/>
            <a:ext cx="13004800" cy="6781800"/>
          </a:xfrm>
          <a:prstGeom prst="rect">
            <a:avLst/>
          </a:prstGeom>
          <a:ln w="12700">
            <a:miter lim="400000"/>
          </a:ln>
        </p:spPr>
      </p:pic>
      <p:sp>
        <p:nvSpPr>
          <p:cNvPr id="348" name="Shape 348"/>
          <p:cNvSpPr/>
          <p:nvPr/>
        </p:nvSpPr>
        <p:spPr>
          <a:xfrm>
            <a:off x="2247900" y="8559800"/>
            <a:ext cx="84963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400">
                <a:latin typeface="Helvetica"/>
                <a:ea typeface="Helvetica"/>
                <a:cs typeface="Helvetica"/>
                <a:sym typeface="Helvetica"/>
              </a:defRPr>
            </a:pPr>
            <a:r>
              <a:rPr dirty="0"/>
              <a:t>La Cène</a:t>
            </a:r>
            <a:r>
              <a:rPr dirty="0"/>
              <a:t>, 1495-1498, Santa Maria delle Grazie, Milan</a:t>
            </a:r>
          </a:p>
        </p:txBody>
      </p:sp>
    </p:spTree>
  </p:cSld>
  <p:clrMapOvr>
    <a:masterClrMapping/>
  </p:clrMapOvr>
  <p:transition xmlns:p14="http://schemas.microsoft.com/office/powerpoint/2010/mai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800px-Mona_Lisa%2C_by_Leonardo_da_Vinci%2C_from_C2RMF_retouched.png"/>
          <p:cNvPicPr>
            <a:picLocks noChangeAspect="1"/>
          </p:cNvPicPr>
          <p:nvPr/>
        </p:nvPicPr>
        <p:blipFill>
          <a:blip r:embed="rId3">
            <a:extLst/>
          </a:blip>
          <a:stretch>
            <a:fillRect/>
          </a:stretch>
        </p:blipFill>
        <p:spPr>
          <a:xfrm>
            <a:off x="3200400" y="-50800"/>
            <a:ext cx="6605705" cy="9842500"/>
          </a:xfrm>
          <a:prstGeom prst="rect">
            <a:avLst/>
          </a:prstGeom>
          <a:ln w="12700">
            <a:miter lim="400000"/>
          </a:ln>
        </p:spPr>
      </p:pic>
    </p:spTree>
  </p:cSld>
  <p:clrMapOvr>
    <a:masterClrMapping/>
  </p:clrMapOvr>
  <p:transition xmlns:p14="http://schemas.microsoft.com/office/powerpoint/2010/mai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p:cNvSpPr>
          <p:nvPr>
            <p:ph type="title"/>
          </p:nvPr>
        </p:nvSpPr>
        <p:spPr>
          <a:prstGeom prst="rect">
            <a:avLst/>
          </a:prstGeom>
        </p:spPr>
        <p:txBody>
          <a:bodyPr/>
          <a:lstStyle/>
          <a:p>
            <a:endParaRPr/>
          </a:p>
        </p:txBody>
      </p:sp>
      <p:sp>
        <p:nvSpPr>
          <p:cNvPr id="355" name="Shape 355"/>
          <p:cNvSpPr>
            <a:spLocks noGrp="1"/>
          </p:cNvSpPr>
          <p:nvPr>
            <p:ph type="body" idx="1"/>
          </p:nvPr>
        </p:nvSpPr>
        <p:spPr>
          <a:prstGeom prst="rect">
            <a:avLst/>
          </a:prstGeom>
        </p:spPr>
        <p:txBody>
          <a:bodyPr/>
          <a:lstStyle/>
          <a:p>
            <a:pPr marL="1333500"/>
            <a:endParaRPr/>
          </a:p>
        </p:txBody>
      </p:sp>
      <p:pic>
        <p:nvPicPr>
          <p:cNvPr id="356" name="Leonardo-da-Vinci-Flying-Inventions.png"/>
          <p:cNvPicPr>
            <a:picLocks noChangeAspect="1"/>
          </p:cNvPicPr>
          <p:nvPr/>
        </p:nvPicPr>
        <p:blipFill>
          <a:blip r:embed="rId2">
            <a:extLst/>
          </a:blip>
          <a:stretch>
            <a:fillRect/>
          </a:stretch>
        </p:blipFill>
        <p:spPr>
          <a:xfrm>
            <a:off x="-152400" y="-114300"/>
            <a:ext cx="6985000" cy="5359400"/>
          </a:xfrm>
          <a:prstGeom prst="rect">
            <a:avLst/>
          </a:prstGeom>
          <a:ln w="12700">
            <a:miter lim="400000"/>
          </a:ln>
        </p:spPr>
      </p:pic>
      <p:pic>
        <p:nvPicPr>
          <p:cNvPr id="357" name="dessin_leo.png"/>
          <p:cNvPicPr>
            <a:picLocks noChangeAspect="1"/>
          </p:cNvPicPr>
          <p:nvPr/>
        </p:nvPicPr>
        <p:blipFill>
          <a:blip r:embed="rId3">
            <a:extLst/>
          </a:blip>
          <a:stretch>
            <a:fillRect/>
          </a:stretch>
        </p:blipFill>
        <p:spPr>
          <a:xfrm>
            <a:off x="-152400" y="5118100"/>
            <a:ext cx="6985000" cy="4775200"/>
          </a:xfrm>
          <a:prstGeom prst="rect">
            <a:avLst/>
          </a:prstGeom>
          <a:ln w="12700">
            <a:miter lim="400000"/>
          </a:ln>
        </p:spPr>
      </p:pic>
      <p:pic>
        <p:nvPicPr>
          <p:cNvPr id="358" name="210_Design_for_a_Flying_Machine_01.png"/>
          <p:cNvPicPr>
            <a:picLocks noChangeAspect="1"/>
          </p:cNvPicPr>
          <p:nvPr/>
        </p:nvPicPr>
        <p:blipFill>
          <a:blip r:embed="rId4">
            <a:extLst/>
          </a:blip>
          <a:stretch>
            <a:fillRect/>
          </a:stretch>
        </p:blipFill>
        <p:spPr>
          <a:xfrm>
            <a:off x="6718300" y="-342900"/>
            <a:ext cx="6388100" cy="5569113"/>
          </a:xfrm>
          <a:prstGeom prst="rect">
            <a:avLst/>
          </a:prstGeom>
          <a:ln w="12700">
            <a:miter lim="400000"/>
          </a:ln>
        </p:spPr>
      </p:pic>
      <p:pic>
        <p:nvPicPr>
          <p:cNvPr id="359" name="url?sa=i&amp;rct=j&amp;q=&amp;esrc=s&amp;source=images&amp;cd=&amp;ved=0CAcQjRxqFQoTCJW-otWr7ccCFUNAFAod6HUItA&amp;url=http%3A%2F%2Fwww.usinenouvelle.com%2Farticle%2Fles-droles-de-machines-de-leonard-de-vinci-s-exposent-a-la-cit.png"/>
          <p:cNvPicPr>
            <a:picLocks noChangeAspect="1"/>
          </p:cNvPicPr>
          <p:nvPr/>
        </p:nvPicPr>
        <p:blipFill>
          <a:blip r:embed="rId5">
            <a:extLst/>
          </a:blip>
          <a:stretch>
            <a:fillRect/>
          </a:stretch>
        </p:blipFill>
        <p:spPr>
          <a:xfrm>
            <a:off x="6718300" y="4081096"/>
            <a:ext cx="6392672" cy="6146801"/>
          </a:xfrm>
          <a:prstGeom prst="rect">
            <a:avLst/>
          </a:prstGeom>
          <a:ln w="12700">
            <a:miter lim="400000"/>
          </a:ln>
        </p:spPr>
      </p:pic>
    </p:spTree>
  </p:cSld>
  <p:clrMapOvr>
    <a:masterClrMapping/>
  </p:clrMapOvr>
  <p:transition xmlns:p14="http://schemas.microsoft.com/office/powerpoint/2010/mai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p:cNvSpPr>
          <p:nvPr>
            <p:ph type="title"/>
          </p:nvPr>
        </p:nvSpPr>
        <p:spPr>
          <a:prstGeom prst="rect">
            <a:avLst/>
          </a:prstGeom>
        </p:spPr>
        <p:txBody>
          <a:bodyPr/>
          <a:lstStyle/>
          <a:p>
            <a:r>
              <a:t>Invention de la perspective</a:t>
            </a:r>
          </a:p>
        </p:txBody>
      </p:sp>
      <p:pic>
        <p:nvPicPr>
          <p:cNvPr id="362" name="1024px-Formerly_Piero_della_Francesca_-_Ideal_City_-_Galleria_Nazionale_delle_Marche_Urbino_2.png"/>
          <p:cNvPicPr>
            <a:picLocks noChangeAspect="1"/>
          </p:cNvPicPr>
          <p:nvPr/>
        </p:nvPicPr>
        <p:blipFill>
          <a:blip r:embed="rId3">
            <a:extLst/>
          </a:blip>
          <a:stretch>
            <a:fillRect/>
          </a:stretch>
        </p:blipFill>
        <p:spPr>
          <a:xfrm>
            <a:off x="-177800" y="3479800"/>
            <a:ext cx="13349299" cy="3937000"/>
          </a:xfrm>
          <a:prstGeom prst="rect">
            <a:avLst/>
          </a:prstGeom>
          <a:ln w="12700">
            <a:miter lim="400000"/>
          </a:ln>
        </p:spPr>
      </p:pic>
      <p:sp>
        <p:nvSpPr>
          <p:cNvPr id="363" name="Shape 363"/>
          <p:cNvSpPr/>
          <p:nvPr/>
        </p:nvSpPr>
        <p:spPr>
          <a:xfrm>
            <a:off x="1943100" y="7772400"/>
            <a:ext cx="9118600" cy="825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i="1"/>
            </a:pPr>
            <a:r>
              <a:t>La Cité idéale</a:t>
            </a:r>
            <a:r>
              <a:rPr i="0"/>
              <a:t>, Francesco di Giorgio, 1470, Galerie nationale des marches, Urbino, Italie.</a:t>
            </a:r>
          </a:p>
        </p:txBody>
      </p:sp>
    </p:spTree>
  </p:cSld>
  <p:clrMapOvr>
    <a:masterClrMapping/>
  </p:clrMapOvr>
  <p:transition xmlns:p14="http://schemas.microsoft.com/office/powerpoint/2010/mai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p:cNvSpPr>
          <p:nvPr>
            <p:ph type="title"/>
          </p:nvPr>
        </p:nvSpPr>
        <p:spPr>
          <a:xfrm>
            <a:off x="1270000" y="-457200"/>
            <a:ext cx="10464800" cy="2438400"/>
          </a:xfrm>
          <a:prstGeom prst="rect">
            <a:avLst/>
          </a:prstGeom>
        </p:spPr>
        <p:txBody>
          <a:bodyPr/>
          <a:lstStyle/>
          <a:p>
            <a:r>
              <a:t>Le maniérisme</a:t>
            </a:r>
          </a:p>
        </p:txBody>
      </p:sp>
      <p:pic>
        <p:nvPicPr>
          <p:cNvPr id="368" name="La_montée_du_calvaire_-_dubreuil_-_ecouen.png"/>
          <p:cNvPicPr>
            <a:picLocks noChangeAspect="1"/>
          </p:cNvPicPr>
          <p:nvPr/>
        </p:nvPicPr>
        <p:blipFill>
          <a:blip r:embed="rId3">
            <a:extLst/>
          </a:blip>
          <a:stretch>
            <a:fillRect/>
          </a:stretch>
        </p:blipFill>
        <p:spPr>
          <a:xfrm>
            <a:off x="177800" y="1536700"/>
            <a:ext cx="6438900" cy="7620000"/>
          </a:xfrm>
          <a:prstGeom prst="rect">
            <a:avLst/>
          </a:prstGeom>
          <a:ln w="12700">
            <a:miter lim="400000"/>
          </a:ln>
        </p:spPr>
      </p:pic>
      <p:sp>
        <p:nvSpPr>
          <p:cNvPr id="369" name="Shape 369"/>
          <p:cNvSpPr/>
          <p:nvPr/>
        </p:nvSpPr>
        <p:spPr>
          <a:xfrm>
            <a:off x="190500" y="9150350"/>
            <a:ext cx="6121400" cy="58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600">
                <a:latin typeface="Helvetica"/>
                <a:ea typeface="Helvetica"/>
                <a:cs typeface="Helvetica"/>
                <a:sym typeface="Helvetica"/>
              </a:defRPr>
            </a:pPr>
            <a:r>
              <a:rPr i="1" dirty="0"/>
              <a:t>La Montée au calvaire</a:t>
            </a:r>
            <a:r>
              <a:rPr dirty="0"/>
              <a:t>, </a:t>
            </a:r>
            <a:r>
              <a:rPr dirty="0"/>
              <a:t>Toussaint Dubreuil</a:t>
            </a:r>
            <a:r>
              <a:rPr dirty="0"/>
              <a:t>, fin du xvie siècle, </a:t>
            </a:r>
            <a:r>
              <a:rPr dirty="0"/>
              <a:t>musée national de la Renaissance</a:t>
            </a:r>
            <a:r>
              <a:rPr dirty="0"/>
              <a:t>, </a:t>
            </a:r>
            <a:r>
              <a:rPr dirty="0"/>
              <a:t>Ecouen</a:t>
            </a:r>
            <a:r>
              <a:rPr dirty="0"/>
              <a:t>.</a:t>
            </a:r>
          </a:p>
        </p:txBody>
      </p:sp>
      <p:sp>
        <p:nvSpPr>
          <p:cNvPr id="370" name="Shape 370"/>
          <p:cNvSpPr/>
          <p:nvPr/>
        </p:nvSpPr>
        <p:spPr>
          <a:xfrm>
            <a:off x="6872572" y="1866900"/>
            <a:ext cx="5676901" cy="694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t>«manierismo» désigne la touche caractéristique du peintre, en opposition avec la règle d’imitation de la nature</a:t>
            </a:r>
          </a:p>
          <a:p>
            <a:pPr algn="l"/>
            <a:endParaRPr/>
          </a:p>
          <a:p>
            <a:pPr algn="l"/>
            <a:r>
              <a:t>Réaction contre l’idéal de perfection dans la représentation du corps humain et dans la maîtrise de la perspective</a:t>
            </a:r>
          </a:p>
        </p:txBody>
      </p:sp>
    </p:spTree>
  </p:cSld>
  <p:clrMapOvr>
    <a:masterClrMapping/>
  </p:clrMapOvr>
  <p:transition xmlns:p14="http://schemas.microsoft.com/office/powerpoint/2010/mai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800px-Arcimboldovertemnus.png"/>
          <p:cNvPicPr>
            <a:picLocks noChangeAspect="1"/>
          </p:cNvPicPr>
          <p:nvPr/>
        </p:nvPicPr>
        <p:blipFill>
          <a:blip r:embed="rId3">
            <a:extLst/>
          </a:blip>
          <a:stretch>
            <a:fillRect/>
          </a:stretch>
        </p:blipFill>
        <p:spPr>
          <a:xfrm>
            <a:off x="444500" y="245533"/>
            <a:ext cx="7023100" cy="8629635"/>
          </a:xfrm>
          <a:prstGeom prst="rect">
            <a:avLst/>
          </a:prstGeom>
          <a:ln w="12700">
            <a:miter lim="400000"/>
          </a:ln>
        </p:spPr>
      </p:pic>
      <p:sp>
        <p:nvSpPr>
          <p:cNvPr id="375" name="Shape 375"/>
          <p:cNvSpPr/>
          <p:nvPr/>
        </p:nvSpPr>
        <p:spPr>
          <a:xfrm>
            <a:off x="336550" y="8953500"/>
            <a:ext cx="7239000" cy="825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rPr i="1"/>
              <a:t>Rudolf II</a:t>
            </a:r>
            <a:r>
              <a:t>, Guiseppe Arcimboldo, 1590, château de Skokloster</a:t>
            </a:r>
          </a:p>
        </p:txBody>
      </p:sp>
      <p:sp>
        <p:nvSpPr>
          <p:cNvPr id="376" name="Shape 376"/>
          <p:cNvSpPr/>
          <p:nvPr/>
        </p:nvSpPr>
        <p:spPr>
          <a:xfrm>
            <a:off x="7609461" y="1398050"/>
            <a:ext cx="4957077" cy="632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Le maniérisme rompt délibérément avec l'exactitude des proportions, l'harmonie des couleurs ou la réalité de l'espace pour produire un nouvel effet émotionnel et artistique.</a:t>
            </a:r>
          </a:p>
        </p:txBody>
      </p:sp>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title"/>
          </p:nvPr>
        </p:nvSpPr>
        <p:spPr>
          <a:prstGeom prst="rect">
            <a:avLst/>
          </a:prstGeom>
        </p:spPr>
        <p:txBody>
          <a:bodyPr/>
          <a:lstStyle>
            <a:lvl1pPr>
              <a:defRPr sz="7200"/>
            </a:lvl1pPr>
          </a:lstStyle>
          <a:p>
            <a:r>
              <a:t>Pourquoi la Re - naissance?</a:t>
            </a:r>
          </a:p>
        </p:txBody>
      </p:sp>
      <p:sp>
        <p:nvSpPr>
          <p:cNvPr id="156" name="Shape 156"/>
          <p:cNvSpPr>
            <a:spLocks noGrp="1"/>
          </p:cNvSpPr>
          <p:nvPr>
            <p:ph type="body" sz="half" idx="1"/>
          </p:nvPr>
        </p:nvSpPr>
        <p:spPr>
          <a:xfrm>
            <a:off x="939973" y="2292350"/>
            <a:ext cx="10464801" cy="2438400"/>
          </a:xfrm>
          <a:prstGeom prst="rect">
            <a:avLst/>
          </a:prstGeom>
        </p:spPr>
        <p:txBody>
          <a:bodyPr/>
          <a:lstStyle/>
          <a:p>
            <a:pPr marL="1333500"/>
            <a:r>
              <a:t>Durant le 16e siècle, l’homme se sent      </a:t>
            </a:r>
            <a:r>
              <a:rPr>
                <a:latin typeface="Gill Sans SemiBold"/>
                <a:ea typeface="Gill Sans SemiBold"/>
                <a:cs typeface="Gill Sans SemiBold"/>
                <a:sym typeface="Gill Sans SemiBold"/>
              </a:rPr>
              <a:t>re-naître</a:t>
            </a:r>
            <a:r>
              <a:t> après les temps jugés obscurs du Moyen Âge</a:t>
            </a:r>
          </a:p>
        </p:txBody>
      </p:sp>
      <p:sp>
        <p:nvSpPr>
          <p:cNvPr id="157" name="Shape 157"/>
          <p:cNvSpPr/>
          <p:nvPr/>
        </p:nvSpPr>
        <p:spPr>
          <a:xfrm>
            <a:off x="1701800" y="8680450"/>
            <a:ext cx="5265688"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1333500" lvl="2" indent="-571500" algn="l">
              <a:spcBef>
                <a:spcPts val="2400"/>
              </a:spcBef>
              <a:buSzPct val="145000"/>
              <a:buChar char="•"/>
              <a:defRPr sz="3600"/>
            </a:pPr>
            <a:r>
              <a:rPr dirty="0"/>
              <a:t>Réformes religieuses</a:t>
            </a:r>
          </a:p>
        </p:txBody>
      </p:sp>
      <p:sp>
        <p:nvSpPr>
          <p:cNvPr id="158" name="Shape 158"/>
          <p:cNvSpPr/>
          <p:nvPr/>
        </p:nvSpPr>
        <p:spPr>
          <a:xfrm>
            <a:off x="1295400" y="4635500"/>
            <a:ext cx="8437823" cy="167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889000" lvl="1" indent="-571500" algn="l">
              <a:spcBef>
                <a:spcPts val="2400"/>
              </a:spcBef>
              <a:buSzPct val="171000"/>
              <a:buChar char="•"/>
            </a:pPr>
            <a:r>
              <a:t>On assiste à plusieurs </a:t>
            </a:r>
            <a:r>
              <a:rPr>
                <a:latin typeface="Gill Sans SemiBold"/>
                <a:ea typeface="Gill Sans SemiBold"/>
                <a:cs typeface="Gill Sans SemiBold"/>
                <a:sym typeface="Gill Sans SemiBold"/>
              </a:rPr>
              <a:t>réformes</a:t>
            </a:r>
            <a:r>
              <a:t>:</a:t>
            </a:r>
          </a:p>
        </p:txBody>
      </p:sp>
      <p:sp>
        <p:nvSpPr>
          <p:cNvPr id="159" name="Shape 159"/>
          <p:cNvSpPr/>
          <p:nvPr/>
        </p:nvSpPr>
        <p:spPr>
          <a:xfrm>
            <a:off x="1689100" y="5715000"/>
            <a:ext cx="10147995" cy="154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1333500" lvl="2" indent="-571500" algn="l">
              <a:spcBef>
                <a:spcPts val="2400"/>
              </a:spcBef>
              <a:buSzPct val="145000"/>
              <a:buChar char="•"/>
              <a:defRPr sz="3600"/>
            </a:pPr>
            <a:r>
              <a:t>Nouveaux modes de diffusion de l’information</a:t>
            </a:r>
          </a:p>
        </p:txBody>
      </p:sp>
      <p:sp>
        <p:nvSpPr>
          <p:cNvPr id="160" name="Shape 160"/>
          <p:cNvSpPr/>
          <p:nvPr/>
        </p:nvSpPr>
        <p:spPr>
          <a:xfrm>
            <a:off x="1701800" y="6527800"/>
            <a:ext cx="8941148" cy="154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1333500" lvl="2" indent="-571500" algn="l">
              <a:spcBef>
                <a:spcPts val="2400"/>
              </a:spcBef>
              <a:buSzPct val="145000"/>
              <a:buChar char="•"/>
              <a:defRPr sz="3600"/>
            </a:pPr>
            <a:r>
              <a:t>On se tourne vers les modèles antiques</a:t>
            </a:r>
          </a:p>
        </p:txBody>
      </p:sp>
      <p:sp>
        <p:nvSpPr>
          <p:cNvPr id="161" name="Shape 161"/>
          <p:cNvSpPr/>
          <p:nvPr/>
        </p:nvSpPr>
        <p:spPr>
          <a:xfrm>
            <a:off x="1714500" y="7442200"/>
            <a:ext cx="9700171" cy="154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1333500" lvl="2" indent="-571500" algn="l">
              <a:spcBef>
                <a:spcPts val="2400"/>
              </a:spcBef>
              <a:buSzPct val="145000"/>
              <a:buChar char="•"/>
              <a:defRPr sz="3600"/>
            </a:pPr>
            <a:r>
              <a:t>Changements de représentations du monde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1" animBg="1" advAuto="0"/>
      <p:bldP spid="157" grpId="6" animBg="1" advAuto="0"/>
      <p:bldP spid="158" grpId="2" animBg="1" advAuto="0"/>
      <p:bldP spid="159" grpId="3" animBg="1" advAuto="0"/>
      <p:bldP spid="160" grpId="4" animBg="1" advAuto="0"/>
      <p:bldP spid="161" grpId="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p:cNvSpPr>
          <p:nvPr>
            <p:ph type="title"/>
          </p:nvPr>
        </p:nvSpPr>
        <p:spPr>
          <a:xfrm>
            <a:off x="977900" y="12700"/>
            <a:ext cx="10756900" cy="2438400"/>
          </a:xfrm>
          <a:prstGeom prst="rect">
            <a:avLst/>
          </a:prstGeom>
        </p:spPr>
        <p:txBody>
          <a:bodyPr/>
          <a:lstStyle/>
          <a:p>
            <a:r>
              <a:t>Les châteaux de la Loire</a:t>
            </a:r>
          </a:p>
        </p:txBody>
      </p:sp>
      <p:sp>
        <p:nvSpPr>
          <p:cNvPr id="381" name="Shape 381"/>
          <p:cNvSpPr>
            <a:spLocks noGrp="1"/>
          </p:cNvSpPr>
          <p:nvPr>
            <p:ph type="body" idx="1"/>
          </p:nvPr>
        </p:nvSpPr>
        <p:spPr>
          <a:prstGeom prst="rect">
            <a:avLst/>
          </a:prstGeom>
        </p:spPr>
        <p:txBody>
          <a:bodyPr/>
          <a:lstStyle/>
          <a:p>
            <a:pPr marL="1333500"/>
            <a:endParaRPr/>
          </a:p>
        </p:txBody>
      </p:sp>
      <p:sp>
        <p:nvSpPr>
          <p:cNvPr id="382" name="Shape 382"/>
          <p:cNvSpPr/>
          <p:nvPr/>
        </p:nvSpPr>
        <p:spPr>
          <a:xfrm>
            <a:off x="4778598" y="8801100"/>
            <a:ext cx="3155504" cy="7255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400">
                <a:latin typeface="Times New Roman"/>
                <a:ea typeface="Times New Roman"/>
                <a:cs typeface="Times New Roman"/>
                <a:sym typeface="Times New Roman"/>
              </a:defRPr>
            </a:lvl1pPr>
          </a:lstStyle>
          <a:p>
            <a:r>
              <a:t>Chenonceaux</a:t>
            </a:r>
          </a:p>
        </p:txBody>
      </p:sp>
      <p:pic>
        <p:nvPicPr>
          <p:cNvPr id="383" name="Chateau_de_Chenonceau_2008E.tiff"/>
          <p:cNvPicPr>
            <a:picLocks noChangeAspect="1"/>
          </p:cNvPicPr>
          <p:nvPr/>
        </p:nvPicPr>
        <p:blipFill>
          <a:blip r:embed="rId3">
            <a:extLst/>
          </a:blip>
          <a:stretch>
            <a:fillRect/>
          </a:stretch>
        </p:blipFill>
        <p:spPr>
          <a:xfrm>
            <a:off x="774700" y="2324100"/>
            <a:ext cx="11442700" cy="6154058"/>
          </a:xfrm>
          <a:prstGeom prst="rect">
            <a:avLst/>
          </a:prstGeom>
          <a:ln w="12700">
            <a:miter lim="400000"/>
          </a:ln>
        </p:spPr>
      </p:pic>
    </p:spTree>
  </p:cSld>
  <p:clrMapOvr>
    <a:masterClrMapping/>
  </p:clrMapOvr>
  <p:transition xmlns:p14="http://schemas.microsoft.com/office/powerpoint/2010/mai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p:cNvSpPr>
          <p:nvPr>
            <p:ph type="title"/>
          </p:nvPr>
        </p:nvSpPr>
        <p:spPr>
          <a:prstGeom prst="rect">
            <a:avLst/>
          </a:prstGeom>
        </p:spPr>
        <p:txBody>
          <a:bodyPr/>
          <a:lstStyle/>
          <a:p>
            <a:endParaRPr/>
          </a:p>
        </p:txBody>
      </p:sp>
      <p:sp>
        <p:nvSpPr>
          <p:cNvPr id="388" name="Shape 388"/>
          <p:cNvSpPr/>
          <p:nvPr/>
        </p:nvSpPr>
        <p:spPr>
          <a:xfrm>
            <a:off x="5281122" y="8559800"/>
            <a:ext cx="2433601"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Chambord</a:t>
            </a:r>
          </a:p>
        </p:txBody>
      </p:sp>
      <p:pic>
        <p:nvPicPr>
          <p:cNvPr id="389" name="800px-Château_de_Chambord..png"/>
          <p:cNvPicPr>
            <a:picLocks noChangeAspect="1"/>
          </p:cNvPicPr>
          <p:nvPr/>
        </p:nvPicPr>
        <p:blipFill>
          <a:blip r:embed="rId2">
            <a:extLst/>
          </a:blip>
          <a:stretch>
            <a:fillRect/>
          </a:stretch>
        </p:blipFill>
        <p:spPr>
          <a:xfrm>
            <a:off x="889000" y="-71967"/>
            <a:ext cx="11226800" cy="8420101"/>
          </a:xfrm>
          <a:prstGeom prst="rect">
            <a:avLst/>
          </a:prstGeom>
          <a:ln w="12700">
            <a:miter lim="400000"/>
          </a:ln>
        </p:spPr>
      </p:pic>
    </p:spTree>
  </p:cSld>
  <p:clrMapOvr>
    <a:masterClrMapping/>
  </p:clrMapOvr>
  <p:transition xmlns:p14="http://schemas.microsoft.com/office/powerpoint/2010/mai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p:cNvSpPr>
          <p:nvPr>
            <p:ph type="title"/>
          </p:nvPr>
        </p:nvSpPr>
        <p:spPr>
          <a:prstGeom prst="rect">
            <a:avLst/>
          </a:prstGeom>
        </p:spPr>
        <p:txBody>
          <a:bodyPr/>
          <a:lstStyle/>
          <a:p>
            <a:r>
              <a:t>Renouveau de l’écriture poétique</a:t>
            </a:r>
          </a:p>
        </p:txBody>
      </p:sp>
      <p:sp>
        <p:nvSpPr>
          <p:cNvPr id="392" name="Shape 392"/>
          <p:cNvSpPr>
            <a:spLocks noGrp="1"/>
          </p:cNvSpPr>
          <p:nvPr>
            <p:ph type="body" sz="quarter" idx="1"/>
          </p:nvPr>
        </p:nvSpPr>
        <p:spPr>
          <a:xfrm>
            <a:off x="893233" y="2759075"/>
            <a:ext cx="10464801" cy="1803400"/>
          </a:xfrm>
          <a:prstGeom prst="rect">
            <a:avLst/>
          </a:prstGeom>
        </p:spPr>
        <p:txBody>
          <a:bodyPr/>
          <a:lstStyle>
            <a:lvl1pPr marL="1333500"/>
          </a:lstStyle>
          <a:p>
            <a:r>
              <a:t>Rupture avec les canons du Moyen Âge</a:t>
            </a:r>
          </a:p>
        </p:txBody>
      </p:sp>
      <p:sp>
        <p:nvSpPr>
          <p:cNvPr id="393" name="Shape 393"/>
          <p:cNvSpPr/>
          <p:nvPr/>
        </p:nvSpPr>
        <p:spPr>
          <a:xfrm>
            <a:off x="1358900" y="6743700"/>
            <a:ext cx="11112500" cy="259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pPr>
            <a:r>
              <a:t>Place plus grande faite à l’individu: expression du moi, sincérité, lyrisme personnel       (méditer sur le temps qui passe, sur la fragilité des êtres ou le douloureux bonheur d’aimer)</a:t>
            </a:r>
          </a:p>
        </p:txBody>
      </p:sp>
      <p:sp>
        <p:nvSpPr>
          <p:cNvPr id="394" name="Shape 394"/>
          <p:cNvSpPr/>
          <p:nvPr/>
        </p:nvSpPr>
        <p:spPr>
          <a:xfrm>
            <a:off x="1346200" y="4629150"/>
            <a:ext cx="10299700" cy="1968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pPr>
            <a:r>
              <a:t>Relecture des anciens et inspiration de la poésie italienne (Pétrarque, Dante, Boccace)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1" animBg="1" advAuto="0"/>
      <p:bldP spid="393" grpId="3" animBg="1" advAuto="0"/>
      <p:bldP spid="394" grpId="2"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p:cNvSpPr>
          <p:nvPr>
            <p:ph type="title"/>
          </p:nvPr>
        </p:nvSpPr>
        <p:spPr>
          <a:xfrm>
            <a:off x="1270000" y="-596900"/>
            <a:ext cx="10464800" cy="3771900"/>
          </a:xfrm>
          <a:prstGeom prst="rect">
            <a:avLst/>
          </a:prstGeom>
        </p:spPr>
        <p:txBody>
          <a:bodyPr/>
          <a:lstStyle>
            <a:lvl1pPr>
              <a:defRPr sz="6400"/>
            </a:lvl1pPr>
          </a:lstStyle>
          <a:p>
            <a:r>
              <a:t>Du Bellay et le manifeste de la nouvelle poésie française</a:t>
            </a:r>
          </a:p>
        </p:txBody>
      </p:sp>
      <p:sp>
        <p:nvSpPr>
          <p:cNvPr id="397" name="Shape 397"/>
          <p:cNvSpPr>
            <a:spLocks noGrp="1"/>
          </p:cNvSpPr>
          <p:nvPr>
            <p:ph type="body" sz="half" idx="1"/>
          </p:nvPr>
        </p:nvSpPr>
        <p:spPr>
          <a:xfrm>
            <a:off x="412750" y="2349500"/>
            <a:ext cx="12179300" cy="2806700"/>
          </a:xfrm>
          <a:prstGeom prst="rect">
            <a:avLst/>
          </a:prstGeom>
        </p:spPr>
        <p:txBody>
          <a:bodyPr/>
          <a:lstStyle/>
          <a:p>
            <a:pPr marL="1333500"/>
            <a:r>
              <a:t>Joachim du Bellay publie </a:t>
            </a:r>
            <a:r>
              <a:rPr i="1"/>
              <a:t>Défense et Illustration de la langue française</a:t>
            </a:r>
            <a:r>
              <a:t> en 1549, manifeste pour une nouvelle poésie qui fera polémique</a:t>
            </a:r>
          </a:p>
        </p:txBody>
      </p:sp>
      <p:sp>
        <p:nvSpPr>
          <p:cNvPr id="398" name="Shape 398"/>
          <p:cNvSpPr/>
          <p:nvPr/>
        </p:nvSpPr>
        <p:spPr>
          <a:xfrm>
            <a:off x="508000" y="6572250"/>
            <a:ext cx="11722100" cy="300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2400"/>
              </a:spcBef>
              <a:defRPr sz="3600"/>
            </a:pPr>
            <a:endParaRPr/>
          </a:p>
          <a:p>
            <a:pPr marL="1333500" lvl="2" indent="-571500" algn="l">
              <a:spcBef>
                <a:spcPts val="2400"/>
              </a:spcBef>
              <a:buSzPct val="171000"/>
              <a:buChar char="•"/>
              <a:defRPr sz="3600"/>
            </a:pPr>
            <a:r>
              <a:t>Les poètes doivent être des savants inspirés par les Dieux, imiter les modèles antiques, être des visionnaires, et non pas uniquement des rhéteurs qui jouent avec les mots</a:t>
            </a:r>
          </a:p>
        </p:txBody>
      </p:sp>
      <p:sp>
        <p:nvSpPr>
          <p:cNvPr id="399" name="Shape 399"/>
          <p:cNvSpPr/>
          <p:nvPr/>
        </p:nvSpPr>
        <p:spPr>
          <a:xfrm>
            <a:off x="520700" y="5041900"/>
            <a:ext cx="10833100" cy="218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333500" lvl="2" indent="-571500" algn="l">
              <a:spcBef>
                <a:spcPts val="2400"/>
              </a:spcBef>
              <a:buSzPct val="171000"/>
              <a:buChar char="•"/>
              <a:defRPr sz="3600"/>
            </a:pPr>
            <a:r>
              <a:t>Il soutient que les poètes français sont prisonniers des formes poétiques héritées du Moyen Âge. Cette poésie mondaine pour courtisans ne peut être prise pour modèle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1" animBg="1" advAuto="0"/>
      <p:bldP spid="398" grpId="3" animBg="1" advAuto="0"/>
      <p:bldP spid="399" grpId="2"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title"/>
          </p:nvPr>
        </p:nvSpPr>
        <p:spPr>
          <a:xfrm>
            <a:off x="1168400" y="-889000"/>
            <a:ext cx="10464800" cy="3987800"/>
          </a:xfrm>
          <a:prstGeom prst="rect">
            <a:avLst/>
          </a:prstGeom>
        </p:spPr>
        <p:txBody>
          <a:bodyPr/>
          <a:lstStyle/>
          <a:p>
            <a:pPr>
              <a:defRPr sz="6400"/>
            </a:pPr>
            <a:r>
              <a:t>la Pléiade: Joachim du Bellay</a:t>
            </a:r>
          </a:p>
          <a:p>
            <a:pPr>
              <a:defRPr sz="3600"/>
            </a:pPr>
            <a:r>
              <a:t>(1522-1560)</a:t>
            </a:r>
          </a:p>
        </p:txBody>
      </p:sp>
      <p:sp>
        <p:nvSpPr>
          <p:cNvPr id="404" name="Shape 404"/>
          <p:cNvSpPr>
            <a:spLocks noGrp="1"/>
          </p:cNvSpPr>
          <p:nvPr>
            <p:ph type="body" idx="1"/>
          </p:nvPr>
        </p:nvSpPr>
        <p:spPr>
          <a:xfrm>
            <a:off x="2527300" y="2273300"/>
            <a:ext cx="10198100" cy="6680200"/>
          </a:xfrm>
          <a:prstGeom prst="rect">
            <a:avLst/>
          </a:prstGeom>
        </p:spPr>
        <p:txBody>
          <a:bodyPr/>
          <a:lstStyle/>
          <a:p>
            <a:pPr marL="1333500"/>
            <a:r>
              <a:t>Poète à l’origine de la Pléiade</a:t>
            </a:r>
          </a:p>
          <a:p>
            <a:pPr marL="1333500"/>
            <a:r>
              <a:t>Oeuvres: </a:t>
            </a:r>
          </a:p>
          <a:p>
            <a:pPr marL="2222500" lvl="2"/>
            <a:r>
              <a:rPr i="1"/>
              <a:t>Défense et illustration de la langue française</a:t>
            </a:r>
          </a:p>
          <a:p>
            <a:pPr marL="2222500" lvl="2">
              <a:defRPr i="1"/>
            </a:pPr>
            <a:r>
              <a:t>Les Regrets</a:t>
            </a:r>
            <a:r>
              <a:rPr i="0"/>
              <a:t>: recueil de sonnets d’inspiration élégiaque et satirique écrit à l’occasion de son voyage à Rome</a:t>
            </a:r>
          </a:p>
        </p:txBody>
      </p:sp>
      <p:pic>
        <p:nvPicPr>
          <p:cNvPr id="405" name="File-Joachim_du_Bellay.png"/>
          <p:cNvPicPr>
            <a:picLocks noChangeAspect="1"/>
          </p:cNvPicPr>
          <p:nvPr/>
        </p:nvPicPr>
        <p:blipFill>
          <a:blip r:embed="rId3">
            <a:extLst/>
          </a:blip>
          <a:stretch>
            <a:fillRect/>
          </a:stretch>
        </p:blipFill>
        <p:spPr>
          <a:xfrm>
            <a:off x="393700" y="4432300"/>
            <a:ext cx="2794000" cy="4216400"/>
          </a:xfrm>
          <a:prstGeom prst="rect">
            <a:avLst/>
          </a:prstGeom>
          <a:ln w="12700">
            <a:miter lim="400000"/>
          </a:ln>
        </p:spPr>
      </p:pic>
    </p:spTree>
  </p:cSld>
  <p:clrMapOvr>
    <a:masterClrMapping/>
  </p:clrMapOvr>
  <p:transition xmlns:p14="http://schemas.microsoft.com/office/powerpoint/2010/mai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p:cNvSpPr>
          <p:nvPr>
            <p:ph type="title"/>
          </p:nvPr>
        </p:nvSpPr>
        <p:spPr>
          <a:xfrm>
            <a:off x="1270000" y="431800"/>
            <a:ext cx="10464800" cy="2438400"/>
          </a:xfrm>
          <a:prstGeom prst="rect">
            <a:avLst/>
          </a:prstGeom>
        </p:spPr>
        <p:txBody>
          <a:bodyPr/>
          <a:lstStyle/>
          <a:p>
            <a:r>
              <a:t>Son sonnet le plus célèbre</a:t>
            </a:r>
          </a:p>
        </p:txBody>
      </p:sp>
      <p:sp>
        <p:nvSpPr>
          <p:cNvPr id="410" name="Shape 410"/>
          <p:cNvSpPr/>
          <p:nvPr/>
        </p:nvSpPr>
        <p:spPr>
          <a:xfrm>
            <a:off x="1181100" y="4057650"/>
            <a:ext cx="10629900" cy="311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50000"/>
              </a:lnSpc>
              <a:defRPr sz="3600" i="1">
                <a:solidFill>
                  <a:srgbClr val="252525"/>
                </a:solidFill>
                <a:latin typeface="Helvetica"/>
                <a:ea typeface="Helvetica"/>
                <a:cs typeface="Helvetica"/>
                <a:sym typeface="Helvetica"/>
              </a:defRPr>
            </a:pPr>
            <a:r>
              <a:t>Heureux qui, comme Vlyſſe, a fait un beau uoyage,</a:t>
            </a:r>
            <a:endParaRPr i="0"/>
          </a:p>
          <a:p>
            <a:pPr algn="l" defTabSz="457200">
              <a:lnSpc>
                <a:spcPct val="150000"/>
              </a:lnSpc>
              <a:defRPr sz="3600" i="1">
                <a:solidFill>
                  <a:srgbClr val="252525"/>
                </a:solidFill>
                <a:latin typeface="Helvetica"/>
                <a:ea typeface="Helvetica"/>
                <a:cs typeface="Helvetica"/>
                <a:sym typeface="Helvetica"/>
              </a:defRPr>
            </a:pPr>
            <a:r>
              <a:t>Ou comme ceſtuy là qui conquit la toiſon,</a:t>
            </a:r>
            <a:endParaRPr i="0"/>
          </a:p>
          <a:p>
            <a:pPr algn="l" defTabSz="457200">
              <a:lnSpc>
                <a:spcPct val="150000"/>
              </a:lnSpc>
              <a:defRPr sz="3600" i="1">
                <a:solidFill>
                  <a:srgbClr val="252525"/>
                </a:solidFill>
                <a:latin typeface="Helvetica"/>
                <a:ea typeface="Helvetica"/>
                <a:cs typeface="Helvetica"/>
                <a:sym typeface="Helvetica"/>
              </a:defRPr>
            </a:pPr>
            <a:r>
              <a:t>Et puis eſt retourné, plein d’uſage et raiſon,</a:t>
            </a:r>
            <a:endParaRPr i="0"/>
          </a:p>
          <a:p>
            <a:pPr algn="l" defTabSz="457200">
              <a:lnSpc>
                <a:spcPct val="150000"/>
              </a:lnSpc>
              <a:defRPr sz="3600" i="1">
                <a:solidFill>
                  <a:srgbClr val="252525"/>
                </a:solidFill>
                <a:latin typeface="Helvetica"/>
                <a:ea typeface="Helvetica"/>
                <a:cs typeface="Helvetica"/>
                <a:sym typeface="Helvetica"/>
              </a:defRPr>
            </a:pPr>
            <a:r>
              <a:t>Viure entre ſes parents le reſte de son aage !</a:t>
            </a:r>
          </a:p>
        </p:txBody>
      </p:sp>
      <p:sp>
        <p:nvSpPr>
          <p:cNvPr id="411" name="Shape 411"/>
          <p:cNvSpPr/>
          <p:nvPr/>
        </p:nvSpPr>
        <p:spPr>
          <a:xfrm>
            <a:off x="10464105" y="9017000"/>
            <a:ext cx="2405436"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r>
              <a:t>Traduction...</a:t>
            </a:r>
          </a:p>
        </p:txBody>
      </p:sp>
    </p:spTree>
  </p:cSld>
  <p:clrMapOvr>
    <a:masterClrMapping/>
  </p:clrMapOvr>
  <p:transition xmlns:p14="http://schemas.microsoft.com/office/powerpoint/2010/mai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p:nvPr/>
        </p:nvSpPr>
        <p:spPr>
          <a:xfrm>
            <a:off x="1308100" y="292100"/>
            <a:ext cx="11125200" cy="938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600">
                <a:solidFill>
                  <a:srgbClr val="252525"/>
                </a:solidFill>
                <a:latin typeface="Helvetica"/>
                <a:ea typeface="Helvetica"/>
                <a:cs typeface="Helvetica"/>
                <a:sym typeface="Helvetica"/>
              </a:defRPr>
            </a:pPr>
            <a:r>
              <a:t>Heureux qui, comme Ulysse, a fait un beau voyage,</a:t>
            </a:r>
          </a:p>
          <a:p>
            <a:pPr algn="l" defTabSz="457200">
              <a:defRPr sz="3600">
                <a:solidFill>
                  <a:srgbClr val="252525"/>
                </a:solidFill>
                <a:latin typeface="Helvetica"/>
                <a:ea typeface="Helvetica"/>
                <a:cs typeface="Helvetica"/>
                <a:sym typeface="Helvetica"/>
              </a:defRPr>
            </a:pPr>
            <a:r>
              <a:t>Ou comme celui-là qui conquit la toison,</a:t>
            </a:r>
          </a:p>
          <a:p>
            <a:pPr algn="l" defTabSz="457200">
              <a:defRPr sz="3600">
                <a:solidFill>
                  <a:srgbClr val="252525"/>
                </a:solidFill>
                <a:latin typeface="Helvetica"/>
                <a:ea typeface="Helvetica"/>
                <a:cs typeface="Helvetica"/>
                <a:sym typeface="Helvetica"/>
              </a:defRPr>
            </a:pPr>
            <a:r>
              <a:t>Et puis est retourné, plein d’usage et raison,</a:t>
            </a:r>
          </a:p>
          <a:p>
            <a:pPr algn="l" defTabSz="457200">
              <a:defRPr sz="3600">
                <a:solidFill>
                  <a:srgbClr val="252525"/>
                </a:solidFill>
                <a:latin typeface="Helvetica"/>
                <a:ea typeface="Helvetica"/>
                <a:cs typeface="Helvetica"/>
                <a:sym typeface="Helvetica"/>
              </a:defRPr>
            </a:pPr>
            <a:r>
              <a:t>Vivre entre ses parents le reste de son âge !</a:t>
            </a:r>
          </a:p>
          <a:p>
            <a:pPr algn="l" defTabSz="457200">
              <a:defRPr sz="3600">
                <a:solidFill>
                  <a:srgbClr val="252525"/>
                </a:solidFill>
                <a:latin typeface="Helvetica"/>
                <a:ea typeface="Helvetica"/>
                <a:cs typeface="Helvetica"/>
                <a:sym typeface="Helvetica"/>
              </a:defRPr>
            </a:pPr>
            <a:endParaRPr/>
          </a:p>
          <a:p>
            <a:pPr algn="l" defTabSz="457200">
              <a:defRPr sz="3600">
                <a:solidFill>
                  <a:srgbClr val="252525"/>
                </a:solidFill>
                <a:latin typeface="Helvetica"/>
                <a:ea typeface="Helvetica"/>
                <a:cs typeface="Helvetica"/>
                <a:sym typeface="Helvetica"/>
              </a:defRPr>
            </a:pPr>
            <a:r>
              <a:t>Quand reverrai-je, hélas, de mon petit village</a:t>
            </a:r>
          </a:p>
          <a:p>
            <a:pPr algn="l" defTabSz="457200">
              <a:defRPr sz="3600">
                <a:solidFill>
                  <a:srgbClr val="252525"/>
                </a:solidFill>
                <a:latin typeface="Helvetica"/>
                <a:ea typeface="Helvetica"/>
                <a:cs typeface="Helvetica"/>
                <a:sym typeface="Helvetica"/>
              </a:defRPr>
            </a:pPr>
            <a:r>
              <a:t>Fumer la cheminée, et en quelle saison,</a:t>
            </a:r>
          </a:p>
          <a:p>
            <a:pPr algn="l" defTabSz="457200">
              <a:defRPr sz="3600">
                <a:solidFill>
                  <a:srgbClr val="252525"/>
                </a:solidFill>
                <a:latin typeface="Helvetica"/>
                <a:ea typeface="Helvetica"/>
                <a:cs typeface="Helvetica"/>
                <a:sym typeface="Helvetica"/>
              </a:defRPr>
            </a:pPr>
            <a:r>
              <a:t>Reverrai-je le clos de ma pauvre maison,</a:t>
            </a:r>
          </a:p>
          <a:p>
            <a:pPr algn="l" defTabSz="457200">
              <a:defRPr sz="3600">
                <a:solidFill>
                  <a:srgbClr val="252525"/>
                </a:solidFill>
                <a:latin typeface="Helvetica"/>
                <a:ea typeface="Helvetica"/>
                <a:cs typeface="Helvetica"/>
                <a:sym typeface="Helvetica"/>
              </a:defRPr>
            </a:pPr>
            <a:r>
              <a:t>Qui m’est une province, et beaucoup davantage ?</a:t>
            </a:r>
          </a:p>
          <a:p>
            <a:pPr algn="l" defTabSz="457200">
              <a:defRPr sz="3600">
                <a:solidFill>
                  <a:srgbClr val="252525"/>
                </a:solidFill>
                <a:latin typeface="Helvetica"/>
                <a:ea typeface="Helvetica"/>
                <a:cs typeface="Helvetica"/>
                <a:sym typeface="Helvetica"/>
              </a:defRPr>
            </a:pPr>
            <a:endParaRPr/>
          </a:p>
          <a:p>
            <a:pPr algn="l" defTabSz="457200">
              <a:defRPr sz="3600">
                <a:solidFill>
                  <a:srgbClr val="252525"/>
                </a:solidFill>
                <a:latin typeface="Helvetica"/>
                <a:ea typeface="Helvetica"/>
                <a:cs typeface="Helvetica"/>
                <a:sym typeface="Helvetica"/>
              </a:defRPr>
            </a:pPr>
            <a:r>
              <a:t>Plus me plaît le séjour qu’ont bâti mes aïeux,</a:t>
            </a:r>
          </a:p>
          <a:p>
            <a:pPr algn="l" defTabSz="457200">
              <a:defRPr sz="3600">
                <a:solidFill>
                  <a:srgbClr val="252525"/>
                </a:solidFill>
                <a:latin typeface="Helvetica"/>
                <a:ea typeface="Helvetica"/>
                <a:cs typeface="Helvetica"/>
                <a:sym typeface="Helvetica"/>
              </a:defRPr>
            </a:pPr>
            <a:r>
              <a:t>Que des palais romains le front audacieux,</a:t>
            </a:r>
          </a:p>
          <a:p>
            <a:pPr algn="l" defTabSz="457200">
              <a:defRPr sz="3600">
                <a:solidFill>
                  <a:srgbClr val="252525"/>
                </a:solidFill>
                <a:latin typeface="Helvetica"/>
                <a:ea typeface="Helvetica"/>
                <a:cs typeface="Helvetica"/>
                <a:sym typeface="Helvetica"/>
              </a:defRPr>
            </a:pPr>
            <a:r>
              <a:t>Plus que le marbre dur me plaît l’ardoise fine,</a:t>
            </a:r>
          </a:p>
          <a:p>
            <a:pPr algn="l" defTabSz="457200">
              <a:defRPr sz="3600">
                <a:solidFill>
                  <a:srgbClr val="252525"/>
                </a:solidFill>
                <a:latin typeface="Helvetica"/>
                <a:ea typeface="Helvetica"/>
                <a:cs typeface="Helvetica"/>
                <a:sym typeface="Helvetica"/>
              </a:defRPr>
            </a:pPr>
            <a:endParaRPr/>
          </a:p>
          <a:p>
            <a:pPr algn="l" defTabSz="457200">
              <a:defRPr sz="3600">
                <a:solidFill>
                  <a:srgbClr val="252525"/>
                </a:solidFill>
                <a:latin typeface="Helvetica"/>
                <a:ea typeface="Helvetica"/>
                <a:cs typeface="Helvetica"/>
                <a:sym typeface="Helvetica"/>
              </a:defRPr>
            </a:pPr>
            <a:r>
              <a:t>Plus mon Loire gaulois, que le Tibre latin,</a:t>
            </a:r>
          </a:p>
          <a:p>
            <a:pPr algn="l" defTabSz="457200">
              <a:defRPr sz="3600">
                <a:solidFill>
                  <a:srgbClr val="252525"/>
                </a:solidFill>
                <a:latin typeface="Helvetica"/>
                <a:ea typeface="Helvetica"/>
                <a:cs typeface="Helvetica"/>
                <a:sym typeface="Helvetica"/>
              </a:defRPr>
            </a:pPr>
            <a:r>
              <a:t>Plus mon petit Liré, que le mont Palatin,</a:t>
            </a:r>
          </a:p>
          <a:p>
            <a:pPr algn="l" defTabSz="457200">
              <a:defRPr sz="3600">
                <a:solidFill>
                  <a:srgbClr val="252525"/>
                </a:solidFill>
                <a:latin typeface="Helvetica"/>
                <a:ea typeface="Helvetica"/>
                <a:cs typeface="Helvetica"/>
                <a:sym typeface="Helvetica"/>
              </a:defRPr>
            </a:pPr>
            <a:r>
              <a:t>Et plus que l’air marin la douceur angevine.</a:t>
            </a:r>
          </a:p>
        </p:txBody>
      </p:sp>
    </p:spTree>
  </p:cSld>
  <p:clrMapOvr>
    <a:masterClrMapping/>
  </p:clrMapOvr>
  <p:transition xmlns:p14="http://schemas.microsoft.com/office/powerpoint/2010/mai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p:cNvSpPr>
          <p:nvPr>
            <p:ph type="title"/>
          </p:nvPr>
        </p:nvSpPr>
        <p:spPr>
          <a:xfrm>
            <a:off x="1270000" y="0"/>
            <a:ext cx="10464800" cy="2438400"/>
          </a:xfrm>
          <a:prstGeom prst="rect">
            <a:avLst/>
          </a:prstGeom>
        </p:spPr>
        <p:txBody>
          <a:bodyPr/>
          <a:lstStyle/>
          <a:p>
            <a:pPr>
              <a:defRPr sz="6400"/>
            </a:pPr>
            <a:r>
              <a:t>la Pléiade: Pierre de Ronsard</a:t>
            </a:r>
          </a:p>
          <a:p>
            <a:pPr>
              <a:defRPr sz="3600"/>
            </a:pPr>
            <a:r>
              <a:t>(1524-1585)</a:t>
            </a:r>
          </a:p>
        </p:txBody>
      </p:sp>
      <p:sp>
        <p:nvSpPr>
          <p:cNvPr id="418" name="Shape 418"/>
          <p:cNvSpPr>
            <a:spLocks noGrp="1"/>
          </p:cNvSpPr>
          <p:nvPr>
            <p:ph type="body" sz="half" idx="1"/>
          </p:nvPr>
        </p:nvSpPr>
        <p:spPr>
          <a:xfrm>
            <a:off x="4762500" y="1727200"/>
            <a:ext cx="7429500" cy="5715000"/>
          </a:xfrm>
          <a:prstGeom prst="rect">
            <a:avLst/>
          </a:prstGeom>
        </p:spPr>
        <p:txBody>
          <a:bodyPr/>
          <a:lstStyle/>
          <a:p>
            <a:r>
              <a:t>Oeuvres:</a:t>
            </a:r>
          </a:p>
          <a:p>
            <a:pPr marL="1447800" lvl="1">
              <a:lnSpc>
                <a:spcPct val="80000"/>
              </a:lnSpc>
              <a:buSzPct val="140000"/>
              <a:defRPr sz="3600" i="1"/>
            </a:pPr>
            <a:r>
              <a:t>Les Odes</a:t>
            </a:r>
          </a:p>
          <a:p>
            <a:pPr marL="1447800" lvl="1">
              <a:lnSpc>
                <a:spcPct val="80000"/>
              </a:lnSpc>
              <a:buSzPct val="140000"/>
              <a:defRPr sz="3600" i="1"/>
            </a:pPr>
            <a:r>
              <a:t>Les Amours</a:t>
            </a:r>
          </a:p>
          <a:p>
            <a:pPr marL="1447800" lvl="1">
              <a:lnSpc>
                <a:spcPct val="80000"/>
              </a:lnSpc>
              <a:buSzPct val="140000"/>
              <a:defRPr sz="3600" i="1"/>
            </a:pPr>
            <a:r>
              <a:t>Les Hymnes</a:t>
            </a:r>
          </a:p>
          <a:p>
            <a:pPr marL="1447800" lvl="1">
              <a:lnSpc>
                <a:spcPct val="80000"/>
              </a:lnSpc>
              <a:buSzPct val="140000"/>
              <a:defRPr sz="3600" i="1"/>
            </a:pPr>
            <a:r>
              <a:t>Les Discours</a:t>
            </a:r>
          </a:p>
        </p:txBody>
      </p:sp>
      <p:pic>
        <p:nvPicPr>
          <p:cNvPr id="419" name="File-PierredeRonsard1620.png"/>
          <p:cNvPicPr>
            <a:picLocks noChangeAspect="1"/>
          </p:cNvPicPr>
          <p:nvPr/>
        </p:nvPicPr>
        <p:blipFill>
          <a:blip r:embed="rId3">
            <a:extLst/>
          </a:blip>
          <a:stretch>
            <a:fillRect/>
          </a:stretch>
        </p:blipFill>
        <p:spPr>
          <a:xfrm>
            <a:off x="0" y="2895600"/>
            <a:ext cx="3975653" cy="4572000"/>
          </a:xfrm>
          <a:prstGeom prst="rect">
            <a:avLst/>
          </a:prstGeom>
          <a:ln w="12700">
            <a:miter lim="400000"/>
          </a:ln>
        </p:spPr>
      </p:pic>
      <p:sp>
        <p:nvSpPr>
          <p:cNvPr id="420" name="Shape 420"/>
          <p:cNvSpPr/>
          <p:nvPr/>
        </p:nvSpPr>
        <p:spPr>
          <a:xfrm>
            <a:off x="4940300" y="6858000"/>
            <a:ext cx="7429500" cy="259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pPr>
            <a:r>
              <a:t>Il emploie les formes diverses: odes, hymnes, sonnets et le mètre moderne: l’alexandrin</a:t>
            </a:r>
          </a:p>
        </p:txBody>
      </p:sp>
    </p:spTree>
  </p:cSld>
  <p:clrMapOvr>
    <a:masterClrMapping/>
  </p:clrMapOvr>
  <p:transition xmlns:p14="http://schemas.microsoft.com/office/powerpoint/2010/mai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p:cNvSpPr>
          <p:nvPr>
            <p:ph type="title"/>
          </p:nvPr>
        </p:nvSpPr>
        <p:spPr>
          <a:xfrm>
            <a:off x="1270000" y="0"/>
            <a:ext cx="10464800" cy="2438400"/>
          </a:xfrm>
          <a:prstGeom prst="rect">
            <a:avLst/>
          </a:prstGeom>
        </p:spPr>
        <p:txBody>
          <a:bodyPr/>
          <a:lstStyle>
            <a:lvl1pPr algn="l" defTabSz="457200">
              <a:defRPr sz="6400"/>
            </a:lvl1pPr>
          </a:lstStyle>
          <a:p>
            <a:r>
              <a:t>Mignonne, allons voir si la rose </a:t>
            </a:r>
          </a:p>
        </p:txBody>
      </p:sp>
      <p:sp>
        <p:nvSpPr>
          <p:cNvPr id="425" name="Shape 425"/>
          <p:cNvSpPr/>
          <p:nvPr/>
        </p:nvSpPr>
        <p:spPr>
          <a:xfrm>
            <a:off x="2667000" y="2197100"/>
            <a:ext cx="10102826" cy="7200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600">
                <a:solidFill>
                  <a:srgbClr val="252525"/>
                </a:solidFill>
                <a:latin typeface="Helvetica"/>
                <a:ea typeface="Helvetica"/>
                <a:cs typeface="Helvetica"/>
                <a:sym typeface="Helvetica"/>
              </a:defRPr>
            </a:pPr>
            <a:r>
              <a:t>Mignonne, allons voir si la rose</a:t>
            </a:r>
          </a:p>
          <a:p>
            <a:pPr algn="l" defTabSz="457200">
              <a:defRPr sz="3600">
                <a:solidFill>
                  <a:srgbClr val="252525"/>
                </a:solidFill>
                <a:latin typeface="Helvetica"/>
                <a:ea typeface="Helvetica"/>
                <a:cs typeface="Helvetica"/>
                <a:sym typeface="Helvetica"/>
              </a:defRPr>
            </a:pPr>
            <a:r>
              <a:t>Qui ce matin avait déclose</a:t>
            </a:r>
          </a:p>
          <a:p>
            <a:pPr algn="l" defTabSz="457200">
              <a:defRPr sz="3600">
                <a:solidFill>
                  <a:srgbClr val="252525"/>
                </a:solidFill>
                <a:latin typeface="Helvetica"/>
                <a:ea typeface="Helvetica"/>
                <a:cs typeface="Helvetica"/>
                <a:sym typeface="Helvetica"/>
              </a:defRPr>
            </a:pPr>
            <a:r>
              <a:t>Sa robe de pourpre au soleil,</a:t>
            </a:r>
          </a:p>
          <a:p>
            <a:pPr algn="l" defTabSz="457200">
              <a:defRPr sz="3600">
                <a:solidFill>
                  <a:srgbClr val="252525"/>
                </a:solidFill>
                <a:latin typeface="Helvetica"/>
                <a:ea typeface="Helvetica"/>
                <a:cs typeface="Helvetica"/>
                <a:sym typeface="Helvetica"/>
              </a:defRPr>
            </a:pPr>
            <a:r>
              <a:t>A point perdu cette vesprée (la fin de la journée),</a:t>
            </a:r>
          </a:p>
          <a:p>
            <a:pPr algn="l" defTabSz="457200">
              <a:defRPr sz="3600">
                <a:solidFill>
                  <a:srgbClr val="252525"/>
                </a:solidFill>
                <a:latin typeface="Helvetica"/>
                <a:ea typeface="Helvetica"/>
                <a:cs typeface="Helvetica"/>
                <a:sym typeface="Helvetica"/>
              </a:defRPr>
            </a:pPr>
            <a:r>
              <a:t>Les plis de sa robe pourprée,</a:t>
            </a:r>
          </a:p>
          <a:p>
            <a:pPr algn="l" defTabSz="457200">
              <a:defRPr sz="3600">
                <a:solidFill>
                  <a:srgbClr val="252525"/>
                </a:solidFill>
                <a:latin typeface="Helvetica"/>
                <a:ea typeface="Helvetica"/>
                <a:cs typeface="Helvetica"/>
                <a:sym typeface="Helvetica"/>
              </a:defRPr>
            </a:pPr>
            <a:r>
              <a:t>Et son teint au vôtre pareil.</a:t>
            </a:r>
          </a:p>
          <a:p>
            <a:pPr algn="l" defTabSz="457200">
              <a:defRPr sz="3600">
                <a:solidFill>
                  <a:srgbClr val="252525"/>
                </a:solidFill>
                <a:latin typeface="Helvetica"/>
                <a:ea typeface="Helvetica"/>
                <a:cs typeface="Helvetica"/>
                <a:sym typeface="Helvetica"/>
              </a:defRPr>
            </a:pPr>
            <a:endParaRPr/>
          </a:p>
          <a:p>
            <a:pPr algn="l" defTabSz="457200">
              <a:defRPr sz="3600">
                <a:solidFill>
                  <a:srgbClr val="252525"/>
                </a:solidFill>
                <a:latin typeface="Helvetica"/>
                <a:ea typeface="Helvetica"/>
                <a:cs typeface="Helvetica"/>
                <a:sym typeface="Helvetica"/>
              </a:defRPr>
            </a:pPr>
            <a:r>
              <a:t>Las ! voyez comme en peu d’espace,</a:t>
            </a:r>
          </a:p>
          <a:p>
            <a:pPr algn="l" defTabSz="457200">
              <a:defRPr sz="3600">
                <a:solidFill>
                  <a:srgbClr val="252525"/>
                </a:solidFill>
                <a:latin typeface="Helvetica"/>
                <a:ea typeface="Helvetica"/>
                <a:cs typeface="Helvetica"/>
                <a:sym typeface="Helvetica"/>
              </a:defRPr>
            </a:pPr>
            <a:r>
              <a:t>Mignonne, elle a dessus la place</a:t>
            </a:r>
          </a:p>
          <a:p>
            <a:pPr algn="l" defTabSz="457200">
              <a:defRPr sz="3600">
                <a:solidFill>
                  <a:srgbClr val="252525"/>
                </a:solidFill>
                <a:latin typeface="Helvetica"/>
                <a:ea typeface="Helvetica"/>
                <a:cs typeface="Helvetica"/>
                <a:sym typeface="Helvetica"/>
              </a:defRPr>
            </a:pPr>
            <a:r>
              <a:t>Las ! las ! ses beautés laissé choir !</a:t>
            </a:r>
          </a:p>
          <a:p>
            <a:pPr algn="l" defTabSz="457200">
              <a:defRPr sz="3600">
                <a:solidFill>
                  <a:srgbClr val="252525"/>
                </a:solidFill>
                <a:latin typeface="Helvetica"/>
                <a:ea typeface="Helvetica"/>
                <a:cs typeface="Helvetica"/>
                <a:sym typeface="Helvetica"/>
              </a:defRPr>
            </a:pPr>
            <a:r>
              <a:t>Ô vraiment marâtre Nature,</a:t>
            </a:r>
          </a:p>
          <a:p>
            <a:pPr algn="l" defTabSz="457200">
              <a:defRPr sz="3600">
                <a:solidFill>
                  <a:srgbClr val="252525"/>
                </a:solidFill>
                <a:latin typeface="Helvetica"/>
                <a:ea typeface="Helvetica"/>
                <a:cs typeface="Helvetica"/>
                <a:sym typeface="Helvetica"/>
              </a:defRPr>
            </a:pPr>
            <a:r>
              <a:t>Puis qu’une telle fleur ne dure</a:t>
            </a:r>
          </a:p>
          <a:p>
            <a:pPr algn="l" defTabSz="457200">
              <a:defRPr sz="3600">
                <a:solidFill>
                  <a:srgbClr val="252525"/>
                </a:solidFill>
                <a:latin typeface="Helvetica"/>
                <a:ea typeface="Helvetica"/>
                <a:cs typeface="Helvetica"/>
                <a:sym typeface="Helvetica"/>
              </a:defRPr>
            </a:pPr>
            <a:r>
              <a:t>Que du matin jusques au soir !</a:t>
            </a:r>
          </a:p>
        </p:txBody>
      </p:sp>
      <p:sp>
        <p:nvSpPr>
          <p:cNvPr id="426" name="Shape 426"/>
          <p:cNvSpPr/>
          <p:nvPr/>
        </p:nvSpPr>
        <p:spPr>
          <a:xfrm>
            <a:off x="11774723" y="9188450"/>
            <a:ext cx="927200"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r>
              <a:t>Suite...</a:t>
            </a:r>
          </a:p>
        </p:txBody>
      </p:sp>
    </p:spTree>
  </p:cSld>
  <p:clrMapOvr>
    <a:masterClrMapping/>
  </p:clrMapOvr>
  <p:transition xmlns:p14="http://schemas.microsoft.com/office/powerpoint/2010/mai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p:nvPr/>
        </p:nvSpPr>
        <p:spPr>
          <a:xfrm>
            <a:off x="2349500" y="2165349"/>
            <a:ext cx="8443467" cy="539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4000">
                <a:solidFill>
                  <a:srgbClr val="252525"/>
                </a:solidFill>
                <a:latin typeface="Helvetica"/>
                <a:ea typeface="Helvetica"/>
                <a:cs typeface="Helvetica"/>
                <a:sym typeface="Helvetica"/>
              </a:defRPr>
            </a:pPr>
            <a:r>
              <a:t>Donc, si vous me croyez, mignonne,</a:t>
            </a:r>
          </a:p>
          <a:p>
            <a:pPr algn="l" defTabSz="457200">
              <a:defRPr sz="4000">
                <a:solidFill>
                  <a:srgbClr val="252525"/>
                </a:solidFill>
                <a:latin typeface="Helvetica"/>
                <a:ea typeface="Helvetica"/>
                <a:cs typeface="Helvetica"/>
                <a:sym typeface="Helvetica"/>
              </a:defRPr>
            </a:pPr>
            <a:r>
              <a:t>Tandis que vôtre âge fleuronne</a:t>
            </a:r>
          </a:p>
          <a:p>
            <a:pPr algn="l" defTabSz="457200">
              <a:defRPr sz="4000">
                <a:solidFill>
                  <a:srgbClr val="252525"/>
                </a:solidFill>
                <a:latin typeface="Helvetica"/>
                <a:ea typeface="Helvetica"/>
                <a:cs typeface="Helvetica"/>
                <a:sym typeface="Helvetica"/>
              </a:defRPr>
            </a:pPr>
            <a:r>
              <a:t>En sa plus verte nouveauté,</a:t>
            </a:r>
          </a:p>
          <a:p>
            <a:pPr algn="l" defTabSz="457200">
              <a:defRPr sz="4000">
                <a:solidFill>
                  <a:srgbClr val="252525"/>
                </a:solidFill>
                <a:latin typeface="Helvetica"/>
                <a:ea typeface="Helvetica"/>
                <a:cs typeface="Helvetica"/>
                <a:sym typeface="Helvetica"/>
              </a:defRPr>
            </a:pPr>
            <a:r>
              <a:t>Cueillez, cueillez votre jeunesse :</a:t>
            </a:r>
          </a:p>
          <a:p>
            <a:pPr algn="l" defTabSz="457200">
              <a:defRPr sz="4000">
                <a:solidFill>
                  <a:srgbClr val="252525"/>
                </a:solidFill>
                <a:latin typeface="Helvetica"/>
                <a:ea typeface="Helvetica"/>
                <a:cs typeface="Helvetica"/>
                <a:sym typeface="Helvetica"/>
              </a:defRPr>
            </a:pPr>
            <a:r>
              <a:t>Comme à cette fleur la vieillesse</a:t>
            </a:r>
          </a:p>
          <a:p>
            <a:pPr algn="l" defTabSz="457200">
              <a:defRPr sz="4000">
                <a:solidFill>
                  <a:srgbClr val="252525"/>
                </a:solidFill>
                <a:latin typeface="Helvetica"/>
                <a:ea typeface="Helvetica"/>
                <a:cs typeface="Helvetica"/>
                <a:sym typeface="Helvetica"/>
              </a:defRPr>
            </a:pPr>
            <a:r>
              <a:t>Fera ternir votre beauté.</a:t>
            </a:r>
          </a:p>
          <a:p>
            <a:pPr algn="l" defTabSz="457200">
              <a:defRPr sz="3600">
                <a:solidFill>
                  <a:srgbClr val="252525"/>
                </a:solidFill>
                <a:latin typeface="Helvetica"/>
                <a:ea typeface="Helvetica"/>
                <a:cs typeface="Helvetica"/>
                <a:sym typeface="Helvetica"/>
              </a:defRPr>
            </a:pPr>
            <a:endParaRPr/>
          </a:p>
          <a:p>
            <a:pPr algn="l" defTabSz="457200">
              <a:defRPr sz="3600">
                <a:solidFill>
                  <a:srgbClr val="252525"/>
                </a:solidFill>
                <a:latin typeface="Helvetica"/>
                <a:ea typeface="Helvetica"/>
                <a:cs typeface="Helvetica"/>
                <a:sym typeface="Helvetica"/>
              </a:defRPr>
            </a:pPr>
            <a:r>
              <a:t>Ronsard (1524, Vendômois)</a:t>
            </a:r>
          </a:p>
          <a:p>
            <a:pPr algn="l" defTabSz="457200">
              <a:defRPr sz="3600">
                <a:solidFill>
                  <a:srgbClr val="252525"/>
                </a:solidFill>
                <a:latin typeface="Helvetica"/>
                <a:ea typeface="Helvetica"/>
                <a:cs typeface="Helvetica"/>
                <a:sym typeface="Helvetica"/>
              </a:defRPr>
            </a:pPr>
            <a:r>
              <a:rPr i="1"/>
              <a:t>Odes</a:t>
            </a:r>
            <a:r>
              <a:t>, I,17</a:t>
            </a: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title"/>
          </p:nvPr>
        </p:nvSpPr>
        <p:spPr>
          <a:xfrm>
            <a:off x="1270000" y="0"/>
            <a:ext cx="10464800" cy="2438400"/>
          </a:xfrm>
          <a:prstGeom prst="rect">
            <a:avLst/>
          </a:prstGeom>
        </p:spPr>
        <p:txBody>
          <a:bodyPr/>
          <a:lstStyle/>
          <a:p>
            <a:r>
              <a:rPr dirty="0"/>
              <a:t>Re-naissance</a:t>
            </a:r>
          </a:p>
        </p:txBody>
      </p:sp>
      <p:sp>
        <p:nvSpPr>
          <p:cNvPr id="166" name="Shape 166"/>
          <p:cNvSpPr>
            <a:spLocks noGrp="1"/>
          </p:cNvSpPr>
          <p:nvPr>
            <p:ph type="body" sz="quarter" idx="1"/>
          </p:nvPr>
        </p:nvSpPr>
        <p:spPr>
          <a:xfrm>
            <a:off x="863600" y="2129919"/>
            <a:ext cx="10464800" cy="1270000"/>
          </a:xfrm>
          <a:prstGeom prst="rect">
            <a:avLst/>
          </a:prstGeom>
        </p:spPr>
        <p:txBody>
          <a:bodyPr/>
          <a:lstStyle>
            <a:lvl1pPr marL="1333500"/>
          </a:lstStyle>
          <a:p>
            <a:r>
              <a:rPr dirty="0"/>
              <a:t>Espagnols, Portugais, Français découvrent des territoires inconnus</a:t>
            </a:r>
          </a:p>
        </p:txBody>
      </p:sp>
      <p:sp>
        <p:nvSpPr>
          <p:cNvPr id="167" name="Shape 167"/>
          <p:cNvSpPr/>
          <p:nvPr/>
        </p:nvSpPr>
        <p:spPr>
          <a:xfrm>
            <a:off x="1308100" y="3567913"/>
            <a:ext cx="11696700" cy="1968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pPr>
            <a:r>
              <a:rPr dirty="0"/>
              <a:t>L’imprimerie permet de diffuser les idées, impliquant un changement par rapport à l’autorité et la diffusion des savoirs</a:t>
            </a:r>
          </a:p>
        </p:txBody>
      </p:sp>
      <p:sp>
        <p:nvSpPr>
          <p:cNvPr id="168" name="Shape 168"/>
          <p:cNvSpPr/>
          <p:nvPr/>
        </p:nvSpPr>
        <p:spPr>
          <a:xfrm>
            <a:off x="1308100" y="5536413"/>
            <a:ext cx="11684000" cy="165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pPr>
            <a:r>
              <a:rPr dirty="0"/>
              <a:t>Evolution rapide des sciences et techniques</a:t>
            </a:r>
          </a:p>
        </p:txBody>
      </p:sp>
      <p:sp>
        <p:nvSpPr>
          <p:cNvPr id="169" name="Shape 169"/>
          <p:cNvSpPr/>
          <p:nvPr/>
        </p:nvSpPr>
        <p:spPr>
          <a:xfrm>
            <a:off x="1333500" y="6999943"/>
            <a:ext cx="10782300" cy="26879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89000" lvl="1" indent="-571500" algn="l">
              <a:spcBef>
                <a:spcPts val="2400"/>
              </a:spcBef>
              <a:buSzPct val="171000"/>
              <a:buChar char="•"/>
            </a:pPr>
            <a:r>
              <a:rPr dirty="0"/>
              <a:t>Définition: « Période de grande création artistique (XV-XVIe sicles) durant laquelle les artistes rompent avec le Moyen Âge et redécouvrent l' </a:t>
            </a:r>
            <a:r>
              <a:rPr dirty="0" smtClean="0"/>
              <a:t>Antiquité</a:t>
            </a:r>
            <a:endParaRPr dirty="0"/>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1" animBg="1" advAuto="0"/>
      <p:bldP spid="167" grpId="2" animBg="1" advAuto="0"/>
      <p:bldP spid="168" grpId="3" animBg="1" advAuto="0"/>
      <p:bldP spid="169" grpId="4"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p:cNvSpPr>
          <p:nvPr>
            <p:ph type="title"/>
          </p:nvPr>
        </p:nvSpPr>
        <p:spPr>
          <a:xfrm>
            <a:off x="1917700" y="762000"/>
            <a:ext cx="10464800" cy="2438400"/>
          </a:xfrm>
          <a:prstGeom prst="rect">
            <a:avLst/>
          </a:prstGeom>
        </p:spPr>
        <p:txBody>
          <a:bodyPr/>
          <a:lstStyle/>
          <a:p>
            <a:r>
              <a:t>Louise Labé</a:t>
            </a:r>
          </a:p>
          <a:p>
            <a:pPr>
              <a:defRPr sz="3600"/>
            </a:pPr>
            <a:r>
              <a:t>(1524-1566)</a:t>
            </a:r>
          </a:p>
        </p:txBody>
      </p:sp>
      <p:sp>
        <p:nvSpPr>
          <p:cNvPr id="435" name="Shape 435"/>
          <p:cNvSpPr>
            <a:spLocks noGrp="1"/>
          </p:cNvSpPr>
          <p:nvPr>
            <p:ph type="body" idx="1"/>
          </p:nvPr>
        </p:nvSpPr>
        <p:spPr>
          <a:xfrm>
            <a:off x="2603500" y="3708400"/>
            <a:ext cx="10464800" cy="5715000"/>
          </a:xfrm>
          <a:prstGeom prst="rect">
            <a:avLst/>
          </a:prstGeom>
        </p:spPr>
        <p:txBody>
          <a:bodyPr/>
          <a:lstStyle/>
          <a:p>
            <a:pPr marL="1333500"/>
            <a:r>
              <a:t>Poétesse lyonnaise surnommée «La Belle Cordière»</a:t>
            </a:r>
          </a:p>
          <a:p>
            <a:pPr marL="1333500"/>
            <a:r>
              <a:t>Type même de la femme cultivée: connaît l’italien, le latin, pratique l’équitation, la musique. Elle tient un salon fréquenté</a:t>
            </a:r>
          </a:p>
          <a:p>
            <a:pPr marL="1333500"/>
            <a:r>
              <a:t> Influencée par Pétrarque, Horace, Ovide (</a:t>
            </a:r>
            <a:r>
              <a:rPr i="1"/>
              <a:t>Les Métamorphoses</a:t>
            </a:r>
            <a:r>
              <a:t>)</a:t>
            </a:r>
          </a:p>
        </p:txBody>
      </p:sp>
      <p:pic>
        <p:nvPicPr>
          <p:cNvPr id="436" name="File-Louise_Labé.png"/>
          <p:cNvPicPr>
            <a:picLocks noChangeAspect="1"/>
          </p:cNvPicPr>
          <p:nvPr/>
        </p:nvPicPr>
        <p:blipFill>
          <a:blip r:embed="rId3">
            <a:extLst/>
          </a:blip>
          <a:stretch>
            <a:fillRect/>
          </a:stretch>
        </p:blipFill>
        <p:spPr>
          <a:xfrm>
            <a:off x="241300" y="152400"/>
            <a:ext cx="2794000" cy="364490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3" animBg="1" advAuto="0"/>
      <p:bldP spid="435" grpId="2" animBg="1" advAuto="0"/>
      <p:bldP spid="436" grpId="1"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2146300" y="-88900"/>
            <a:ext cx="8831461" cy="9931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600" b="1">
                <a:solidFill>
                  <a:srgbClr val="252525"/>
                </a:solidFill>
                <a:latin typeface="Helvetica"/>
                <a:ea typeface="Helvetica"/>
                <a:cs typeface="Helvetica"/>
                <a:sym typeface="Helvetica"/>
              </a:defRPr>
            </a:pPr>
            <a:r>
              <a:t>Sonnet VIII</a:t>
            </a:r>
            <a:endParaRPr b="0"/>
          </a:p>
          <a:p>
            <a:pPr algn="l" defTabSz="457200">
              <a:defRPr sz="3600">
                <a:solidFill>
                  <a:srgbClr val="252525"/>
                </a:solidFill>
                <a:latin typeface="Helvetica"/>
                <a:ea typeface="Helvetica"/>
                <a:cs typeface="Helvetica"/>
                <a:sym typeface="Helvetica"/>
              </a:defRPr>
            </a:pPr>
            <a:r>
              <a:t>Je vis, je meurs ; je me brûle et me noie ;</a:t>
            </a:r>
          </a:p>
          <a:p>
            <a:pPr algn="l" defTabSz="457200">
              <a:defRPr sz="3600">
                <a:solidFill>
                  <a:srgbClr val="252525"/>
                </a:solidFill>
                <a:latin typeface="Helvetica"/>
                <a:ea typeface="Helvetica"/>
                <a:cs typeface="Helvetica"/>
                <a:sym typeface="Helvetica"/>
              </a:defRPr>
            </a:pPr>
            <a:r>
              <a:t>J'ai chaud extrême en endurant froidure :</a:t>
            </a:r>
          </a:p>
          <a:p>
            <a:pPr algn="l" defTabSz="457200">
              <a:defRPr sz="3600">
                <a:solidFill>
                  <a:srgbClr val="252525"/>
                </a:solidFill>
                <a:latin typeface="Helvetica"/>
                <a:ea typeface="Helvetica"/>
                <a:cs typeface="Helvetica"/>
                <a:sym typeface="Helvetica"/>
              </a:defRPr>
            </a:pPr>
            <a:r>
              <a:t>La vie m'est et trop molle et trop dure.</a:t>
            </a:r>
          </a:p>
          <a:p>
            <a:pPr algn="l" defTabSz="457200">
              <a:defRPr sz="3600">
                <a:solidFill>
                  <a:srgbClr val="252525"/>
                </a:solidFill>
                <a:latin typeface="Helvetica"/>
                <a:ea typeface="Helvetica"/>
                <a:cs typeface="Helvetica"/>
                <a:sym typeface="Helvetica"/>
              </a:defRPr>
            </a:pPr>
            <a:r>
              <a:t>J'ai grands ennuis entremêlés de joie.</a:t>
            </a:r>
          </a:p>
          <a:p>
            <a:pPr algn="l" defTabSz="457200">
              <a:defRPr sz="3600">
                <a:solidFill>
                  <a:srgbClr val="252525"/>
                </a:solidFill>
                <a:latin typeface="Helvetica"/>
                <a:ea typeface="Helvetica"/>
                <a:cs typeface="Helvetica"/>
                <a:sym typeface="Helvetica"/>
              </a:defRPr>
            </a:pPr>
            <a:endParaRPr/>
          </a:p>
          <a:p>
            <a:pPr algn="l" defTabSz="457200">
              <a:defRPr sz="3600">
                <a:solidFill>
                  <a:srgbClr val="252525"/>
                </a:solidFill>
                <a:latin typeface="Helvetica"/>
                <a:ea typeface="Helvetica"/>
                <a:cs typeface="Helvetica"/>
                <a:sym typeface="Helvetica"/>
              </a:defRPr>
            </a:pPr>
            <a:r>
              <a:t>Tout à un coup je ris et je larmoie,</a:t>
            </a:r>
          </a:p>
          <a:p>
            <a:pPr algn="l" defTabSz="457200">
              <a:defRPr sz="3600">
                <a:solidFill>
                  <a:srgbClr val="252525"/>
                </a:solidFill>
                <a:latin typeface="Helvetica"/>
                <a:ea typeface="Helvetica"/>
                <a:cs typeface="Helvetica"/>
                <a:sym typeface="Helvetica"/>
              </a:defRPr>
            </a:pPr>
            <a:r>
              <a:t>Et en plaisir maint grief tourment j'endure ;</a:t>
            </a:r>
          </a:p>
          <a:p>
            <a:pPr algn="l" defTabSz="457200">
              <a:defRPr sz="3600">
                <a:solidFill>
                  <a:srgbClr val="252525"/>
                </a:solidFill>
                <a:latin typeface="Helvetica"/>
                <a:ea typeface="Helvetica"/>
                <a:cs typeface="Helvetica"/>
                <a:sym typeface="Helvetica"/>
              </a:defRPr>
            </a:pPr>
            <a:r>
              <a:t>Mon bien s'en va, et à jamais il dure ;</a:t>
            </a:r>
          </a:p>
          <a:p>
            <a:pPr algn="l" defTabSz="457200">
              <a:defRPr sz="3600">
                <a:solidFill>
                  <a:srgbClr val="252525"/>
                </a:solidFill>
                <a:latin typeface="Helvetica"/>
                <a:ea typeface="Helvetica"/>
                <a:cs typeface="Helvetica"/>
                <a:sym typeface="Helvetica"/>
              </a:defRPr>
            </a:pPr>
            <a:r>
              <a:t>Tout en un coup je sèche et je verdoie.</a:t>
            </a:r>
          </a:p>
          <a:p>
            <a:pPr algn="l" defTabSz="457200">
              <a:defRPr sz="3600">
                <a:solidFill>
                  <a:srgbClr val="252525"/>
                </a:solidFill>
                <a:latin typeface="Helvetica"/>
                <a:ea typeface="Helvetica"/>
                <a:cs typeface="Helvetica"/>
                <a:sym typeface="Helvetica"/>
              </a:defRPr>
            </a:pPr>
            <a:endParaRPr/>
          </a:p>
          <a:p>
            <a:pPr algn="l" defTabSz="457200">
              <a:defRPr sz="3600">
                <a:solidFill>
                  <a:srgbClr val="252525"/>
                </a:solidFill>
                <a:latin typeface="Helvetica"/>
                <a:ea typeface="Helvetica"/>
                <a:cs typeface="Helvetica"/>
                <a:sym typeface="Helvetica"/>
              </a:defRPr>
            </a:pPr>
            <a:r>
              <a:t>Ainsi Amour inconstamment me mène ;</a:t>
            </a:r>
          </a:p>
          <a:p>
            <a:pPr algn="l" defTabSz="457200">
              <a:defRPr sz="3600">
                <a:solidFill>
                  <a:srgbClr val="252525"/>
                </a:solidFill>
                <a:latin typeface="Helvetica"/>
                <a:ea typeface="Helvetica"/>
                <a:cs typeface="Helvetica"/>
                <a:sym typeface="Helvetica"/>
              </a:defRPr>
            </a:pPr>
            <a:r>
              <a:t>Et, quand je pense avoir plus de douleur,</a:t>
            </a:r>
          </a:p>
          <a:p>
            <a:pPr algn="l" defTabSz="457200">
              <a:defRPr sz="3600">
                <a:solidFill>
                  <a:srgbClr val="252525"/>
                </a:solidFill>
                <a:latin typeface="Helvetica"/>
                <a:ea typeface="Helvetica"/>
                <a:cs typeface="Helvetica"/>
                <a:sym typeface="Helvetica"/>
              </a:defRPr>
            </a:pPr>
            <a:r>
              <a:t>Sans y penser je me trouve hors de peine.</a:t>
            </a:r>
          </a:p>
          <a:p>
            <a:pPr algn="l" defTabSz="457200">
              <a:defRPr sz="3600">
                <a:solidFill>
                  <a:srgbClr val="252525"/>
                </a:solidFill>
                <a:latin typeface="Helvetica"/>
                <a:ea typeface="Helvetica"/>
                <a:cs typeface="Helvetica"/>
                <a:sym typeface="Helvetica"/>
              </a:defRPr>
            </a:pPr>
            <a:endParaRPr/>
          </a:p>
          <a:p>
            <a:pPr algn="l" defTabSz="457200">
              <a:defRPr sz="3600">
                <a:solidFill>
                  <a:srgbClr val="252525"/>
                </a:solidFill>
                <a:latin typeface="Helvetica"/>
                <a:ea typeface="Helvetica"/>
                <a:cs typeface="Helvetica"/>
                <a:sym typeface="Helvetica"/>
              </a:defRPr>
            </a:pPr>
            <a:r>
              <a:t>Puis, quand je crois ma joie être certaine,</a:t>
            </a:r>
          </a:p>
          <a:p>
            <a:pPr algn="l" defTabSz="457200">
              <a:defRPr sz="3600">
                <a:solidFill>
                  <a:srgbClr val="252525"/>
                </a:solidFill>
                <a:latin typeface="Helvetica"/>
                <a:ea typeface="Helvetica"/>
                <a:cs typeface="Helvetica"/>
                <a:sym typeface="Helvetica"/>
              </a:defRPr>
            </a:pPr>
            <a:r>
              <a:t>Et être au haut de mon désiré heur,</a:t>
            </a:r>
          </a:p>
          <a:p>
            <a:pPr algn="l" defTabSz="457200">
              <a:defRPr sz="3600">
                <a:solidFill>
                  <a:srgbClr val="252525"/>
                </a:solidFill>
                <a:latin typeface="Helvetica"/>
                <a:ea typeface="Helvetica"/>
                <a:cs typeface="Helvetica"/>
                <a:sym typeface="Helvetica"/>
              </a:defRPr>
            </a:pPr>
            <a:r>
              <a:t>Il me remet en mon premier malheur.</a:t>
            </a:r>
          </a:p>
        </p:txBody>
      </p:sp>
    </p:spTree>
  </p:cSld>
  <p:clrMapOvr>
    <a:masterClrMapping/>
  </p:clrMapOvr>
  <p:transition xmlns:p14="http://schemas.microsoft.com/office/powerpoint/2010/mai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p:cNvSpPr>
          <p:nvPr>
            <p:ph type="title"/>
          </p:nvPr>
        </p:nvSpPr>
        <p:spPr>
          <a:xfrm>
            <a:off x="1270000" y="-165100"/>
            <a:ext cx="10464800" cy="2438400"/>
          </a:xfrm>
          <a:prstGeom prst="rect">
            <a:avLst/>
          </a:prstGeom>
        </p:spPr>
        <p:txBody>
          <a:bodyPr/>
          <a:lstStyle/>
          <a:p>
            <a:r>
              <a:t>Synthèse</a:t>
            </a:r>
          </a:p>
        </p:txBody>
      </p:sp>
      <p:pic>
        <p:nvPicPr>
          <p:cNvPr id="443" name="frise-chronologie-Renaissance.png"/>
          <p:cNvPicPr>
            <a:picLocks noChangeAspect="1"/>
          </p:cNvPicPr>
          <p:nvPr/>
        </p:nvPicPr>
        <p:blipFill>
          <a:blip r:embed="rId2">
            <a:extLst/>
          </a:blip>
          <a:stretch>
            <a:fillRect/>
          </a:stretch>
        </p:blipFill>
        <p:spPr>
          <a:xfrm>
            <a:off x="-270592" y="2565400"/>
            <a:ext cx="13515123" cy="4203700"/>
          </a:xfrm>
          <a:prstGeom prst="rect">
            <a:avLst/>
          </a:prstGeom>
          <a:ln w="12700">
            <a:miter lim="400000"/>
          </a:ln>
        </p:spPr>
      </p:pic>
      <p:sp>
        <p:nvSpPr>
          <p:cNvPr id="444" name="Shape 444"/>
          <p:cNvSpPr/>
          <p:nvPr/>
        </p:nvSpPr>
        <p:spPr>
          <a:xfrm>
            <a:off x="4978400" y="5600700"/>
            <a:ext cx="419100" cy="342900"/>
          </a:xfrm>
          <a:prstGeom prst="rect">
            <a:avLst/>
          </a:prstGeom>
          <a:blipFill>
            <a:blip r:embed="rId3"/>
          </a:blip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445" name="Shape 445"/>
          <p:cNvSpPr/>
          <p:nvPr/>
        </p:nvSpPr>
        <p:spPr>
          <a:xfrm>
            <a:off x="5181600" y="6007100"/>
            <a:ext cx="8831" cy="1705174"/>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46" name="Shape 446"/>
          <p:cNvSpPr/>
          <p:nvPr/>
        </p:nvSpPr>
        <p:spPr>
          <a:xfrm>
            <a:off x="4091992" y="7677150"/>
            <a:ext cx="2195662"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r>
              <a:t>1492: C. Colomb</a:t>
            </a:r>
          </a:p>
        </p:txBody>
      </p:sp>
      <p:sp>
        <p:nvSpPr>
          <p:cNvPr id="447" name="Shape 447"/>
          <p:cNvSpPr/>
          <p:nvPr/>
        </p:nvSpPr>
        <p:spPr>
          <a:xfrm>
            <a:off x="12255500" y="5600700"/>
            <a:ext cx="419100" cy="342900"/>
          </a:xfrm>
          <a:prstGeom prst="rect">
            <a:avLst/>
          </a:prstGeom>
          <a:blipFill>
            <a:blip r:embed="rId3"/>
          </a:blip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448" name="Shape 448"/>
          <p:cNvSpPr/>
          <p:nvPr/>
        </p:nvSpPr>
        <p:spPr>
          <a:xfrm flipH="1">
            <a:off x="12127210" y="5880100"/>
            <a:ext cx="331490" cy="1751608"/>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49" name="Shape 449"/>
          <p:cNvSpPr/>
          <p:nvPr/>
        </p:nvSpPr>
        <p:spPr>
          <a:xfrm>
            <a:off x="10121180" y="7670800"/>
            <a:ext cx="3009901"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t>1610: </a:t>
            </a:r>
          </a:p>
          <a:p>
            <a:pPr>
              <a:defRPr sz="2400"/>
            </a:pPr>
            <a:r>
              <a:t>mort d’Henri IV</a:t>
            </a:r>
          </a:p>
          <a:p>
            <a:pPr>
              <a:defRPr sz="2400"/>
            </a:pPr>
            <a:r>
              <a:t>couronnement de Louis XIII</a:t>
            </a:r>
          </a:p>
        </p:txBody>
      </p:sp>
      <p:sp>
        <p:nvSpPr>
          <p:cNvPr id="450" name="Shape 450"/>
          <p:cNvSpPr/>
          <p:nvPr/>
        </p:nvSpPr>
        <p:spPr>
          <a:xfrm>
            <a:off x="6079870" y="4711700"/>
            <a:ext cx="1318705" cy="317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400"/>
            </a:pPr>
            <a:r>
              <a:rPr>
                <a:latin typeface="Gill Sans SemiBold"/>
                <a:ea typeface="Gill Sans SemiBold"/>
                <a:cs typeface="Gill Sans SemiBold"/>
                <a:sym typeface="Gill Sans SemiBold"/>
              </a:rPr>
              <a:t>1517:</a:t>
            </a:r>
            <a:r>
              <a:t> 95 thèses</a:t>
            </a:r>
          </a:p>
        </p:txBody>
      </p:sp>
    </p:spTree>
  </p:cSld>
  <p:clrMapOvr>
    <a:masterClrMapping/>
  </p:clrMapOvr>
  <p:transition xmlns:p14="http://schemas.microsoft.com/office/powerpoint/2010/mai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p:cNvSpPr>
          <p:nvPr>
            <p:ph type="title"/>
          </p:nvPr>
        </p:nvSpPr>
        <p:spPr>
          <a:xfrm>
            <a:off x="-2451100" y="393700"/>
            <a:ext cx="10464800" cy="2438400"/>
          </a:xfrm>
          <a:prstGeom prst="rect">
            <a:avLst/>
          </a:prstGeom>
        </p:spPr>
        <p:txBody>
          <a:bodyPr/>
          <a:lstStyle/>
          <a:p>
            <a:r>
              <a:t>A voir</a:t>
            </a:r>
          </a:p>
        </p:txBody>
      </p:sp>
      <p:pic>
        <p:nvPicPr>
          <p:cNvPr id="453" name="21003409_20130506103228559.png"/>
          <p:cNvPicPr>
            <a:picLocks noChangeAspect="1"/>
          </p:cNvPicPr>
          <p:nvPr/>
        </p:nvPicPr>
        <p:blipFill>
          <a:blip r:embed="rId2">
            <a:extLst/>
          </a:blip>
          <a:stretch>
            <a:fillRect/>
          </a:stretch>
        </p:blipFill>
        <p:spPr>
          <a:xfrm>
            <a:off x="5562600" y="850900"/>
            <a:ext cx="5600700" cy="7467600"/>
          </a:xfrm>
          <a:prstGeom prst="rect">
            <a:avLst/>
          </a:prstGeom>
          <a:ln w="12700">
            <a:miter lim="400000"/>
          </a:ln>
        </p:spPr>
      </p:pic>
    </p:spTree>
  </p:cSld>
  <p:clrMapOvr>
    <a:masterClrMapping/>
  </p:clrMapOvr>
  <p:transition xmlns:p14="http://schemas.microsoft.com/office/powerpoint/2010/mai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p:cNvSpPr>
          <p:nvPr>
            <p:ph type="title"/>
          </p:nvPr>
        </p:nvSpPr>
        <p:spPr>
          <a:prstGeom prst="rect">
            <a:avLst/>
          </a:prstGeom>
        </p:spPr>
        <p:txBody>
          <a:bodyPr/>
          <a:lstStyle/>
          <a:p>
            <a:r>
              <a:t>Sources</a:t>
            </a:r>
          </a:p>
        </p:txBody>
      </p:sp>
      <p:sp>
        <p:nvSpPr>
          <p:cNvPr id="456" name="Shape 456"/>
          <p:cNvSpPr>
            <a:spLocks noGrp="1"/>
          </p:cNvSpPr>
          <p:nvPr>
            <p:ph type="body" idx="1"/>
          </p:nvPr>
        </p:nvSpPr>
        <p:spPr>
          <a:prstGeom prst="rect">
            <a:avLst/>
          </a:prstGeom>
        </p:spPr>
        <p:txBody>
          <a:bodyPr/>
          <a:lstStyle/>
          <a:p>
            <a:pPr marL="1333500"/>
            <a:endParaRPr/>
          </a:p>
        </p:txBody>
      </p:sp>
      <p:pic>
        <p:nvPicPr>
          <p:cNvPr id="457" name="51YIgME7hBL._SX327_BO1,204,203,200_.png"/>
          <p:cNvPicPr>
            <a:picLocks noChangeAspect="1"/>
          </p:cNvPicPr>
          <p:nvPr/>
        </p:nvPicPr>
        <p:blipFill>
          <a:blip r:embed="rId2">
            <a:extLst/>
          </a:blip>
          <a:stretch>
            <a:fillRect/>
          </a:stretch>
        </p:blipFill>
        <p:spPr>
          <a:xfrm>
            <a:off x="9080500" y="2768600"/>
            <a:ext cx="4178300" cy="6337300"/>
          </a:xfrm>
          <a:prstGeom prst="rect">
            <a:avLst/>
          </a:prstGeom>
          <a:ln w="12700">
            <a:miter lim="400000"/>
          </a:ln>
        </p:spPr>
      </p:pic>
      <p:pic>
        <p:nvPicPr>
          <p:cNvPr id="458" name="url?sa=i&amp;rct=j&amp;q=&amp;esrc=s&amp;source=images&amp;cd=&amp;ved=0CAcQjRxqFQoTCPDLlNmF7ccCFYZuFAod5bcACg&amp;url=http%3A%2F%2Fwww.gibertjoseph.com%2Ffrancais-litterature-classes-des-lycees-anthologie-chronologique-3180656.png"/>
          <p:cNvPicPr>
            <a:picLocks noChangeAspect="1"/>
          </p:cNvPicPr>
          <p:nvPr/>
        </p:nvPicPr>
        <p:blipFill>
          <a:blip r:embed="rId3">
            <a:extLst/>
          </a:blip>
          <a:stretch>
            <a:fillRect/>
          </a:stretch>
        </p:blipFill>
        <p:spPr>
          <a:xfrm>
            <a:off x="-127000" y="2957638"/>
            <a:ext cx="4292600" cy="5970462"/>
          </a:xfrm>
          <a:prstGeom prst="rect">
            <a:avLst/>
          </a:prstGeom>
          <a:ln w="12700">
            <a:miter lim="400000"/>
          </a:ln>
        </p:spPr>
      </p:pic>
      <p:pic>
        <p:nvPicPr>
          <p:cNvPr id="459" name="51N780QHF5L.png"/>
          <p:cNvPicPr>
            <a:picLocks noChangeAspect="1"/>
          </p:cNvPicPr>
          <p:nvPr/>
        </p:nvPicPr>
        <p:blipFill>
          <a:blip r:embed="rId4">
            <a:extLst/>
          </a:blip>
          <a:stretch>
            <a:fillRect/>
          </a:stretch>
        </p:blipFill>
        <p:spPr>
          <a:xfrm>
            <a:off x="4165600" y="2921000"/>
            <a:ext cx="4940300" cy="6032500"/>
          </a:xfrm>
          <a:prstGeom prst="rect">
            <a:avLst/>
          </a:prstGeom>
          <a:ln w="12700">
            <a:miter lim="400000"/>
          </a:ln>
        </p:spPr>
      </p:pic>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title"/>
          </p:nvPr>
        </p:nvSpPr>
        <p:spPr>
          <a:xfrm>
            <a:off x="1270000" y="-228600"/>
            <a:ext cx="10464800" cy="2438400"/>
          </a:xfrm>
          <a:prstGeom prst="rect">
            <a:avLst/>
          </a:prstGeom>
        </p:spPr>
        <p:txBody>
          <a:bodyPr/>
          <a:lstStyle>
            <a:lvl1pPr>
              <a:defRPr sz="7200"/>
            </a:lvl1pPr>
          </a:lstStyle>
          <a:p>
            <a:r>
              <a:t>Les Grandes découvertes</a:t>
            </a:r>
          </a:p>
        </p:txBody>
      </p:sp>
      <p:sp>
        <p:nvSpPr>
          <p:cNvPr id="172" name="Shape 172"/>
          <p:cNvSpPr>
            <a:spLocks noGrp="1"/>
          </p:cNvSpPr>
          <p:nvPr>
            <p:ph type="body" idx="1"/>
          </p:nvPr>
        </p:nvSpPr>
        <p:spPr>
          <a:prstGeom prst="rect">
            <a:avLst/>
          </a:prstGeom>
        </p:spPr>
        <p:txBody>
          <a:bodyPr/>
          <a:lstStyle/>
          <a:p>
            <a:pPr marL="1333500"/>
            <a:endParaRPr/>
          </a:p>
        </p:txBody>
      </p:sp>
      <p:pic>
        <p:nvPicPr>
          <p:cNvPr id="173" name="grandsvoyagesmaritimes[1].png"/>
          <p:cNvPicPr>
            <a:picLocks noChangeAspect="1"/>
          </p:cNvPicPr>
          <p:nvPr/>
        </p:nvPicPr>
        <p:blipFill>
          <a:blip r:embed="rId3">
            <a:extLst/>
          </a:blip>
          <a:stretch>
            <a:fillRect/>
          </a:stretch>
        </p:blipFill>
        <p:spPr>
          <a:xfrm>
            <a:off x="-25400" y="1689100"/>
            <a:ext cx="13048344" cy="7874000"/>
          </a:xfrm>
          <a:prstGeom prst="rect">
            <a:avLst/>
          </a:prstGeom>
          <a:ln w="12700">
            <a:miter lim="400000"/>
          </a:ln>
        </p:spPr>
      </p:pic>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xfrm>
            <a:off x="355600" y="254000"/>
            <a:ext cx="12293600" cy="2438400"/>
          </a:xfrm>
          <a:prstGeom prst="rect">
            <a:avLst/>
          </a:prstGeom>
        </p:spPr>
        <p:txBody>
          <a:bodyPr/>
          <a:lstStyle>
            <a:lvl1pPr>
              <a:defRPr sz="7200"/>
            </a:lvl1pPr>
          </a:lstStyle>
          <a:p>
            <a:r>
              <a:t>Conséquences de la découverte du nouveau monde</a:t>
            </a:r>
          </a:p>
        </p:txBody>
      </p:sp>
      <p:sp>
        <p:nvSpPr>
          <p:cNvPr id="178" name="Shape 178"/>
          <p:cNvSpPr>
            <a:spLocks noGrp="1"/>
          </p:cNvSpPr>
          <p:nvPr>
            <p:ph type="body" sz="quarter" idx="1"/>
          </p:nvPr>
        </p:nvSpPr>
        <p:spPr>
          <a:xfrm>
            <a:off x="876300" y="2984500"/>
            <a:ext cx="11252200" cy="1917700"/>
          </a:xfrm>
          <a:prstGeom prst="rect">
            <a:avLst/>
          </a:prstGeom>
        </p:spPr>
        <p:txBody>
          <a:bodyPr/>
          <a:lstStyle>
            <a:lvl1pPr marL="1333500"/>
          </a:lstStyle>
          <a:p>
            <a:r>
              <a:t>Confrontation à de nouvelles formes de sociétés. Nouvelles conceptions de l’humanité dans sa diversité</a:t>
            </a:r>
          </a:p>
        </p:txBody>
      </p:sp>
      <p:sp>
        <p:nvSpPr>
          <p:cNvPr id="179" name="Shape 179"/>
          <p:cNvSpPr/>
          <p:nvPr/>
        </p:nvSpPr>
        <p:spPr>
          <a:xfrm>
            <a:off x="1587500" y="4470400"/>
            <a:ext cx="10464800" cy="191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571500" indent="-571500" algn="l">
              <a:spcBef>
                <a:spcPts val="2400"/>
              </a:spcBef>
              <a:buSzPct val="171000"/>
              <a:buChar char="•"/>
            </a:lvl1pPr>
          </a:lstStyle>
          <a:p>
            <a:r>
              <a:t>Christianisation massive, souvent par la force</a:t>
            </a:r>
          </a:p>
        </p:txBody>
      </p:sp>
      <p:sp>
        <p:nvSpPr>
          <p:cNvPr id="180" name="Shape 180"/>
          <p:cNvSpPr/>
          <p:nvPr/>
        </p:nvSpPr>
        <p:spPr>
          <a:xfrm>
            <a:off x="1587500" y="5918200"/>
            <a:ext cx="10464800" cy="191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571500" indent="-571500" algn="l">
              <a:spcBef>
                <a:spcPts val="2400"/>
              </a:spcBef>
              <a:buSzPct val="171000"/>
              <a:buChar char="•"/>
            </a:lvl1pPr>
          </a:lstStyle>
          <a:p>
            <a:r>
              <a:t>Le sentiment d’appartenir à un continent européen unifié s’intensifie</a:t>
            </a:r>
          </a:p>
        </p:txBody>
      </p:sp>
      <p:sp>
        <p:nvSpPr>
          <p:cNvPr id="181" name="Shape 181"/>
          <p:cNvSpPr/>
          <p:nvPr/>
        </p:nvSpPr>
        <p:spPr>
          <a:xfrm>
            <a:off x="1587500" y="7404100"/>
            <a:ext cx="10464800" cy="191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571500" indent="-571500" algn="l">
              <a:spcBef>
                <a:spcPts val="2400"/>
              </a:spcBef>
              <a:buSzPct val="171000"/>
              <a:buChar char="•"/>
            </a:lvl1pPr>
          </a:lstStyle>
          <a:p>
            <a:r>
              <a:t>Développement du commerce et des échanges maritimes</a:t>
            </a:r>
          </a:p>
        </p:txBody>
      </p:sp>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title"/>
          </p:nvPr>
        </p:nvSpPr>
        <p:spPr>
          <a:xfrm>
            <a:off x="1270000" y="-127000"/>
            <a:ext cx="10464800" cy="2438400"/>
          </a:xfrm>
          <a:prstGeom prst="rect">
            <a:avLst/>
          </a:prstGeom>
        </p:spPr>
        <p:txBody>
          <a:bodyPr/>
          <a:lstStyle>
            <a:lvl1pPr>
              <a:defRPr sz="7200"/>
            </a:lvl1pPr>
          </a:lstStyle>
          <a:p>
            <a:r>
              <a:t>Invention de l’imprimerie</a:t>
            </a:r>
          </a:p>
        </p:txBody>
      </p:sp>
      <p:pic>
        <p:nvPicPr>
          <p:cNvPr id="187" name="189.png"/>
          <p:cNvPicPr>
            <a:picLocks noChangeAspect="1"/>
          </p:cNvPicPr>
          <p:nvPr/>
        </p:nvPicPr>
        <p:blipFill>
          <a:blip r:embed="rId3">
            <a:extLst/>
          </a:blip>
          <a:stretch>
            <a:fillRect/>
          </a:stretch>
        </p:blipFill>
        <p:spPr>
          <a:xfrm>
            <a:off x="1549400" y="1879600"/>
            <a:ext cx="9908100" cy="7493000"/>
          </a:xfrm>
          <a:prstGeom prst="rect">
            <a:avLst/>
          </a:prstGeom>
          <a:ln w="12700">
            <a:miter lim="400000"/>
          </a:ln>
        </p:spPr>
      </p:pic>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4gio6ea.png"/>
          <p:cNvPicPr>
            <a:picLocks noChangeAspect="1"/>
          </p:cNvPicPr>
          <p:nvPr/>
        </p:nvPicPr>
        <p:blipFill>
          <a:blip r:embed="rId2">
            <a:extLst/>
          </a:blip>
          <a:stretch>
            <a:fillRect/>
          </a:stretch>
        </p:blipFill>
        <p:spPr>
          <a:xfrm>
            <a:off x="254000" y="330200"/>
            <a:ext cx="7162800" cy="9086005"/>
          </a:xfrm>
          <a:prstGeom prst="rect">
            <a:avLst/>
          </a:prstGeom>
          <a:ln w="12700">
            <a:miter lim="400000"/>
          </a:ln>
        </p:spPr>
      </p:pic>
      <p:sp>
        <p:nvSpPr>
          <p:cNvPr id="192" name="Shape 192"/>
          <p:cNvSpPr/>
          <p:nvPr/>
        </p:nvSpPr>
        <p:spPr>
          <a:xfrm>
            <a:off x="7609172" y="2762250"/>
            <a:ext cx="4572001" cy="508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t>La désacralisation du corps permet à l’anatomie et la médecine (chirurgie) de se développer. </a:t>
            </a:r>
          </a:p>
          <a:p>
            <a:pPr algn="l"/>
            <a:endParaRPr/>
          </a:p>
          <a:p>
            <a:pPr algn="l"/>
            <a:r>
              <a:t>Ici, un dessin de Leonard de Vinci.</a:t>
            </a:r>
          </a:p>
        </p:txBody>
      </p:sp>
    </p:spTree>
  </p:cSld>
  <p:clrMapOvr>
    <a:masterClrMapping/>
  </p:clrMapOvr>
  <p:transition xmlns:p14="http://schemas.microsoft.com/office/powerpoint/2010/mai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4649</Words>
  <Application>Microsoft Macintosh PowerPoint</Application>
  <PresentationFormat>Personnalisé</PresentationFormat>
  <Paragraphs>414</Paragraphs>
  <Slides>54</Slides>
  <Notes>39</Notes>
  <HiddenSlides>0</HiddenSlides>
  <MMClips>0</MMClips>
  <ScaleCrop>false</ScaleCrop>
  <HeadingPairs>
    <vt:vector size="4" baseType="variant">
      <vt:variant>
        <vt:lpstr>Thème</vt:lpstr>
      </vt:variant>
      <vt:variant>
        <vt:i4>1</vt:i4>
      </vt:variant>
      <vt:variant>
        <vt:lpstr>Titres des diapositives</vt:lpstr>
      </vt:variant>
      <vt:variant>
        <vt:i4>54</vt:i4>
      </vt:variant>
    </vt:vector>
  </HeadingPairs>
  <TitlesOfParts>
    <vt:vector size="55" baseType="lpstr">
      <vt:lpstr>White</vt:lpstr>
      <vt:lpstr>La Renaissance</vt:lpstr>
      <vt:lpstr>Le 16e siècle: début de la modernité</vt:lpstr>
      <vt:lpstr>Présentation PowerPoint</vt:lpstr>
      <vt:lpstr>Pourquoi la Re - naissance?</vt:lpstr>
      <vt:lpstr>Re-naissance</vt:lpstr>
      <vt:lpstr>Les Grandes découvertes</vt:lpstr>
      <vt:lpstr>Conséquences de la découverte du nouveau monde</vt:lpstr>
      <vt:lpstr>Invention de l’imprimerie</vt:lpstr>
      <vt:lpstr>Présentation PowerPoint</vt:lpstr>
      <vt:lpstr>Présentation PowerPoint</vt:lpstr>
      <vt:lpstr>Rois de France</vt:lpstr>
      <vt:lpstr>François 1er  (1494-1547)</vt:lpstr>
      <vt:lpstr>Henri IV  (1553-1610)</vt:lpstr>
      <vt:lpstr>L’humanisme</vt:lpstr>
      <vt:lpstr>Valeurs de l’humanisme</vt:lpstr>
      <vt:lpstr>Grands humanistes</vt:lpstr>
      <vt:lpstr>Grands humanistes</vt:lpstr>
      <vt:lpstr>Grands humanistes</vt:lpstr>
      <vt:lpstr>De l’humanisme naît la Réforme</vt:lpstr>
      <vt:lpstr>La Réforme protestante</vt:lpstr>
      <vt:lpstr>Principes du protestantisme</vt:lpstr>
      <vt:lpstr>Grands réformateurs</vt:lpstr>
      <vt:lpstr>Présentation PowerPoint</vt:lpstr>
      <vt:lpstr>Dispute sur la puissance des indulgences</vt:lpstr>
      <vt:lpstr>Présentation PowerPoint</vt:lpstr>
      <vt:lpstr>Présentation PowerPoint</vt:lpstr>
      <vt:lpstr>Contre-Réforme  ou Réforme catholique</vt:lpstr>
      <vt:lpstr>L’ordre des Jésuites  ou la compagnie de Jésus</vt:lpstr>
      <vt:lpstr>la Renaissance artistique</vt:lpstr>
      <vt:lpstr>Présentation PowerPoint</vt:lpstr>
      <vt:lpstr>Présentation PowerPoint</vt:lpstr>
      <vt:lpstr>Présentation PowerPoint</vt:lpstr>
      <vt:lpstr>Léonard de Vinci (1452-1519)</vt:lpstr>
      <vt:lpstr>Présentation PowerPoint</vt:lpstr>
      <vt:lpstr>Présentation PowerPoint</vt:lpstr>
      <vt:lpstr>Présentation PowerPoint</vt:lpstr>
      <vt:lpstr>Invention de la perspective</vt:lpstr>
      <vt:lpstr>Le maniérisme</vt:lpstr>
      <vt:lpstr>Présentation PowerPoint</vt:lpstr>
      <vt:lpstr>Les châteaux de la Loire</vt:lpstr>
      <vt:lpstr>Présentation PowerPoint</vt:lpstr>
      <vt:lpstr>Renouveau de l’écriture poétique</vt:lpstr>
      <vt:lpstr>Du Bellay et le manifeste de la nouvelle poésie française</vt:lpstr>
      <vt:lpstr>la Pléiade: Joachim du Bellay (1522-1560)</vt:lpstr>
      <vt:lpstr>Son sonnet le plus célèbre</vt:lpstr>
      <vt:lpstr>Présentation PowerPoint</vt:lpstr>
      <vt:lpstr>la Pléiade: Pierre de Ronsard (1524-1585)</vt:lpstr>
      <vt:lpstr>Mignonne, allons voir si la rose </vt:lpstr>
      <vt:lpstr>Présentation PowerPoint</vt:lpstr>
      <vt:lpstr>Louise Labé (1524-1566)</vt:lpstr>
      <vt:lpstr>Présentation PowerPoint</vt:lpstr>
      <vt:lpstr>Synthèse</vt:lpstr>
      <vt:lpstr>A voir</vt:lpstr>
      <vt:lpstr>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Renaissance</dc:title>
  <cp:lastModifiedBy>Jean-Luc Burri</cp:lastModifiedBy>
  <cp:revision>2</cp:revision>
  <dcterms:modified xsi:type="dcterms:W3CDTF">2021-12-22T12:53:21Z</dcterms:modified>
</cp:coreProperties>
</file>