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31320-6C28-E848-8136-ACC9B0DC4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23927B-6550-B948-BC22-6B722CB5F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890BFF-2B36-CC41-A8A3-F8E35882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BBEA02-5458-F548-9EF1-300EC169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ABFFCC-0A01-234D-8E60-0BF8ED8C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59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E6CB7-DDAA-7640-81A5-F50661B7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96DA60-D623-9142-ADBC-0406BED2E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24E6C2-102F-3C4D-8AB2-F96EA10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5D174F-DF40-CF46-8FB2-67882FFE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60A384-E7AE-BE43-8AC2-D68146AB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53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E4FC1C-4671-5640-B9DD-4236A2B78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F173DF-8048-DE4B-9E3F-EBCBE7739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B1000A-6945-3F4C-9F97-8A2F2650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F68A73-FE1B-5840-B054-5828D2D9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EEF6AF-F42E-5448-86EA-DFF6B694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07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C47B6-6DB8-014E-AB70-7A20FD35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F82656-4D09-7E44-BFA7-390ACFE63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3BC3E3-05F5-6143-B269-57AC436C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6969AA-F8B3-BE49-A410-2943BF95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2A0964-2080-F141-A30F-90380CD0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96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0F159-F745-774B-972E-6C5DECE2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13545-8622-9441-B38A-C321CF12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4D142-A036-CA46-A55C-F2A6A294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C9F1FB-3E6D-554C-B531-4441AEBB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441793-54ED-B149-A9AC-6923CCD4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70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39EE8-85FB-8D48-90C6-6B2940F4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06852D-324B-534A-823B-4162EC153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46AF20-65C1-5646-AA51-E90AD040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271ED4-ACFC-A545-99CB-65838F0B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AD115A-A3E6-534F-ADA5-F339D7B9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52AE6-1828-864F-BA16-44F4B102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78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1A37F-8A88-D64A-8E58-461ABD9F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A5993-D873-8A43-B714-90D58D27F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D17C7E-976D-AD4B-8912-F3EBF92B5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8F311-3866-3F4C-8974-7A19DBC3D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303359-CBB7-174C-8EE9-EC740DA97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75CC66-7804-9D44-A77D-1DB1B7F1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69C61E-265A-7649-814B-D3BFE21B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56A825-071F-CB4E-8A76-3F6055A5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4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C0ED5-C239-D246-979F-010EF6A1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45F721-D7C3-5348-AB63-B20DBE43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A3CF4B-C5BF-CF47-B268-E90D30C4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88111F-65DF-4B44-8BFB-474354F8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8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E89DF92-FE7A-074C-8235-8DA75DE8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8CB248-9C3F-614C-841B-266E49FE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2C576C-88E7-5343-85E2-9044A19F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31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35BA4-59ED-EA47-BDF2-36D1E55A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ED3497-8BED-4B47-A151-409810CC0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9C8BD3-CA2C-3245-AA03-C5B8A7D27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A8A96F-9817-B54D-B678-2F4DDE81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D2438F-D731-6F47-AAEA-977E8C7F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E8EA02-8C51-6146-8FAE-E569A0BB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52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85153-EF11-744C-B17E-CD5A1AA4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B78D0C-15BB-094E-B833-9CAABAC43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1B650C-E656-C646-B232-DECB4C474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A38EB-90D1-1546-B160-A5E81ABE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4F333F-EA69-8646-89FE-4851953A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3FEE9B-8242-894F-9660-655AFCF7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90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B01F9F-BA19-5D40-BE60-2F2994BE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BA5EA4-2CDF-5F40-9EB3-011CE4F4E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60A927-400A-DF4A-AF06-8946C6DE3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1D4D-7657-FC43-811C-33411095EA39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4C9022-659F-BA47-B090-902213787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AD5EF-94F3-804E-B392-815CD7C1B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75075-9E90-204F-9015-0682B430FB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2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9F714-010F-D147-A0EF-45B721CE8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Comic Sans MS" panose="030F0702030302020204" pitchFamily="66" charset="0"/>
              </a:rPr>
              <a:t>Produire et évaluer un document cartographique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191DBA-1A20-624D-A95F-5187AAB43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>
                <a:latin typeface="Comic Sans MS" panose="030F0702030302020204" pitchFamily="66" charset="0"/>
              </a:rPr>
              <a:t>Définir des critères d’évaluation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>
                <a:latin typeface="Comic Sans MS" panose="030F0702030302020204" pitchFamily="66" charset="0"/>
              </a:rPr>
              <a:t>Réaliser une carte d’un chemin cyclable vers le gymnase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>
                <a:latin typeface="Comic Sans MS" panose="030F0702030302020204" pitchFamily="66" charset="0"/>
              </a:rPr>
              <a:t>Évaluer les cartes produites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4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A9C8C4-05A3-D444-86C5-FDD8A90B6DC6}"/>
              </a:ext>
            </a:extLst>
          </p:cNvPr>
          <p:cNvSpPr txBox="1">
            <a:spLocks/>
          </p:cNvSpPr>
          <p:nvPr/>
        </p:nvSpPr>
        <p:spPr>
          <a:xfrm>
            <a:off x="218495" y="122903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>
                <a:latin typeface="Comic Sans MS" panose="030F0702030302020204" pitchFamily="66" charset="0"/>
              </a:rPr>
              <a:t>Définir des critères d’évaluation pour la production d’une carte 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FC558A-2CF1-DD46-9C61-81613A783A25}"/>
              </a:ext>
            </a:extLst>
          </p:cNvPr>
          <p:cNvSpPr txBox="1"/>
          <p:nvPr/>
        </p:nvSpPr>
        <p:spPr>
          <a:xfrm>
            <a:off x="396021" y="1956505"/>
            <a:ext cx="10037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dirty="0"/>
              <a:t>https://</a:t>
            </a:r>
            <a:r>
              <a:rPr lang="fr-FR" sz="3000" dirty="0" err="1"/>
              <a:t>app.wooclap.com</a:t>
            </a:r>
            <a:r>
              <a:rPr lang="fr-FR" sz="3000" dirty="0"/>
              <a:t>/events/</a:t>
            </a:r>
            <a:r>
              <a:rPr lang="fr-CH" sz="3000" dirty="0"/>
              <a:t>XXXXXX</a:t>
            </a:r>
            <a:endParaRPr lang="fr-FR" sz="3000" dirty="0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048BE41C-F62A-1740-9207-9FC9AC197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57" y="2863507"/>
            <a:ext cx="35179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DB94EB5-E6C2-6A42-9420-35D943F52655}"/>
              </a:ext>
            </a:extLst>
          </p:cNvPr>
          <p:cNvSpPr txBox="1"/>
          <p:nvPr/>
        </p:nvSpPr>
        <p:spPr>
          <a:xfrm>
            <a:off x="744792" y="0"/>
            <a:ext cx="4703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fr-CH" sz="3000" dirty="0">
                <a:latin typeface="Comic Sans MS" panose="030F0702030302020204" pitchFamily="66" charset="0"/>
              </a:rPr>
              <a:t>Critères</a:t>
            </a:r>
            <a:endParaRPr lang="fr-FR" sz="3000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C760056E-9FA7-BD49-9954-A11571FCD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389887"/>
              </p:ext>
            </p:extLst>
          </p:nvPr>
        </p:nvGraphicFramePr>
        <p:xfrm>
          <a:off x="744792" y="928602"/>
          <a:ext cx="10302842" cy="5271184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5151421">
                  <a:extLst>
                    <a:ext uri="{9D8B030D-6E8A-4147-A177-3AD203B41FA5}">
                      <a16:colId xmlns:a16="http://schemas.microsoft.com/office/drawing/2014/main" val="1154665625"/>
                    </a:ext>
                  </a:extLst>
                </a:gridCol>
                <a:gridCol w="5151421">
                  <a:extLst>
                    <a:ext uri="{9D8B030D-6E8A-4147-A177-3AD203B41FA5}">
                      <a16:colId xmlns:a16="http://schemas.microsoft.com/office/drawing/2014/main" val="2910811470"/>
                    </a:ext>
                  </a:extLst>
                </a:gridCol>
              </a:tblGrid>
              <a:tr h="1317796">
                <a:tc>
                  <a:txBody>
                    <a:bodyPr/>
                    <a:lstStyle/>
                    <a:p>
                      <a:r>
                        <a:rPr lang="fr-CH" sz="2400" dirty="0">
                          <a:latin typeface="Comic Sans MS" panose="030F0702030302020204" pitchFamily="66" charset="0"/>
                        </a:rPr>
                        <a:t>1.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33257"/>
                  </a:ext>
                </a:extLst>
              </a:tr>
              <a:tr h="1317796">
                <a:tc>
                  <a:txBody>
                    <a:bodyPr/>
                    <a:lstStyle/>
                    <a:p>
                      <a:r>
                        <a:rPr lang="fr-CH" sz="2400" dirty="0">
                          <a:latin typeface="Comic Sans MS" panose="030F0702030302020204" pitchFamily="66" charset="0"/>
                        </a:rPr>
                        <a:t>2.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96279"/>
                  </a:ext>
                </a:extLst>
              </a:tr>
              <a:tr h="1317796">
                <a:tc>
                  <a:txBody>
                    <a:bodyPr/>
                    <a:lstStyle/>
                    <a:p>
                      <a:r>
                        <a:rPr lang="fr-CH" sz="2400" dirty="0">
                          <a:latin typeface="Comic Sans MS" panose="030F0702030302020204" pitchFamily="66" charset="0"/>
                        </a:rPr>
                        <a:t>3.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547593"/>
                  </a:ext>
                </a:extLst>
              </a:tr>
              <a:tr h="1317796">
                <a:tc>
                  <a:txBody>
                    <a:bodyPr/>
                    <a:lstStyle/>
                    <a:p>
                      <a:r>
                        <a:rPr lang="fr-CH" sz="2400">
                          <a:latin typeface="Comic Sans MS" panose="030F0702030302020204" pitchFamily="66" charset="0"/>
                        </a:rPr>
                        <a:t>4. 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88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41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E9EC1C4-BCB1-3D43-A03D-F7590846C64A}"/>
              </a:ext>
            </a:extLst>
          </p:cNvPr>
          <p:cNvSpPr txBox="1">
            <a:spLocks/>
          </p:cNvSpPr>
          <p:nvPr/>
        </p:nvSpPr>
        <p:spPr>
          <a:xfrm>
            <a:off x="218495" y="-191183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>
                <a:latin typeface="Comic Sans MS" panose="030F0702030302020204" pitchFamily="66" charset="0"/>
              </a:rPr>
              <a:t>Créer une carte d’un chemin cyclable vers le gymnase de Burier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CFAF33-4A1E-9943-873D-B91FBFE88DBE}"/>
              </a:ext>
            </a:extLst>
          </p:cNvPr>
          <p:cNvSpPr txBox="1"/>
          <p:nvPr/>
        </p:nvSpPr>
        <p:spPr>
          <a:xfrm>
            <a:off x="218495" y="1762160"/>
            <a:ext cx="11755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Wingdings" pitchFamily="2" charset="2"/>
              <a:buChar char="ü"/>
            </a:pPr>
            <a:r>
              <a:rPr lang="fr-CH" sz="3000" dirty="0">
                <a:latin typeface="Comic Sans MS" panose="030F0702030302020204" pitchFamily="66" charset="0"/>
              </a:rPr>
              <a:t>A l’intention des élèves de 1ère année</a:t>
            </a:r>
          </a:p>
          <a:p>
            <a:pPr marL="514350" indent="-514350" algn="l">
              <a:buFont typeface="Wingdings" pitchFamily="2" charset="2"/>
              <a:buChar char="ü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Wingdings" pitchFamily="2" charset="2"/>
              <a:buChar char="ü"/>
            </a:pPr>
            <a:r>
              <a:rPr lang="fr-CH" sz="3000" dirty="0">
                <a:latin typeface="Comic Sans MS" panose="030F0702030302020204" pitchFamily="66" charset="0"/>
              </a:rPr>
              <a:t>Depuis La Tour-De-Peilz (gare), Le Crêt-Richard, Chailly, Clarens</a:t>
            </a:r>
          </a:p>
          <a:p>
            <a:pPr marL="514350" indent="-514350" algn="l">
              <a:buFont typeface="Wingdings" pitchFamily="2" charset="2"/>
              <a:buChar char="ü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Wingdings" pitchFamily="2" charset="2"/>
              <a:buChar char="ü"/>
            </a:pPr>
            <a:r>
              <a:rPr lang="fr-CH" sz="3000" dirty="0">
                <a:latin typeface="Comic Sans MS" panose="030F0702030302020204" pitchFamily="66" charset="0"/>
              </a:rPr>
              <a:t>Route la plus directe possible, Pente maximum de 12%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fr-CH" sz="3000" dirty="0">
                <a:latin typeface="Comic Sans MS" panose="030F0702030302020204" pitchFamily="66" charset="0"/>
              </a:rPr>
              <a:t>Route en dur, pas de chemin de terre, route à vitesse modérée 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fr-CH" sz="3000" dirty="0">
                <a:latin typeface="Comic Sans MS" panose="030F0702030302020204" pitchFamily="66" charset="0"/>
              </a:rPr>
              <a:t>Public: élèves non débutant- maîtrise du code de la route – déplacement utilitaire </a:t>
            </a:r>
            <a:endParaRPr lang="fr-FR" sz="3000" dirty="0">
              <a:latin typeface="Comic Sans MS" panose="030F0702030302020204" pitchFamily="66" charset="0"/>
            </a:endParaRP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554F3C4E-B20D-7749-A9AB-34414427F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44" y="990101"/>
            <a:ext cx="2648789" cy="17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5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8011581-F87E-0847-BDC6-C335713B2E3C}"/>
              </a:ext>
            </a:extLst>
          </p:cNvPr>
          <p:cNvSpPr txBox="1"/>
          <p:nvPr/>
        </p:nvSpPr>
        <p:spPr>
          <a:xfrm>
            <a:off x="259463" y="-221511"/>
            <a:ext cx="1175501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Wingdings" pitchFamily="2" charset="2"/>
              <a:buChar char="ü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Wingdings" pitchFamily="2" charset="2"/>
              <a:buChar char="ü"/>
            </a:pPr>
            <a:r>
              <a:rPr lang="fr-CH" sz="3000" dirty="0">
                <a:latin typeface="Comic Sans MS" panose="030F0702030302020204" pitchFamily="66" charset="0"/>
              </a:rPr>
              <a:t>Depuis La Tour-De-Peilz (gare), Le Crêt-Richard, Chailly, Clarens</a:t>
            </a:r>
          </a:p>
          <a:p>
            <a:pPr marL="514350" indent="-514350" algn="l">
              <a:buFont typeface="Wingdings" pitchFamily="2" charset="2"/>
              <a:buChar char="ü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Wingdings" pitchFamily="2" charset="2"/>
              <a:buChar char="ü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Wingdings" pitchFamily="2" charset="2"/>
              <a:buChar char="ü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Wingdings" pitchFamily="2" charset="2"/>
              <a:buChar char="ü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Wingdings" pitchFamily="2" charset="2"/>
              <a:buChar char="ü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Wingdings" pitchFamily="2" charset="2"/>
              <a:buChar char="ü"/>
            </a:pPr>
            <a:r>
              <a:rPr lang="fr-CH" sz="3000" dirty="0">
                <a:latin typeface="Comic Sans MS" panose="030F0702030302020204" pitchFamily="66" charset="0"/>
              </a:rPr>
              <a:t>Route en dur, pas de chemin de terre, route à vitesse modérée (50/80km/h). 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fr-CH" sz="3000" dirty="0">
                <a:latin typeface="Comic Sans MS" panose="030F0702030302020204" pitchFamily="66" charset="0"/>
              </a:rPr>
              <a:t>Public: élèves non débutant- maîtrise du code de la route – </a:t>
            </a:r>
          </a:p>
          <a:p>
            <a:pPr marL="514350" indent="-514350" algn="l">
              <a:buFont typeface="Wingdings" pitchFamily="2" charset="2"/>
              <a:buChar char="ü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Wingdings" pitchFamily="2" charset="2"/>
              <a:buChar char="ü"/>
            </a:pPr>
            <a:r>
              <a:rPr lang="fr-CH" sz="3000" dirty="0">
                <a:latin typeface="Comic Sans MS" panose="030F0702030302020204" pitchFamily="66" charset="0"/>
              </a:rPr>
              <a:t>Déplacement utilitaire: pas besoin d’un beau paysage mais du sentiment de sécurité (lieux de passage)</a:t>
            </a:r>
            <a:endParaRPr lang="fr-FR" sz="3000" dirty="0">
              <a:latin typeface="Comic Sans MS" panose="030F0702030302020204" pitchFamily="66" charset="0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977CC47C-90FE-D34B-94D4-A2D3212B3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89" y="1310640"/>
            <a:ext cx="2374900" cy="21183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E5AC11-DADA-F548-8AE5-7793E1F5C39C}"/>
              </a:ext>
            </a:extLst>
          </p:cNvPr>
          <p:cNvSpPr txBox="1"/>
          <p:nvPr/>
        </p:nvSpPr>
        <p:spPr>
          <a:xfrm>
            <a:off x="9033934" y="263887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https://</a:t>
            </a:r>
            <a:r>
              <a:rPr lang="fr-FR" sz="1000" dirty="0" err="1"/>
              <a:t>www.toutcalculer.com</a:t>
            </a:r>
            <a:r>
              <a:rPr lang="fr-FR" sz="1000" dirty="0"/>
              <a:t>/</a:t>
            </a:r>
            <a:r>
              <a:rPr lang="fr-FR" sz="1000" dirty="0" err="1"/>
              <a:t>batiment</a:t>
            </a:r>
            <a:r>
              <a:rPr lang="fr-FR" sz="1000" dirty="0"/>
              <a:t>/calculer-une-pente.php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90F700-A961-6847-A249-28C4B281A38B}"/>
              </a:ext>
            </a:extLst>
          </p:cNvPr>
          <p:cNvSpPr txBox="1"/>
          <p:nvPr/>
        </p:nvSpPr>
        <p:spPr>
          <a:xfrm>
            <a:off x="218494" y="1492657"/>
            <a:ext cx="855529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Wingdings" pitchFamily="2" charset="2"/>
              <a:buChar char="ü"/>
            </a:pPr>
            <a:r>
              <a:rPr lang="fr-CH" sz="2900" dirty="0">
                <a:latin typeface="Comic Sans MS" panose="030F0702030302020204" pitchFamily="66" charset="0"/>
              </a:rPr>
              <a:t>Route la plus directe possible, Pente maximum de 12%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fr-CH" sz="2800" dirty="0">
                <a:latin typeface="Comic Sans MS" panose="030F0702030302020204" pitchFamily="66" charset="0"/>
              </a:rPr>
              <a:t>Route en dur, pas de chemin de terre, dans l’ideal 8/10 m de large</a:t>
            </a:r>
            <a:endParaRPr lang="fr-CH" sz="2900" dirty="0">
              <a:latin typeface="Comic Sans MS" panose="030F0702030302020204" pitchFamily="66" charset="0"/>
            </a:endParaRPr>
          </a:p>
          <a:p>
            <a:pPr algn="l"/>
            <a:endParaRPr lang="fr-FR" sz="2900" dirty="0"/>
          </a:p>
        </p:txBody>
      </p:sp>
    </p:spTree>
    <p:extLst>
      <p:ext uri="{BB962C8B-B14F-4D97-AF65-F5344CB8AC3E}">
        <p14:creationId xmlns:p14="http://schemas.microsoft.com/office/powerpoint/2010/main" val="248741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402F096-6F94-C243-8AC6-1E5C5AF7143A}"/>
              </a:ext>
            </a:extLst>
          </p:cNvPr>
          <p:cNvSpPr txBox="1">
            <a:spLocks/>
          </p:cNvSpPr>
          <p:nvPr/>
        </p:nvSpPr>
        <p:spPr>
          <a:xfrm>
            <a:off x="218495" y="-191183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>
                <a:latin typeface="Comic Sans MS" panose="030F0702030302020204" pitchFamily="66" charset="0"/>
              </a:rPr>
              <a:t>Evaluation des cartes produites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886385-9591-0D43-8881-AA6665C49B52}"/>
              </a:ext>
            </a:extLst>
          </p:cNvPr>
          <p:cNvSpPr txBox="1"/>
          <p:nvPr/>
        </p:nvSpPr>
        <p:spPr>
          <a:xfrm>
            <a:off x="218495" y="1762160"/>
            <a:ext cx="117550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Courier New" panose="02070309020205020404" pitchFamily="49" charset="0"/>
              <a:buChar char="o"/>
            </a:pPr>
            <a:r>
              <a:rPr lang="fr-CH" sz="3000" dirty="0">
                <a:latin typeface="Comic Sans MS" panose="030F0702030302020204" pitchFamily="66" charset="0"/>
              </a:rPr>
              <a:t>Chaque groupe evalue le travail d’un autre groupe par rapport aux critères</a:t>
            </a:r>
          </a:p>
          <a:p>
            <a:pPr marL="514350" indent="-514350" algn="l">
              <a:buFont typeface="Courier New" panose="02070309020205020404" pitchFamily="49" charset="0"/>
              <a:buChar char="o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Courier New" panose="02070309020205020404" pitchFamily="49" charset="0"/>
              <a:buChar char="o"/>
            </a:pPr>
            <a:r>
              <a:rPr lang="fr-CH" sz="3000" dirty="0">
                <a:latin typeface="Comic Sans MS" panose="030F0702030302020204" pitchFamily="66" charset="0"/>
              </a:rPr>
              <a:t>Points forts </a:t>
            </a:r>
          </a:p>
          <a:p>
            <a:pPr marL="514350" indent="-514350" algn="l">
              <a:buFont typeface="Courier New" panose="02070309020205020404" pitchFamily="49" charset="0"/>
              <a:buChar char="o"/>
            </a:pPr>
            <a:endParaRPr lang="fr-CH" sz="3000" dirty="0">
              <a:latin typeface="Comic Sans MS" panose="030F0702030302020204" pitchFamily="66" charset="0"/>
            </a:endParaRPr>
          </a:p>
          <a:p>
            <a:pPr marL="514350" indent="-514350" algn="l">
              <a:buFont typeface="Courier New" panose="02070309020205020404" pitchFamily="49" charset="0"/>
              <a:buChar char="o"/>
            </a:pPr>
            <a:r>
              <a:rPr lang="fr-CH" sz="3000" dirty="0">
                <a:latin typeface="Comic Sans MS" panose="030F0702030302020204" pitchFamily="66" charset="0"/>
              </a:rPr>
              <a:t>Points à améliorer </a:t>
            </a:r>
            <a:endParaRPr lang="fr-FR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90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Produire et évaluer un document cartographique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Produire et évaluer un document cartographique</dc:title>
  <dc:creator>Claire Matti</dc:creator>
  <cp:lastModifiedBy>Claire Matti</cp:lastModifiedBy>
  <cp:revision>6</cp:revision>
  <dcterms:created xsi:type="dcterms:W3CDTF">2020-09-08T08:16:52Z</dcterms:created>
  <dcterms:modified xsi:type="dcterms:W3CDTF">2020-09-14T15:54:22Z</dcterms:modified>
</cp:coreProperties>
</file>