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7" r:id="rId2"/>
    <p:sldId id="256" r:id="rId3"/>
    <p:sldId id="274" r:id="rId4"/>
    <p:sldId id="259" r:id="rId5"/>
    <p:sldId id="260" r:id="rId6"/>
    <p:sldId id="269" r:id="rId7"/>
    <p:sldId id="270" r:id="rId8"/>
    <p:sldId id="271" r:id="rId9"/>
    <p:sldId id="261" r:id="rId10"/>
    <p:sldId id="275" r:id="rId11"/>
    <p:sldId id="276" r:id="rId12"/>
    <p:sldId id="273" r:id="rId13"/>
    <p:sldId id="272" r:id="rId14"/>
    <p:sldId id="262" r:id="rId15"/>
    <p:sldId id="263" r:id="rId16"/>
    <p:sldId id="264" r:id="rId17"/>
    <p:sldId id="265" r:id="rId18"/>
    <p:sldId id="266" r:id="rId19"/>
    <p:sldId id="268" r:id="rId20"/>
  </p:sldIdLst>
  <p:sldSz cx="12192000" cy="6858000"/>
  <p:notesSz cx="6858000" cy="9144000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65FD"/>
    <a:srgbClr val="CF8811"/>
    <a:srgbClr val="1A6DFA"/>
    <a:srgbClr val="7949DF"/>
    <a:srgbClr val="FB19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89"/>
    <p:restoredTop sz="82857"/>
  </p:normalViewPr>
  <p:slideViewPr>
    <p:cSldViewPr snapToGrid="0" snapToObjects="1">
      <p:cViewPr varScale="1">
        <p:scale>
          <a:sx n="100" d="100"/>
          <a:sy n="100" d="100"/>
        </p:scale>
        <p:origin x="88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136099-221F-D941-94B4-3926E096E95B}" type="datetimeFigureOut">
              <a:rPr lang="en-US" smtClean="0"/>
              <a:t>6/25/22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04BA46-D8F1-D94A-AB98-A64D60F672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970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36348-468C-1C47-93C8-7D99805DAE8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4050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- Donner aux </a:t>
            </a:r>
            <a:r>
              <a:rPr lang="en-US" dirty="0" err="1"/>
              <a:t>élèves</a:t>
            </a:r>
            <a:r>
              <a:rPr lang="en-US" dirty="0"/>
              <a:t> </a:t>
            </a:r>
            <a:r>
              <a:rPr lang="en-US" dirty="0" err="1"/>
              <a:t>leur</a:t>
            </a:r>
            <a:r>
              <a:rPr lang="en-US" dirty="0"/>
              <a:t> code avec de </a:t>
            </a:r>
            <a:r>
              <a:rPr lang="en-US" dirty="0" err="1"/>
              <a:t>l’espace</a:t>
            </a:r>
            <a:r>
              <a:rPr lang="en-US" dirty="0"/>
              <a:t> pour </a:t>
            </a:r>
            <a:r>
              <a:rPr lang="en-US" dirty="0" err="1"/>
              <a:t>écrire</a:t>
            </a:r>
            <a:r>
              <a:rPr lang="en-US" dirty="0"/>
              <a:t> </a:t>
            </a:r>
            <a:r>
              <a:rPr lang="en-US" dirty="0" err="1"/>
              <a:t>leur</a:t>
            </a:r>
            <a:r>
              <a:rPr lang="en-US" dirty="0"/>
              <a:t> nom </a:t>
            </a:r>
            <a:r>
              <a:rPr lang="en-US" dirty="0" err="1"/>
              <a:t>d’utilisateur</a:t>
            </a:r>
            <a:r>
              <a:rPr lang="en-US" dirty="0"/>
              <a:t> + le code des parents.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04BA46-D8F1-D94A-AB98-A64D60F6729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2562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04BA46-D8F1-D94A-AB98-A64D60F6729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0877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Expliquez les pouvoirs basiques, montre les messages, montrez les outils en leur donnant 375 points par outils afin qu’ils puissent monter de niveau.</a:t>
            </a:r>
          </a:p>
          <a:p>
            <a:endParaRPr lang="fr-FR" dirty="0"/>
          </a:p>
          <a:p>
            <a:r>
              <a:rPr lang="fr-FR" dirty="0"/>
              <a:t>Leur dire que nous allons jouer comme ça pendant 1-2 semaines, ensuite nous allons débloquer d’autres fonctionnalités dans le jeu (les cœurs</a:t>
            </a:r>
            <a:r>
              <a:rPr lang="fr-FR"/>
              <a:t>, batailles </a:t>
            </a:r>
            <a:r>
              <a:rPr lang="fr-FR" dirty="0"/>
              <a:t>contre les monstres, les équipes et les rôles)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04BA46-D8F1-D94A-AB98-A64D60F6729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934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36348-468C-1C47-93C8-7D99805DAE8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193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36348-468C-1C47-93C8-7D99805DAE8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1852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36348-468C-1C47-93C8-7D99805DAE8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657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36348-468C-1C47-93C8-7D99805DAE8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6750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04BA46-D8F1-D94A-AB98-A64D60F6729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012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04BA46-D8F1-D94A-AB98-A64D60F6729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2691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04BA46-D8F1-D94A-AB98-A64D60F6729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891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- Donner aux </a:t>
            </a:r>
            <a:r>
              <a:rPr lang="en-US" dirty="0" err="1"/>
              <a:t>élèves</a:t>
            </a:r>
            <a:r>
              <a:rPr lang="en-US" dirty="0"/>
              <a:t> </a:t>
            </a:r>
            <a:r>
              <a:rPr lang="en-US" dirty="0" err="1"/>
              <a:t>leur</a:t>
            </a:r>
            <a:r>
              <a:rPr lang="en-US" dirty="0"/>
              <a:t> code avec de </a:t>
            </a:r>
            <a:r>
              <a:rPr lang="en-US" dirty="0" err="1"/>
              <a:t>l’espace</a:t>
            </a:r>
            <a:r>
              <a:rPr lang="en-US" dirty="0"/>
              <a:t> pour </a:t>
            </a:r>
            <a:r>
              <a:rPr lang="en-US" dirty="0" err="1"/>
              <a:t>écrire</a:t>
            </a:r>
            <a:r>
              <a:rPr lang="en-US" dirty="0"/>
              <a:t> </a:t>
            </a:r>
            <a:r>
              <a:rPr lang="en-US" dirty="0" err="1"/>
              <a:t>leur</a:t>
            </a:r>
            <a:r>
              <a:rPr lang="en-US" dirty="0"/>
              <a:t> nom </a:t>
            </a:r>
            <a:r>
              <a:rPr lang="en-US" dirty="0" err="1"/>
              <a:t>d’utilisateur</a:t>
            </a:r>
            <a:r>
              <a:rPr lang="en-US" dirty="0"/>
              <a:t> + le code des parents.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04BA46-D8F1-D94A-AB98-A64D60F6729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076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8FFA8-6FA6-B447-BDCF-4D3B0FA66B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576792-B82B-0B46-9D82-94DEF55826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C69CB6-36F6-E44C-A036-0ABF22DA1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4AF6-31F0-8149-9209-9341921F47F0}" type="datetimeFigureOut">
              <a:rPr lang="en-US" smtClean="0"/>
              <a:t>6/25/22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6F895E-B2EA-4E40-BB0C-579990203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9D15A3-3837-384C-B5BD-5FB1E49BA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208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63133-8855-4C48-BFA8-6DFA63A8D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761EB3-55B8-9F44-B9FD-D3F43CB57D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C30A8A-8B50-9247-8801-7BC0B5A6B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4AF6-31F0-8149-9209-9341921F47F0}" type="datetimeFigureOut">
              <a:rPr lang="en-US" smtClean="0"/>
              <a:t>6/25/22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167D9B-CB3D-CF41-90ED-BF6632742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D2402F-340B-784E-9F0C-304AD2458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272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D6A296-6B45-EB48-971D-38182EA4C5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940D00-36AF-A14D-A47E-39ACC5E5A0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88894B-6FC1-B047-B70F-E9BB179A3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4AF6-31F0-8149-9209-9341921F47F0}" type="datetimeFigureOut">
              <a:rPr lang="en-US" smtClean="0"/>
              <a:t>6/25/22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E3057-126A-264F-BE91-2FDB03679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3846FA-6667-5B44-8534-98A92ABB3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26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453C0-575B-4946-8A8A-F93F7F4B9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817E53-BFB0-A442-A7B3-6F2E76E6EB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9F2A5B-98E7-3244-B4CF-A37BEBEE7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4AF6-31F0-8149-9209-9341921F47F0}" type="datetimeFigureOut">
              <a:rPr lang="en-US" smtClean="0"/>
              <a:t>6/25/22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6FF296-1BD8-9D4C-83F7-527FEEC2E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BF9CF3-84B9-8649-8EF6-21D780D15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5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B5917-0D8F-0240-8078-298DB11C4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22B118-3E97-6843-9721-2BE5D28355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C475D9-7B16-CC45-AFFB-5158455A0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4AF6-31F0-8149-9209-9341921F47F0}" type="datetimeFigureOut">
              <a:rPr lang="en-US" smtClean="0"/>
              <a:t>6/25/22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8EB5BA-BBB9-DB40-A39B-0388ED4F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B9515C-6020-C34E-AAE3-571E42987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019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36E363-DB39-E048-8CEA-6331BF933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546CB2-0557-E34E-9F65-EBECE18A73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11355A-3FA3-9440-8A85-C0D69C3BBD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FD121C-38DB-3346-8672-0E3024F2E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4AF6-31F0-8149-9209-9341921F47F0}" type="datetimeFigureOut">
              <a:rPr lang="en-US" smtClean="0"/>
              <a:t>6/25/22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C8E654-0807-C84A-A595-30F7ABC8A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24B90B-2C29-0D4D-8F0A-2E2B54CA3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306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A03F1-A508-4240-B34F-0D01DE32B4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6CA1F5-0771-1943-BEE7-8FC2D00598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A60F5C-58E9-EE4F-8734-87EE0DA648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7D5BC3-A4A2-BF49-B898-1D46EA8CFB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745B03-F65E-894C-95DB-6394A61EFB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5D609D9-F4C0-224A-9DAA-3ADF7D720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4AF6-31F0-8149-9209-9341921F47F0}" type="datetimeFigureOut">
              <a:rPr lang="en-US" smtClean="0"/>
              <a:t>6/25/22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90E38AC-F5B2-8547-AA31-86C923294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DF878A6-34D1-764D-90E5-786DEFC21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423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C5FC2-4CDD-DF42-B5E9-EE20B0283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8753D5-9DBD-4F41-9807-828A81D55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4AF6-31F0-8149-9209-9341921F47F0}" type="datetimeFigureOut">
              <a:rPr lang="en-US" smtClean="0"/>
              <a:t>6/25/22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C7DFA8-F529-A344-B39F-67FBC1DE2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21D72E-5389-1E45-898A-0FD744505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959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0AB0950-2C0D-1D43-825C-50FB074E8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4AF6-31F0-8149-9209-9341921F47F0}" type="datetimeFigureOut">
              <a:rPr lang="en-US" smtClean="0"/>
              <a:t>6/25/22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9A7031-9BAE-6C49-821C-92FA1C8A8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004F49-1E47-8743-B524-19E5268FE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162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09EA5-A395-C440-8165-C18BD27DD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EC45D5-9D6A-1F45-991C-A72677B8F5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B56D56-FFE3-984C-8969-649D76AB59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9A6CC5-D804-EF40-818F-5A87C379F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4AF6-31F0-8149-9209-9341921F47F0}" type="datetimeFigureOut">
              <a:rPr lang="en-US" smtClean="0"/>
              <a:t>6/25/22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60C9EB-51BE-0042-9BF9-E9277E4C6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E71F04-5D8A-0149-AE25-360AFBCD2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679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EEC99-4506-9341-A419-A00E73FDD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C73FD8-5965-A146-9725-B45D515638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57325B-5EB3-9A41-8797-E4220D5AD8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BD8D52-B117-F74D-8FE7-D42DA9DFF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4AF6-31F0-8149-9209-9341921F47F0}" type="datetimeFigureOut">
              <a:rPr lang="en-US" smtClean="0"/>
              <a:t>6/25/22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13F38B-32A7-1343-8876-D1FD1D50E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66B4D3-94C4-3141-9060-FF32898AD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078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D5ED79-011C-414D-A541-4E78BE648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90D4D9-050A-0743-A97B-16FE3B4BCE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C0473E-6527-E44A-BC11-B609F10B20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C4AF6-31F0-8149-9209-9341921F47F0}" type="datetimeFigureOut">
              <a:rPr lang="en-US" smtClean="0"/>
              <a:t>6/25/22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497066-403B-B846-B3B2-21288AD83C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ABE472-C4A8-374F-BD81-F6FCBCB511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C6394-CC0C-F444-A5B5-C281BB428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208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accounts.classcraft.com/signup/role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tiff"/><Relationship Id="rId5" Type="http://schemas.openxmlformats.org/officeDocument/2006/relationships/image" Target="../media/image36.tiff"/><Relationship Id="rId4" Type="http://schemas.openxmlformats.org/officeDocument/2006/relationships/image" Target="../media/image35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9866674-B98B-5E4F-87CB-61BA60DF94E2}"/>
              </a:ext>
            </a:extLst>
          </p:cNvPr>
          <p:cNvSpPr txBox="1">
            <a:spLocks/>
          </p:cNvSpPr>
          <p:nvPr/>
        </p:nvSpPr>
        <p:spPr>
          <a:xfrm>
            <a:off x="0" y="-12954"/>
            <a:ext cx="12192000" cy="66296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dirty="0"/>
              <a:t>Signez le « Pacte des héros »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9B0FD7-3754-5F47-93D7-DACA176D3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7458" y="650011"/>
            <a:ext cx="4797083" cy="620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8717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CE0D2BE-967E-EB43-AE3A-C5B02D1B2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7180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fr-FR" sz="3600" b="1" dirty="0"/>
              <a:t>Corrigeons ensemble!</a:t>
            </a:r>
          </a:p>
        </p:txBody>
      </p:sp>
    </p:spTree>
    <p:extLst>
      <p:ext uri="{BB962C8B-B14F-4D97-AF65-F5344CB8AC3E}">
        <p14:creationId xmlns:p14="http://schemas.microsoft.com/office/powerpoint/2010/main" val="15736762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CE0D2BE-967E-EB43-AE3A-C5B02D1B2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fr-FR" sz="3600" b="1" dirty="0"/>
              <a:t>Création de personnage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B380EE-4FC8-CE4A-8C81-317365C15D22}"/>
              </a:ext>
            </a:extLst>
          </p:cNvPr>
          <p:cNvSpPr txBox="1"/>
          <p:nvPr/>
        </p:nvSpPr>
        <p:spPr>
          <a:xfrm>
            <a:off x="958984" y="842963"/>
            <a:ext cx="102740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Collez la marche à suivre à la dernière page de votre agenda.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CF9771-A0D3-114E-9459-C07DDF39F6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2514599" y="1427738"/>
            <a:ext cx="71628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44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F97A807-4293-7549-A4D9-125D26DADB83}"/>
              </a:ext>
            </a:extLst>
          </p:cNvPr>
          <p:cNvSpPr txBox="1"/>
          <p:nvPr/>
        </p:nvSpPr>
        <p:spPr>
          <a:xfrm>
            <a:off x="223157" y="662965"/>
            <a:ext cx="117456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1.  </a:t>
            </a:r>
            <a:r>
              <a:rPr lang="en-US" sz="2400" dirty="0" err="1"/>
              <a:t>Téléchargez</a:t>
            </a:r>
            <a:r>
              <a:rPr lang="en-US" sz="2400" dirty="0"/>
              <a:t> </a:t>
            </a:r>
            <a:r>
              <a:rPr lang="en-US" sz="2400" dirty="0" err="1"/>
              <a:t>l’application</a:t>
            </a:r>
            <a:r>
              <a:rPr lang="en-US" sz="2400" dirty="0"/>
              <a:t> </a:t>
            </a:r>
            <a:r>
              <a:rPr lang="en-US" sz="2400" dirty="0" err="1"/>
              <a:t>Classcraft</a:t>
            </a:r>
            <a:r>
              <a:rPr lang="en-US" sz="2400" dirty="0"/>
              <a:t> sur </a:t>
            </a:r>
            <a:r>
              <a:rPr lang="en-US" sz="2400" dirty="0" err="1"/>
              <a:t>votre</a:t>
            </a:r>
            <a:r>
              <a:rPr lang="en-US" sz="2400" dirty="0"/>
              <a:t> smartphone/</a:t>
            </a:r>
            <a:r>
              <a:rPr lang="en-US" sz="2400" dirty="0" err="1"/>
              <a:t>tablette</a:t>
            </a:r>
            <a:r>
              <a:rPr lang="en-US" sz="2400" dirty="0"/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Sur </a:t>
            </a:r>
            <a:r>
              <a:rPr lang="en-US" sz="2400" dirty="0" err="1"/>
              <a:t>ordinateur</a:t>
            </a:r>
            <a:r>
              <a:rPr lang="en-US" sz="2400" dirty="0"/>
              <a:t>:   </a:t>
            </a:r>
            <a:r>
              <a:rPr lang="en-US" u="sng" dirty="0">
                <a:hlinkClick r:id="rId3"/>
              </a:rPr>
              <a:t>https://accounts.classcraft.com/signup/</a:t>
            </a:r>
            <a:r>
              <a:rPr lang="fr-CH" u="sng" dirty="0">
                <a:hlinkClick r:id="rId3"/>
              </a:rPr>
              <a:t>role</a:t>
            </a:r>
            <a:r>
              <a:rPr lang="en-CH" sz="2400" dirty="0"/>
              <a:t> </a:t>
            </a:r>
            <a:endParaRPr 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CE0D2BE-967E-EB43-AE3A-C5B02D1B2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err="1"/>
              <a:t>Création</a:t>
            </a:r>
            <a:r>
              <a:rPr lang="en-US" sz="3600" b="1" dirty="0"/>
              <a:t> de personage </a:t>
            </a:r>
            <a:r>
              <a:rPr lang="en-US" sz="3600" b="1" dirty="0">
                <a:sym typeface="Wingdings" pitchFamily="2" charset="2"/>
              </a:rPr>
              <a:t> </a:t>
            </a:r>
            <a:r>
              <a:rPr lang="en-US" sz="3600" b="1" dirty="0" err="1">
                <a:sym typeface="Wingdings" pitchFamily="2" charset="2"/>
              </a:rPr>
              <a:t>lis</a:t>
            </a:r>
            <a:r>
              <a:rPr lang="en-US" sz="3600" b="1" dirty="0">
                <a:sym typeface="Wingdings" pitchFamily="2" charset="2"/>
              </a:rPr>
              <a:t> la </a:t>
            </a:r>
            <a:r>
              <a:rPr lang="en-US" sz="3600" b="1" dirty="0" err="1">
                <a:sym typeface="Wingdings" pitchFamily="2" charset="2"/>
              </a:rPr>
              <a:t>marche</a:t>
            </a:r>
            <a:r>
              <a:rPr lang="en-US" sz="3600" b="1" dirty="0">
                <a:sym typeface="Wingdings" pitchFamily="2" charset="2"/>
              </a:rPr>
              <a:t> </a:t>
            </a:r>
            <a:r>
              <a:rPr lang="en-US" sz="3600" b="1" dirty="0" err="1">
                <a:sym typeface="Wingdings" pitchFamily="2" charset="2"/>
              </a:rPr>
              <a:t>à</a:t>
            </a:r>
            <a:r>
              <a:rPr lang="en-US" sz="3600" b="1" dirty="0">
                <a:sym typeface="Wingdings" pitchFamily="2" charset="2"/>
              </a:rPr>
              <a:t> </a:t>
            </a:r>
            <a:r>
              <a:rPr lang="en-US" sz="3600" b="1" dirty="0" err="1">
                <a:sym typeface="Wingdings" pitchFamily="2" charset="2"/>
              </a:rPr>
              <a:t>suivre</a:t>
            </a:r>
            <a:endParaRPr lang="en-US" sz="36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4C47ACE-AC4A-0643-B4B5-B4A08120B8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553" y="2876550"/>
            <a:ext cx="3568700" cy="1104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AB3AF0-C4B3-E74B-97B3-C051CADBD1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3090" y="2876550"/>
            <a:ext cx="3568700" cy="11049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6632C12-D8EE-884E-A46E-11D904EA77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07627" y="2876550"/>
            <a:ext cx="3568700" cy="1104900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DCBB3FA-A8FB-3D4A-8268-0B951A3925CD}"/>
              </a:ext>
            </a:extLst>
          </p:cNvPr>
          <p:cNvCxnSpPr>
            <a:cxnSpLocks/>
          </p:cNvCxnSpPr>
          <p:nvPr/>
        </p:nvCxnSpPr>
        <p:spPr>
          <a:xfrm flipV="1">
            <a:off x="2288577" y="3981450"/>
            <a:ext cx="0" cy="1568413"/>
          </a:xfrm>
          <a:prstGeom prst="straightConnector1">
            <a:avLst/>
          </a:prstGeom>
          <a:ln w="196850">
            <a:solidFill>
              <a:srgbClr val="7949D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5826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F97A807-4293-7549-A4D9-125D26DADB83}"/>
              </a:ext>
            </a:extLst>
          </p:cNvPr>
          <p:cNvSpPr txBox="1"/>
          <p:nvPr/>
        </p:nvSpPr>
        <p:spPr>
          <a:xfrm>
            <a:off x="223157" y="662965"/>
            <a:ext cx="11745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400" dirty="0"/>
              <a:t>2.   Saisissez votre «code d’élève».</a:t>
            </a:r>
          </a:p>
        </p:txBody>
      </p:sp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EA83BFE-D9BB-3442-B7E9-7D38919A1B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128"/>
          <a:stretch/>
        </p:blipFill>
        <p:spPr>
          <a:xfrm>
            <a:off x="387654" y="1787595"/>
            <a:ext cx="11416692" cy="448254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CE0D2BE-967E-EB43-AE3A-C5B02D1B2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err="1"/>
              <a:t>Création</a:t>
            </a:r>
            <a:r>
              <a:rPr lang="en-US" sz="3600" b="1" dirty="0"/>
              <a:t> de personage </a:t>
            </a:r>
            <a:r>
              <a:rPr lang="en-US" sz="3600" b="1" dirty="0">
                <a:sym typeface="Wingdings" pitchFamily="2" charset="2"/>
              </a:rPr>
              <a:t> </a:t>
            </a:r>
            <a:r>
              <a:rPr lang="en-US" sz="3600" b="1" dirty="0" err="1">
                <a:sym typeface="Wingdings" pitchFamily="2" charset="2"/>
              </a:rPr>
              <a:t>lis</a:t>
            </a:r>
            <a:r>
              <a:rPr lang="en-US" sz="3600" b="1" dirty="0">
                <a:sym typeface="Wingdings" pitchFamily="2" charset="2"/>
              </a:rPr>
              <a:t> la </a:t>
            </a:r>
            <a:r>
              <a:rPr lang="en-US" sz="3600" b="1" dirty="0" err="1">
                <a:sym typeface="Wingdings" pitchFamily="2" charset="2"/>
              </a:rPr>
              <a:t>marche</a:t>
            </a:r>
            <a:r>
              <a:rPr lang="en-US" sz="3600" b="1" dirty="0">
                <a:sym typeface="Wingdings" pitchFamily="2" charset="2"/>
              </a:rPr>
              <a:t> </a:t>
            </a:r>
            <a:r>
              <a:rPr lang="en-US" sz="3600" b="1" dirty="0" err="1">
                <a:sym typeface="Wingdings" pitchFamily="2" charset="2"/>
              </a:rPr>
              <a:t>à</a:t>
            </a:r>
            <a:r>
              <a:rPr lang="en-US" sz="3600" b="1" dirty="0">
                <a:sym typeface="Wingdings" pitchFamily="2" charset="2"/>
              </a:rPr>
              <a:t> </a:t>
            </a:r>
            <a:r>
              <a:rPr lang="en-US" sz="3600" b="1" dirty="0" err="1">
                <a:sym typeface="Wingdings" pitchFamily="2" charset="2"/>
              </a:rPr>
              <a:t>suivre</a:t>
            </a:r>
            <a:endParaRPr lang="en-US" sz="3600" b="1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C4472F2-E05B-CF47-BF7C-D2EAFE25588F}"/>
              </a:ext>
            </a:extLst>
          </p:cNvPr>
          <p:cNvCxnSpPr/>
          <p:nvPr/>
        </p:nvCxnSpPr>
        <p:spPr>
          <a:xfrm>
            <a:off x="2078182" y="3686773"/>
            <a:ext cx="2061556" cy="0"/>
          </a:xfrm>
          <a:prstGeom prst="straightConnector1">
            <a:avLst/>
          </a:prstGeom>
          <a:ln w="196850">
            <a:solidFill>
              <a:srgbClr val="7949D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36E9F53-C04E-4248-B1C0-DE56C4E3A964}"/>
              </a:ext>
            </a:extLst>
          </p:cNvPr>
          <p:cNvCxnSpPr>
            <a:cxnSpLocks/>
          </p:cNvCxnSpPr>
          <p:nvPr/>
        </p:nvCxnSpPr>
        <p:spPr>
          <a:xfrm flipH="1">
            <a:off x="6598920" y="4189693"/>
            <a:ext cx="1859280" cy="0"/>
          </a:xfrm>
          <a:prstGeom prst="straightConnector1">
            <a:avLst/>
          </a:prstGeom>
          <a:ln w="196850">
            <a:solidFill>
              <a:srgbClr val="7949D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62991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4FEA779-D138-F549-901D-A684511A62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25" y="911153"/>
            <a:ext cx="11979150" cy="5794447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2B6C51C-6E9C-4246-87DF-A778196FB0A8}"/>
              </a:ext>
            </a:extLst>
          </p:cNvPr>
          <p:cNvCxnSpPr/>
          <p:nvPr/>
        </p:nvCxnSpPr>
        <p:spPr>
          <a:xfrm>
            <a:off x="2992582" y="4256116"/>
            <a:ext cx="2061556" cy="0"/>
          </a:xfrm>
          <a:prstGeom prst="straightConnector1">
            <a:avLst/>
          </a:prstGeom>
          <a:ln w="196850">
            <a:solidFill>
              <a:srgbClr val="7949D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947D2572-76CA-304E-B415-06087AA74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err="1"/>
              <a:t>Création</a:t>
            </a:r>
            <a:r>
              <a:rPr lang="en-US" sz="3600" b="1" dirty="0"/>
              <a:t> de personage </a:t>
            </a:r>
            <a:r>
              <a:rPr lang="en-US" sz="3600" b="1" dirty="0">
                <a:sym typeface="Wingdings" pitchFamily="2" charset="2"/>
              </a:rPr>
              <a:t> </a:t>
            </a:r>
            <a:r>
              <a:rPr lang="en-US" sz="3600" b="1" dirty="0" err="1">
                <a:sym typeface="Wingdings" pitchFamily="2" charset="2"/>
              </a:rPr>
              <a:t>lis</a:t>
            </a:r>
            <a:r>
              <a:rPr lang="en-US" sz="3600" b="1" dirty="0">
                <a:sym typeface="Wingdings" pitchFamily="2" charset="2"/>
              </a:rPr>
              <a:t> la </a:t>
            </a:r>
            <a:r>
              <a:rPr lang="en-US" sz="3600" b="1" dirty="0" err="1">
                <a:sym typeface="Wingdings" pitchFamily="2" charset="2"/>
              </a:rPr>
              <a:t>marche</a:t>
            </a:r>
            <a:r>
              <a:rPr lang="en-US" sz="3600" b="1" dirty="0">
                <a:sym typeface="Wingdings" pitchFamily="2" charset="2"/>
              </a:rPr>
              <a:t> </a:t>
            </a:r>
            <a:r>
              <a:rPr lang="en-US" sz="3600" b="1" dirty="0" err="1">
                <a:sym typeface="Wingdings" pitchFamily="2" charset="2"/>
              </a:rPr>
              <a:t>à</a:t>
            </a:r>
            <a:r>
              <a:rPr lang="en-US" sz="3600" b="1" dirty="0">
                <a:sym typeface="Wingdings" pitchFamily="2" charset="2"/>
              </a:rPr>
              <a:t> </a:t>
            </a:r>
            <a:r>
              <a:rPr lang="en-US" sz="3600" b="1" dirty="0" err="1">
                <a:sym typeface="Wingdings" pitchFamily="2" charset="2"/>
              </a:rPr>
              <a:t>suivre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353390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F97A807-4293-7549-A4D9-125D26DADB83}"/>
              </a:ext>
            </a:extLst>
          </p:cNvPr>
          <p:cNvSpPr txBox="1"/>
          <p:nvPr/>
        </p:nvSpPr>
        <p:spPr>
          <a:xfrm>
            <a:off x="111578" y="810982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/>
              <a:t>3.   Ecris ton nom d’utilisateur que t’utiliseras pour te connecter à </a:t>
            </a:r>
            <a:r>
              <a:rPr lang="fr-FR" sz="2000" i="1" dirty="0" err="1"/>
              <a:t>Classcraft</a:t>
            </a:r>
            <a:r>
              <a:rPr lang="fr-FR" sz="2000" dirty="0"/>
              <a:t>. Si ça ne marche pas, il faut le changer.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/>
              <a:t>Ensuite, recopie le sur la feuille.</a:t>
            </a:r>
          </a:p>
        </p:txBody>
      </p:sp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09494C0F-F9E0-8C4F-B5B8-CE204454CA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66885"/>
            <a:ext cx="10896600" cy="5059959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D186C26-BF7C-B64B-8C1B-570750865CBB}"/>
              </a:ext>
            </a:extLst>
          </p:cNvPr>
          <p:cNvCxnSpPr/>
          <p:nvPr/>
        </p:nvCxnSpPr>
        <p:spPr>
          <a:xfrm>
            <a:off x="2097578" y="3566160"/>
            <a:ext cx="2061556" cy="0"/>
          </a:xfrm>
          <a:prstGeom prst="straightConnector1">
            <a:avLst/>
          </a:prstGeom>
          <a:ln w="196850">
            <a:solidFill>
              <a:srgbClr val="7949D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97F93BC-B1EC-604D-9988-7D1A2C47AC0D}"/>
              </a:ext>
            </a:extLst>
          </p:cNvPr>
          <p:cNvCxnSpPr>
            <a:cxnSpLocks/>
          </p:cNvCxnSpPr>
          <p:nvPr/>
        </p:nvCxnSpPr>
        <p:spPr>
          <a:xfrm flipH="1">
            <a:off x="6446520" y="4039985"/>
            <a:ext cx="2057400" cy="0"/>
          </a:xfrm>
          <a:prstGeom prst="straightConnector1">
            <a:avLst/>
          </a:prstGeom>
          <a:ln w="196850">
            <a:solidFill>
              <a:srgbClr val="7949D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DF231701-44B1-4646-BD03-9E0D6922F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err="1"/>
              <a:t>Création</a:t>
            </a:r>
            <a:r>
              <a:rPr lang="en-US" sz="3600" b="1" dirty="0"/>
              <a:t> de personage </a:t>
            </a:r>
            <a:r>
              <a:rPr lang="en-US" sz="3600" b="1" dirty="0">
                <a:sym typeface="Wingdings" pitchFamily="2" charset="2"/>
              </a:rPr>
              <a:t> </a:t>
            </a:r>
            <a:r>
              <a:rPr lang="en-US" sz="3600" b="1" dirty="0" err="1">
                <a:sym typeface="Wingdings" pitchFamily="2" charset="2"/>
              </a:rPr>
              <a:t>lis</a:t>
            </a:r>
            <a:r>
              <a:rPr lang="en-US" sz="3600" b="1" dirty="0">
                <a:sym typeface="Wingdings" pitchFamily="2" charset="2"/>
              </a:rPr>
              <a:t> la </a:t>
            </a:r>
            <a:r>
              <a:rPr lang="en-US" sz="3600" b="1" dirty="0" err="1">
                <a:sym typeface="Wingdings" pitchFamily="2" charset="2"/>
              </a:rPr>
              <a:t>marche</a:t>
            </a:r>
            <a:r>
              <a:rPr lang="en-US" sz="3600" b="1" dirty="0">
                <a:sym typeface="Wingdings" pitchFamily="2" charset="2"/>
              </a:rPr>
              <a:t> </a:t>
            </a:r>
            <a:r>
              <a:rPr lang="en-US" sz="3600" b="1" dirty="0" err="1">
                <a:sym typeface="Wingdings" pitchFamily="2" charset="2"/>
              </a:rPr>
              <a:t>à</a:t>
            </a:r>
            <a:r>
              <a:rPr lang="en-US" sz="3600" b="1" dirty="0">
                <a:sym typeface="Wingdings" pitchFamily="2" charset="2"/>
              </a:rPr>
              <a:t> </a:t>
            </a:r>
            <a:r>
              <a:rPr lang="en-US" sz="3600" b="1" dirty="0" err="1">
                <a:sym typeface="Wingdings" pitchFamily="2" charset="2"/>
              </a:rPr>
              <a:t>suivre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3651120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F66B4352-A657-0840-8D50-5D02A671CB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917" y="1478280"/>
            <a:ext cx="11818354" cy="480930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F97A807-4293-7549-A4D9-125D26DADB83}"/>
              </a:ext>
            </a:extLst>
          </p:cNvPr>
          <p:cNvSpPr txBox="1"/>
          <p:nvPr/>
        </p:nvSpPr>
        <p:spPr>
          <a:xfrm>
            <a:off x="207917" y="720788"/>
            <a:ext cx="11745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4.   Choisis un mot de passe que tu n’oublieras jamais pour te connecter.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D186C26-BF7C-B64B-8C1B-570750865CBB}"/>
              </a:ext>
            </a:extLst>
          </p:cNvPr>
          <p:cNvCxnSpPr/>
          <p:nvPr/>
        </p:nvCxnSpPr>
        <p:spPr>
          <a:xfrm>
            <a:off x="2085109" y="3598025"/>
            <a:ext cx="2061556" cy="0"/>
          </a:xfrm>
          <a:prstGeom prst="straightConnector1">
            <a:avLst/>
          </a:prstGeom>
          <a:ln w="196850">
            <a:solidFill>
              <a:srgbClr val="7949D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97F93BC-B1EC-604D-9988-7D1A2C47AC0D}"/>
              </a:ext>
            </a:extLst>
          </p:cNvPr>
          <p:cNvCxnSpPr/>
          <p:nvPr/>
        </p:nvCxnSpPr>
        <p:spPr>
          <a:xfrm>
            <a:off x="2975956" y="4159134"/>
            <a:ext cx="2061556" cy="0"/>
          </a:xfrm>
          <a:prstGeom prst="straightConnector1">
            <a:avLst/>
          </a:prstGeom>
          <a:ln w="196850">
            <a:solidFill>
              <a:srgbClr val="7949D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327880F-F0D2-334C-9A06-DCB4CE285C4D}"/>
              </a:ext>
            </a:extLst>
          </p:cNvPr>
          <p:cNvCxnSpPr>
            <a:cxnSpLocks/>
          </p:cNvCxnSpPr>
          <p:nvPr/>
        </p:nvCxnSpPr>
        <p:spPr>
          <a:xfrm flipH="1">
            <a:off x="8113222" y="3598025"/>
            <a:ext cx="2327564" cy="0"/>
          </a:xfrm>
          <a:prstGeom prst="straightConnector1">
            <a:avLst/>
          </a:prstGeom>
          <a:ln w="196850">
            <a:solidFill>
              <a:srgbClr val="7949D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BAE1DE76-2D6E-A544-8F3E-301C7B30F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err="1"/>
              <a:t>Création</a:t>
            </a:r>
            <a:r>
              <a:rPr lang="en-US" sz="3600" b="1" dirty="0"/>
              <a:t> de personage </a:t>
            </a:r>
            <a:r>
              <a:rPr lang="en-US" sz="3600" b="1" dirty="0">
                <a:sym typeface="Wingdings" pitchFamily="2" charset="2"/>
              </a:rPr>
              <a:t> </a:t>
            </a:r>
            <a:r>
              <a:rPr lang="en-US" sz="3600" b="1" dirty="0" err="1">
                <a:sym typeface="Wingdings" pitchFamily="2" charset="2"/>
              </a:rPr>
              <a:t>lis</a:t>
            </a:r>
            <a:r>
              <a:rPr lang="en-US" sz="3600" b="1" dirty="0">
                <a:sym typeface="Wingdings" pitchFamily="2" charset="2"/>
              </a:rPr>
              <a:t> la </a:t>
            </a:r>
            <a:r>
              <a:rPr lang="en-US" sz="3600" b="1" dirty="0" err="1">
                <a:sym typeface="Wingdings" pitchFamily="2" charset="2"/>
              </a:rPr>
              <a:t>marche</a:t>
            </a:r>
            <a:r>
              <a:rPr lang="en-US" sz="3600" b="1" dirty="0">
                <a:sym typeface="Wingdings" pitchFamily="2" charset="2"/>
              </a:rPr>
              <a:t> </a:t>
            </a:r>
            <a:r>
              <a:rPr lang="en-US" sz="3600" b="1" dirty="0" err="1">
                <a:sym typeface="Wingdings" pitchFamily="2" charset="2"/>
              </a:rPr>
              <a:t>à</a:t>
            </a:r>
            <a:r>
              <a:rPr lang="en-US" sz="3600" b="1" dirty="0">
                <a:sym typeface="Wingdings" pitchFamily="2" charset="2"/>
              </a:rPr>
              <a:t> </a:t>
            </a:r>
            <a:r>
              <a:rPr lang="en-US" sz="3600" b="1" dirty="0" err="1">
                <a:sym typeface="Wingdings" pitchFamily="2" charset="2"/>
              </a:rPr>
              <a:t>suivre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9164854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05FC429-A1D5-5640-9842-ACB2B93B26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516" y="1062961"/>
            <a:ext cx="11656967" cy="544451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630061B-D409-8641-859C-2D00F6F2E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err="1"/>
              <a:t>Création</a:t>
            </a:r>
            <a:r>
              <a:rPr lang="en-US" sz="3600" b="1" dirty="0"/>
              <a:t> de personage </a:t>
            </a:r>
            <a:r>
              <a:rPr lang="en-US" sz="3600" b="1" dirty="0">
                <a:sym typeface="Wingdings" pitchFamily="2" charset="2"/>
              </a:rPr>
              <a:t> </a:t>
            </a:r>
            <a:r>
              <a:rPr lang="en-US" sz="3600" b="1" dirty="0" err="1">
                <a:sym typeface="Wingdings" pitchFamily="2" charset="2"/>
              </a:rPr>
              <a:t>lis</a:t>
            </a:r>
            <a:r>
              <a:rPr lang="en-US" sz="3600" b="1" dirty="0">
                <a:sym typeface="Wingdings" pitchFamily="2" charset="2"/>
              </a:rPr>
              <a:t> la </a:t>
            </a:r>
            <a:r>
              <a:rPr lang="en-US" sz="3600" b="1" dirty="0" err="1">
                <a:sym typeface="Wingdings" pitchFamily="2" charset="2"/>
              </a:rPr>
              <a:t>marche</a:t>
            </a:r>
            <a:r>
              <a:rPr lang="en-US" sz="3600" b="1" dirty="0">
                <a:sym typeface="Wingdings" pitchFamily="2" charset="2"/>
              </a:rPr>
              <a:t> </a:t>
            </a:r>
            <a:r>
              <a:rPr lang="en-US" sz="3600" b="1" dirty="0" err="1">
                <a:sym typeface="Wingdings" pitchFamily="2" charset="2"/>
              </a:rPr>
              <a:t>à</a:t>
            </a:r>
            <a:r>
              <a:rPr lang="en-US" sz="3600" b="1" dirty="0">
                <a:sym typeface="Wingdings" pitchFamily="2" charset="2"/>
              </a:rPr>
              <a:t> </a:t>
            </a:r>
            <a:r>
              <a:rPr lang="en-US" sz="3600" b="1" dirty="0" err="1">
                <a:sym typeface="Wingdings" pitchFamily="2" charset="2"/>
              </a:rPr>
              <a:t>suivre</a:t>
            </a:r>
            <a:endParaRPr lang="en-US" sz="3600" b="1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A3AA5BC-B6B1-3E48-94D4-3F7241FD9181}"/>
              </a:ext>
            </a:extLst>
          </p:cNvPr>
          <p:cNvCxnSpPr/>
          <p:nvPr/>
        </p:nvCxnSpPr>
        <p:spPr>
          <a:xfrm>
            <a:off x="3539836" y="5591694"/>
            <a:ext cx="2061556" cy="0"/>
          </a:xfrm>
          <a:prstGeom prst="straightConnector1">
            <a:avLst/>
          </a:prstGeom>
          <a:ln w="196850">
            <a:solidFill>
              <a:srgbClr val="7949D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525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F97A807-4293-7549-A4D9-125D26DADB83}"/>
              </a:ext>
            </a:extLst>
          </p:cNvPr>
          <p:cNvSpPr txBox="1"/>
          <p:nvPr/>
        </p:nvSpPr>
        <p:spPr>
          <a:xfrm>
            <a:off x="223157" y="825358"/>
            <a:ext cx="11745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5.   Suis les instructions pour créer ton personnage.</a:t>
            </a:r>
          </a:p>
        </p:txBody>
      </p:sp>
      <p:pic>
        <p:nvPicPr>
          <p:cNvPr id="4" name="Picture 3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5DFE4EAF-BE93-1F45-AA17-D8852391EA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222"/>
          <a:stretch/>
        </p:blipFill>
        <p:spPr>
          <a:xfrm>
            <a:off x="223157" y="1726415"/>
            <a:ext cx="5471034" cy="2155764"/>
          </a:xfrm>
          <a:prstGeom prst="rect">
            <a:avLst/>
          </a:prstGeom>
        </p:spPr>
      </p:pic>
      <p:pic>
        <p:nvPicPr>
          <p:cNvPr id="7" name="Picture 6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D6EED648-B4B1-754A-8E09-9032C27B84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48"/>
          <a:stretch/>
        </p:blipFill>
        <p:spPr>
          <a:xfrm>
            <a:off x="5763492" y="1726415"/>
            <a:ext cx="6096000" cy="2024013"/>
          </a:xfrm>
          <a:prstGeom prst="rect">
            <a:avLst/>
          </a:prstGeom>
        </p:spPr>
      </p:pic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FBCB54A3-54E7-E145-A408-BD0DA3DB88F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743"/>
          <a:stretch/>
        </p:blipFill>
        <p:spPr>
          <a:xfrm>
            <a:off x="223157" y="4438862"/>
            <a:ext cx="5422022" cy="2155763"/>
          </a:xfrm>
          <a:prstGeom prst="rect">
            <a:avLst/>
          </a:prstGeom>
        </p:spPr>
      </p:pic>
      <p:pic>
        <p:nvPicPr>
          <p:cNvPr id="14" name="Picture 1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12FB6949-E2BB-AB49-B9F7-67C6378E879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0753"/>
          <a:stretch/>
        </p:blipFill>
        <p:spPr>
          <a:xfrm>
            <a:off x="5968540" y="4261931"/>
            <a:ext cx="5685905" cy="233269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8A83AE2-96FE-3E41-BAB7-60162B1AA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err="1"/>
              <a:t>Création</a:t>
            </a:r>
            <a:r>
              <a:rPr lang="en-US" sz="3600" b="1" dirty="0"/>
              <a:t> de personage </a:t>
            </a:r>
            <a:r>
              <a:rPr lang="en-US" sz="3600" b="1" dirty="0">
                <a:sym typeface="Wingdings" pitchFamily="2" charset="2"/>
              </a:rPr>
              <a:t> </a:t>
            </a:r>
            <a:r>
              <a:rPr lang="en-US" sz="3600" b="1" dirty="0" err="1">
                <a:sym typeface="Wingdings" pitchFamily="2" charset="2"/>
              </a:rPr>
              <a:t>lis</a:t>
            </a:r>
            <a:r>
              <a:rPr lang="en-US" sz="3600" b="1" dirty="0">
                <a:sym typeface="Wingdings" pitchFamily="2" charset="2"/>
              </a:rPr>
              <a:t> la </a:t>
            </a:r>
            <a:r>
              <a:rPr lang="en-US" sz="3600" b="1" dirty="0" err="1">
                <a:sym typeface="Wingdings" pitchFamily="2" charset="2"/>
              </a:rPr>
              <a:t>marche</a:t>
            </a:r>
            <a:r>
              <a:rPr lang="en-US" sz="3600" b="1" dirty="0">
                <a:sym typeface="Wingdings" pitchFamily="2" charset="2"/>
              </a:rPr>
              <a:t> </a:t>
            </a:r>
            <a:r>
              <a:rPr lang="en-US" sz="3600" b="1" dirty="0" err="1">
                <a:sym typeface="Wingdings" pitchFamily="2" charset="2"/>
              </a:rPr>
              <a:t>à</a:t>
            </a:r>
            <a:r>
              <a:rPr lang="en-US" sz="3600" b="1" dirty="0">
                <a:sym typeface="Wingdings" pitchFamily="2" charset="2"/>
              </a:rPr>
              <a:t> </a:t>
            </a:r>
            <a:r>
              <a:rPr lang="en-US" sz="3600" b="1" dirty="0" err="1">
                <a:sym typeface="Wingdings" pitchFamily="2" charset="2"/>
              </a:rPr>
              <a:t>suivre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4262911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F97A807-4293-7549-A4D9-125D26DADB83}"/>
              </a:ext>
            </a:extLst>
          </p:cNvPr>
          <p:cNvSpPr txBox="1"/>
          <p:nvPr/>
        </p:nvSpPr>
        <p:spPr>
          <a:xfrm>
            <a:off x="162099" y="783771"/>
            <a:ext cx="69318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Maintenant vous pouvez explorer le jeu (2-3 min)</a:t>
            </a:r>
          </a:p>
          <a:p>
            <a:endParaRPr lang="fr-FR" dirty="0"/>
          </a:p>
          <a:p>
            <a:r>
              <a:rPr lang="fr-FR" dirty="0"/>
              <a:t>Cliquez sur « Niveau 1 » pour voir ce que vous recevez quand vous montez de niveau.</a:t>
            </a:r>
          </a:p>
          <a:p>
            <a:endParaRPr lang="fr-FR" dirty="0"/>
          </a:p>
          <a:p>
            <a:r>
              <a:rPr lang="fr-FR" dirty="0"/>
              <a:t>Cliquez sur pouvoir pour voir vos pouvoirs.</a:t>
            </a:r>
          </a:p>
        </p:txBody>
      </p:sp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BBF4A4A-9E14-C54A-B307-EA307B31AA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6022" y="583320"/>
            <a:ext cx="4685607" cy="6247476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B558C30-2773-7A48-8547-6F5C6DB4C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err="1"/>
              <a:t>Création</a:t>
            </a:r>
            <a:r>
              <a:rPr lang="en-US" sz="3600" b="1" dirty="0"/>
              <a:t> de personage </a:t>
            </a:r>
            <a:r>
              <a:rPr lang="en-US" sz="3600" b="1" dirty="0">
                <a:sym typeface="Wingdings" pitchFamily="2" charset="2"/>
              </a:rPr>
              <a:t> </a:t>
            </a:r>
            <a:r>
              <a:rPr lang="en-US" sz="3600" b="1" dirty="0" err="1">
                <a:sym typeface="Wingdings" pitchFamily="2" charset="2"/>
              </a:rPr>
              <a:t>lis</a:t>
            </a:r>
            <a:r>
              <a:rPr lang="en-US" sz="3600" b="1" dirty="0">
                <a:sym typeface="Wingdings" pitchFamily="2" charset="2"/>
              </a:rPr>
              <a:t> la </a:t>
            </a:r>
            <a:r>
              <a:rPr lang="en-US" sz="3600" b="1" dirty="0" err="1">
                <a:sym typeface="Wingdings" pitchFamily="2" charset="2"/>
              </a:rPr>
              <a:t>marche</a:t>
            </a:r>
            <a:r>
              <a:rPr lang="en-US" sz="3600" b="1" dirty="0">
                <a:sym typeface="Wingdings" pitchFamily="2" charset="2"/>
              </a:rPr>
              <a:t> </a:t>
            </a:r>
            <a:r>
              <a:rPr lang="en-US" sz="3600" b="1" dirty="0" err="1">
                <a:sym typeface="Wingdings" pitchFamily="2" charset="2"/>
              </a:rPr>
              <a:t>à</a:t>
            </a:r>
            <a:r>
              <a:rPr lang="en-US" sz="3600" b="1" dirty="0">
                <a:sym typeface="Wingdings" pitchFamily="2" charset="2"/>
              </a:rPr>
              <a:t> </a:t>
            </a:r>
            <a:r>
              <a:rPr lang="en-US" sz="3600" b="1" dirty="0" err="1">
                <a:sym typeface="Wingdings" pitchFamily="2" charset="2"/>
              </a:rPr>
              <a:t>suivre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780480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LASSCRAFT">
            <a:extLst>
              <a:ext uri="{FF2B5EF4-FFF2-40B4-BE49-F238E27FC236}">
                <a16:creationId xmlns:a16="http://schemas.microsoft.com/office/drawing/2014/main" id="{9E902E4B-4BB8-0E45-B1AE-2D32216687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087" y="648710"/>
            <a:ext cx="5476436" cy="278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Classcraft - Certified B Corporation - B Lab Global">
            <a:extLst>
              <a:ext uri="{FF2B5EF4-FFF2-40B4-BE49-F238E27FC236}">
                <a16:creationId xmlns:a16="http://schemas.microsoft.com/office/drawing/2014/main" id="{1698AF32-F419-D649-AF68-66E888CD3F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495" y="377579"/>
            <a:ext cx="2743200" cy="143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lasscraft - Dernière Version Pour Android - Télécharger L&amp;#39;apk">
            <a:extLst>
              <a:ext uri="{FF2B5EF4-FFF2-40B4-BE49-F238E27FC236}">
                <a16:creationId xmlns:a16="http://schemas.microsoft.com/office/drawing/2014/main" id="{67927E8F-393F-8343-8329-44E15BCEA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66" y="648710"/>
            <a:ext cx="5694034" cy="278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D30F609-318F-A84A-A1CF-59E809B717E7}"/>
              </a:ext>
            </a:extLst>
          </p:cNvPr>
          <p:cNvSpPr txBox="1"/>
          <p:nvPr/>
        </p:nvSpPr>
        <p:spPr>
          <a:xfrm>
            <a:off x="511603" y="4910761"/>
            <a:ext cx="114082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Un jeu de rôle qui sert à </a:t>
            </a: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motiver les élèves</a:t>
            </a:r>
            <a:r>
              <a:rPr lang="fr-FR" sz="2400" dirty="0"/>
              <a:t>, à </a:t>
            </a: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éveiller la collaboration</a:t>
            </a:r>
            <a:r>
              <a:rPr lang="fr-FR" sz="2400" dirty="0"/>
              <a:t>, et à </a:t>
            </a:r>
            <a:r>
              <a:rPr lang="fr-FR" sz="2400" b="1">
                <a:solidFill>
                  <a:schemeClr val="bg2">
                    <a:lumMod val="50000"/>
                  </a:schemeClr>
                </a:solidFill>
              </a:rPr>
              <a:t>promouvoir les </a:t>
            </a: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bons comportements</a:t>
            </a:r>
            <a:r>
              <a:rPr lang="fr-FR" sz="2400" dirty="0"/>
              <a:t> au sein de la classe!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C’est aussi la première fois que j’y jouerai, donc ayez de la patience avec moi ♥!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52FAB9-91A3-554E-94C7-509843A9396C}"/>
              </a:ext>
            </a:extLst>
          </p:cNvPr>
          <p:cNvSpPr txBox="1"/>
          <p:nvPr/>
        </p:nvSpPr>
        <p:spPr>
          <a:xfrm>
            <a:off x="0" y="3800475"/>
            <a:ext cx="12192000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1ère PARTIE</a:t>
            </a:r>
          </a:p>
        </p:txBody>
      </p:sp>
    </p:spTree>
    <p:extLst>
      <p:ext uri="{BB962C8B-B14F-4D97-AF65-F5344CB8AC3E}">
        <p14:creationId xmlns:p14="http://schemas.microsoft.com/office/powerpoint/2010/main" val="52549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39AE253-D962-454B-88B2-3C0BB78F3216}"/>
              </a:ext>
            </a:extLst>
          </p:cNvPr>
          <p:cNvSpPr txBox="1"/>
          <p:nvPr/>
        </p:nvSpPr>
        <p:spPr>
          <a:xfrm>
            <a:off x="223157" y="1626446"/>
            <a:ext cx="117456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/>
              <a:t>Je définis les règles du jeu </a:t>
            </a:r>
            <a:br>
              <a:rPr lang="fr-FR" sz="3600" dirty="0"/>
            </a:br>
            <a:r>
              <a:rPr lang="fr-FR" sz="3600" dirty="0"/>
              <a:t>(les activités et distribution des points).</a:t>
            </a:r>
          </a:p>
          <a:p>
            <a:pPr algn="ctr"/>
            <a:endParaRPr lang="fr-FR" sz="3600" dirty="0"/>
          </a:p>
          <a:p>
            <a:pPr algn="ctr"/>
            <a:r>
              <a:rPr lang="fr-FR" sz="3600" dirty="0"/>
              <a:t>Je peux changer les règles à tout moment, </a:t>
            </a:r>
          </a:p>
          <a:p>
            <a:pPr algn="ctr"/>
            <a:r>
              <a:rPr lang="fr-FR" sz="3600" dirty="0"/>
              <a:t>mais je dois vous l’annoncer!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9866674-B98B-5E4F-87CB-61BA60DF94E2}"/>
              </a:ext>
            </a:extLst>
          </p:cNvPr>
          <p:cNvSpPr txBox="1">
            <a:spLocks/>
          </p:cNvSpPr>
          <p:nvPr/>
        </p:nvSpPr>
        <p:spPr>
          <a:xfrm>
            <a:off x="0" y="-12954"/>
            <a:ext cx="12192000" cy="66296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dirty="0"/>
              <a:t>Je suis le maître du jeu</a:t>
            </a:r>
          </a:p>
        </p:txBody>
      </p:sp>
    </p:spTree>
    <p:extLst>
      <p:ext uri="{BB962C8B-B14F-4D97-AF65-F5344CB8AC3E}">
        <p14:creationId xmlns:p14="http://schemas.microsoft.com/office/powerpoint/2010/main" val="2635074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EAAF606-DBB5-714D-AC93-64ACDF6D4CED}"/>
              </a:ext>
            </a:extLst>
          </p:cNvPr>
          <p:cNvSpPr txBox="1"/>
          <p:nvPr/>
        </p:nvSpPr>
        <p:spPr>
          <a:xfrm>
            <a:off x="4052542" y="704339"/>
            <a:ext cx="80848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b="1" dirty="0">
                <a:solidFill>
                  <a:srgbClr val="7949DF"/>
                </a:solidFill>
              </a:rPr>
              <a:t>Points d’expérience (XP)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Ceux qui se </a:t>
            </a:r>
            <a:r>
              <a:rPr lang="fr-FR" sz="2000" b="1" dirty="0">
                <a:solidFill>
                  <a:srgbClr val="7949DF"/>
                </a:solidFill>
              </a:rPr>
              <a:t>comportent bien</a:t>
            </a:r>
            <a:r>
              <a:rPr lang="fr-FR" sz="2000" dirty="0"/>
              <a:t> sont récompensés avec des </a:t>
            </a:r>
            <a:r>
              <a:rPr lang="fr-FR" sz="2000" b="1" dirty="0">
                <a:solidFill>
                  <a:srgbClr val="7949DF"/>
                </a:solidFill>
              </a:rPr>
              <a:t>XP</a:t>
            </a:r>
            <a:r>
              <a:rPr lang="fr-FR" sz="2000" dirty="0"/>
              <a:t> par l’</a:t>
            </a:r>
            <a:r>
              <a:rPr lang="fr-FR" sz="2000" dirty="0" err="1"/>
              <a:t>enseignant·e</a:t>
            </a:r>
            <a:r>
              <a:rPr lang="fr-FR" sz="2000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En atteignant </a:t>
            </a:r>
            <a:r>
              <a:rPr lang="fr-FR" sz="2000" b="1" dirty="0">
                <a:solidFill>
                  <a:srgbClr val="7949DF"/>
                </a:solidFill>
              </a:rPr>
              <a:t>1500 XP</a:t>
            </a:r>
            <a:r>
              <a:rPr lang="fr-FR" sz="2000" dirty="0"/>
              <a:t>, vous </a:t>
            </a:r>
            <a:r>
              <a:rPr lang="fr-FR" sz="2000" b="1" dirty="0">
                <a:solidFill>
                  <a:srgbClr val="7949DF"/>
                </a:solidFill>
              </a:rPr>
              <a:t>montez de niveau </a:t>
            </a:r>
            <a:r>
              <a:rPr lang="fr-FR" sz="2000" dirty="0"/>
              <a:t>et recevez </a:t>
            </a:r>
            <a:r>
              <a:rPr lang="fr-FR" sz="2000" b="1" dirty="0">
                <a:solidFill>
                  <a:srgbClr val="0165FD"/>
                </a:solidFill>
              </a:rPr>
              <a:t>1 cristal</a:t>
            </a:r>
            <a:r>
              <a:rPr lang="fr-FR" sz="2000" dirty="0"/>
              <a:t>. </a:t>
            </a:r>
          </a:p>
        </p:txBody>
      </p:sp>
      <p:pic>
        <p:nvPicPr>
          <p:cNvPr id="6" name="Picture 5" descr="Application&#10;&#10;Description automatically generated with low confidence">
            <a:extLst>
              <a:ext uri="{FF2B5EF4-FFF2-40B4-BE49-F238E27FC236}">
                <a16:creationId xmlns:a16="http://schemas.microsoft.com/office/drawing/2014/main" id="{23B8D568-4114-6747-AEE6-8A7CC88076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45" y="1035897"/>
            <a:ext cx="4292600" cy="876300"/>
          </a:xfrm>
          <a:prstGeom prst="rect">
            <a:avLst/>
          </a:prstGeom>
        </p:spPr>
      </p:pic>
      <p:pic>
        <p:nvPicPr>
          <p:cNvPr id="8" name="Picture 7" descr="Text&#10;&#10;Description automatically generated with low confidence">
            <a:extLst>
              <a:ext uri="{FF2B5EF4-FFF2-40B4-BE49-F238E27FC236}">
                <a16:creationId xmlns:a16="http://schemas.microsoft.com/office/drawing/2014/main" id="{11AD8290-0874-9748-9571-F607A35626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460" y="3780267"/>
            <a:ext cx="1701800" cy="8128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1E0C56B0-E023-034D-B8AE-64E804A30B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460" y="2335555"/>
            <a:ext cx="1968500" cy="876300"/>
          </a:xfrm>
          <a:prstGeom prst="rect">
            <a:avLst/>
          </a:prstGeom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9C5E71C0-E0A6-6E48-9A0C-60FEA0623C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460" y="5597947"/>
            <a:ext cx="2451100" cy="863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555E76-BC53-BD49-A2AC-08107910D323}"/>
              </a:ext>
            </a:extLst>
          </p:cNvPr>
          <p:cNvSpPr txBox="1"/>
          <p:nvPr/>
        </p:nvSpPr>
        <p:spPr>
          <a:xfrm>
            <a:off x="2136960" y="2142612"/>
            <a:ext cx="98865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b="1" dirty="0">
                <a:solidFill>
                  <a:srgbClr val="1A6DFA"/>
                </a:solidFill>
              </a:rPr>
              <a:t>Cristaux et pouvoirs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Les cristaux vous permettent d’utiliser des </a:t>
            </a:r>
            <a:r>
              <a:rPr lang="fr-FR" sz="2000" b="1" dirty="0">
                <a:solidFill>
                  <a:srgbClr val="1A6DFA"/>
                </a:solidFill>
              </a:rPr>
              <a:t>pouvoirs</a:t>
            </a:r>
            <a:r>
              <a:rPr lang="fr-FR" sz="2000" dirty="0"/>
              <a:t>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Les pouvoirs sont des </a:t>
            </a:r>
            <a:r>
              <a:rPr lang="fr-FR" sz="2000" b="1" dirty="0">
                <a:solidFill>
                  <a:srgbClr val="1A6DFA"/>
                </a:solidFill>
              </a:rPr>
              <a:t>privilèges</a:t>
            </a:r>
            <a:r>
              <a:rPr lang="fr-FR" sz="2000" dirty="0"/>
              <a:t> à réaliser en salle de classe.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Vous gagnez automatiquement </a:t>
            </a:r>
            <a:r>
              <a:rPr lang="fr-FR" sz="2000" b="1" dirty="0">
                <a:solidFill>
                  <a:srgbClr val="0165FD"/>
                </a:solidFill>
              </a:rPr>
              <a:t>½ cristal </a:t>
            </a:r>
            <a:r>
              <a:rPr lang="fr-FR" sz="2000" dirty="0"/>
              <a:t>par jour.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5B48D0-7185-5041-8E85-D7499DF5A771}"/>
              </a:ext>
            </a:extLst>
          </p:cNvPr>
          <p:cNvSpPr txBox="1"/>
          <p:nvPr/>
        </p:nvSpPr>
        <p:spPr>
          <a:xfrm>
            <a:off x="2136960" y="3638810"/>
            <a:ext cx="96903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>
                <a:solidFill>
                  <a:srgbClr val="CF8811"/>
                </a:solidFill>
              </a:rPr>
              <a:t>Pièces d’or (PO)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En </a:t>
            </a:r>
            <a:r>
              <a:rPr lang="fr-FR" sz="2000" b="1" dirty="0">
                <a:solidFill>
                  <a:srgbClr val="CF8811"/>
                </a:solidFill>
              </a:rPr>
              <a:t>montant de niveau</a:t>
            </a:r>
            <a:r>
              <a:rPr lang="fr-FR" sz="2000" dirty="0"/>
              <a:t>, ou en se </a:t>
            </a:r>
            <a:r>
              <a:rPr lang="fr-FR" sz="2000" b="1" dirty="0">
                <a:solidFill>
                  <a:srgbClr val="CF8811"/>
                </a:solidFill>
              </a:rPr>
              <a:t>comportant bien</a:t>
            </a:r>
            <a:r>
              <a:rPr lang="fr-FR" sz="2000" dirty="0"/>
              <a:t>, vous recevez aussi des </a:t>
            </a:r>
            <a:r>
              <a:rPr lang="fr-FR" sz="2000" b="1" dirty="0">
                <a:solidFill>
                  <a:srgbClr val="CF8811"/>
                </a:solidFill>
              </a:rPr>
              <a:t>PO</a:t>
            </a:r>
            <a:r>
              <a:rPr lang="fr-FR" sz="2000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Avec les PO, vous pouvez </a:t>
            </a:r>
            <a:r>
              <a:rPr lang="fr-FR" sz="2000" b="1" dirty="0">
                <a:solidFill>
                  <a:srgbClr val="CF8811"/>
                </a:solidFill>
              </a:rPr>
              <a:t>acheter</a:t>
            </a:r>
            <a:r>
              <a:rPr lang="fr-FR" sz="2000" dirty="0"/>
              <a:t> des </a:t>
            </a:r>
            <a:r>
              <a:rPr lang="fr-FR" sz="2000" b="1" dirty="0">
                <a:solidFill>
                  <a:srgbClr val="CF8811"/>
                </a:solidFill>
              </a:rPr>
              <a:t>nouveaux outils </a:t>
            </a:r>
            <a:r>
              <a:rPr lang="fr-FR" sz="2000" dirty="0"/>
              <a:t>pour votre personnage.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F0AC09-FDF9-EE42-88B6-4CA09976768D}"/>
              </a:ext>
            </a:extLst>
          </p:cNvPr>
          <p:cNvSpPr txBox="1"/>
          <p:nvPr/>
        </p:nvSpPr>
        <p:spPr>
          <a:xfrm>
            <a:off x="2136960" y="4938830"/>
            <a:ext cx="98865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>
                <a:solidFill>
                  <a:srgbClr val="FB1964"/>
                </a:solidFill>
              </a:rPr>
              <a:t>Cœurs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Ceux qui se </a:t>
            </a:r>
            <a:r>
              <a:rPr lang="fr-FR" sz="2000" b="1" dirty="0">
                <a:solidFill>
                  <a:srgbClr val="FB1964"/>
                </a:solidFill>
              </a:rPr>
              <a:t>comportent mal</a:t>
            </a:r>
            <a:r>
              <a:rPr lang="fr-FR" sz="2000" dirty="0"/>
              <a:t> </a:t>
            </a:r>
            <a:r>
              <a:rPr lang="fr-FR" sz="2000" b="1" dirty="0">
                <a:solidFill>
                  <a:srgbClr val="FB1964"/>
                </a:solidFill>
              </a:rPr>
              <a:t>perdent des cœurs</a:t>
            </a:r>
            <a:r>
              <a:rPr lang="fr-FR" sz="2000" dirty="0"/>
              <a:t>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En perdant tous les cœurs, vous devez faire une </a:t>
            </a:r>
            <a:r>
              <a:rPr lang="fr-FR" sz="2000" b="1" dirty="0">
                <a:solidFill>
                  <a:srgbClr val="FB1964"/>
                </a:solidFill>
              </a:rPr>
              <a:t>promesse</a:t>
            </a:r>
            <a:r>
              <a:rPr lang="fr-FR" sz="2000" dirty="0"/>
              <a:t>, sauf si </a:t>
            </a:r>
            <a:r>
              <a:rPr lang="fr-FR" sz="2000" dirty="0" err="1"/>
              <a:t>un·e</a:t>
            </a:r>
            <a:r>
              <a:rPr lang="fr-FR" sz="2000" dirty="0"/>
              <a:t> membre de l’équipe utilise un </a:t>
            </a:r>
            <a:r>
              <a:rPr lang="fr-FR" sz="2000" b="1" dirty="0">
                <a:solidFill>
                  <a:srgbClr val="1A6DFA"/>
                </a:solidFill>
              </a:rPr>
              <a:t>cristal</a:t>
            </a:r>
            <a:r>
              <a:rPr lang="fr-FR" sz="2000" dirty="0"/>
              <a:t> pour vous sauver du danger.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Quand la </a:t>
            </a:r>
            <a:r>
              <a:rPr lang="fr-FR" sz="2000" b="1" dirty="0">
                <a:solidFill>
                  <a:srgbClr val="FB1964"/>
                </a:solidFill>
              </a:rPr>
              <a:t>promesse est faite</a:t>
            </a:r>
            <a:r>
              <a:rPr lang="fr-FR" sz="2000" dirty="0"/>
              <a:t>, l’</a:t>
            </a:r>
            <a:r>
              <a:rPr lang="fr-FR" sz="2000" dirty="0" err="1"/>
              <a:t>enseignant·e</a:t>
            </a:r>
            <a:r>
              <a:rPr lang="fr-FR" sz="2000" dirty="0"/>
              <a:t> vous ramène dans le jeu avec </a:t>
            </a:r>
            <a:r>
              <a:rPr lang="fr-FR" sz="2000" b="1" dirty="0">
                <a:solidFill>
                  <a:srgbClr val="FB1964"/>
                </a:solidFill>
              </a:rPr>
              <a:t>1 cœur</a:t>
            </a:r>
            <a:r>
              <a:rPr lang="fr-FR" sz="2000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Vous gagnez automatiquement </a:t>
            </a:r>
            <a:r>
              <a:rPr lang="fr-FR" sz="2000" b="1" dirty="0">
                <a:solidFill>
                  <a:srgbClr val="FF0000"/>
                </a:solidFill>
              </a:rPr>
              <a:t>½ cœur </a:t>
            </a:r>
            <a:r>
              <a:rPr lang="fr-FR" sz="2000" dirty="0"/>
              <a:t>par jour. 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8E280D-60AF-6F4B-AEB0-F2016731DD70}"/>
              </a:ext>
            </a:extLst>
          </p:cNvPr>
          <p:cNvSpPr txBox="1">
            <a:spLocks/>
          </p:cNvSpPr>
          <p:nvPr/>
        </p:nvSpPr>
        <p:spPr>
          <a:xfrm>
            <a:off x="0" y="-12954"/>
            <a:ext cx="12192000" cy="66296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/>
              <a:t>Comment jouer à </a:t>
            </a:r>
            <a:r>
              <a:rPr lang="en-US" sz="3600" b="1" i="1"/>
              <a:t>Classcraft</a:t>
            </a:r>
            <a:r>
              <a:rPr lang="en-US" sz="3600" b="1"/>
              <a:t>?</a:t>
            </a:r>
            <a:endParaRPr lang="en-US" sz="3600" b="1" dirty="0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5C7B91E4-937A-824E-89E9-FC58EA620A43}"/>
              </a:ext>
            </a:extLst>
          </p:cNvPr>
          <p:cNvSpPr/>
          <p:nvPr/>
        </p:nvSpPr>
        <p:spPr>
          <a:xfrm>
            <a:off x="27322" y="4958653"/>
            <a:ext cx="12137355" cy="1899348"/>
          </a:xfrm>
          <a:prstGeom prst="roundRect">
            <a:avLst/>
          </a:prstGeom>
          <a:solidFill>
            <a:srgbClr val="FB1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Plus tard dans le jeu!</a:t>
            </a:r>
          </a:p>
        </p:txBody>
      </p:sp>
    </p:spTree>
    <p:extLst>
      <p:ext uri="{BB962C8B-B14F-4D97-AF65-F5344CB8AC3E}">
        <p14:creationId xmlns:p14="http://schemas.microsoft.com/office/powerpoint/2010/main" val="243284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77088-CDF5-A142-8E83-27FA81771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Comment </a:t>
            </a:r>
            <a:r>
              <a:rPr lang="en-US" sz="3600" b="1" dirty="0" err="1"/>
              <a:t>jouer</a:t>
            </a:r>
            <a:r>
              <a:rPr lang="en-US" sz="3600" b="1" dirty="0"/>
              <a:t> </a:t>
            </a:r>
            <a:r>
              <a:rPr lang="en-US" sz="3600" b="1" dirty="0" err="1"/>
              <a:t>à</a:t>
            </a:r>
            <a:r>
              <a:rPr lang="en-US" sz="3600" b="1" dirty="0"/>
              <a:t> </a:t>
            </a:r>
            <a:r>
              <a:rPr lang="en-US" sz="3600" b="1" i="1" dirty="0" err="1"/>
              <a:t>Classcraft</a:t>
            </a:r>
            <a:r>
              <a:rPr lang="en-US" sz="3600" b="1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AAF606-DBB5-714D-AC93-64ACDF6D4CED}"/>
              </a:ext>
            </a:extLst>
          </p:cNvPr>
          <p:cNvSpPr txBox="1"/>
          <p:nvPr/>
        </p:nvSpPr>
        <p:spPr>
          <a:xfrm>
            <a:off x="124703" y="594950"/>
            <a:ext cx="117552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Personnages et animaux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400" dirty="0"/>
              <a:t>Vous devez créer un </a:t>
            </a: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personnage</a:t>
            </a:r>
            <a:r>
              <a:rPr lang="fr-FR" sz="2400" dirty="0"/>
              <a:t> qui commence le jeu avec </a:t>
            </a:r>
            <a:r>
              <a:rPr lang="en-US" sz="2400" b="1" dirty="0">
                <a:solidFill>
                  <a:srgbClr val="1A6DFA"/>
                </a:solidFill>
              </a:rPr>
              <a:t>4◆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FB1964"/>
                </a:solidFill>
              </a:rPr>
              <a:t>6♥</a:t>
            </a:r>
            <a:r>
              <a:rPr lang="fr-FR" sz="2400" dirty="0"/>
              <a:t>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400" dirty="0"/>
              <a:t>Les personnages peuvent être </a:t>
            </a: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personnalisés</a:t>
            </a:r>
            <a:r>
              <a:rPr lang="fr-FR" sz="2400" dirty="0"/>
              <a:t> avec des </a:t>
            </a: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options vestimentaires</a:t>
            </a:r>
            <a:r>
              <a:rPr lang="fr-FR" sz="2400" dirty="0"/>
              <a:t>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400" dirty="0"/>
              <a:t>En possédant tous les outils d’une combinaison vestimentaire, vous pourrez débloquer, entrainer et vous équiper de </a:t>
            </a: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familiers</a:t>
            </a:r>
            <a:r>
              <a:rPr lang="fr-FR" sz="2400" dirty="0"/>
              <a:t> (animaux et créatures fantastiques).</a:t>
            </a:r>
          </a:p>
        </p:txBody>
      </p:sp>
      <p:pic>
        <p:nvPicPr>
          <p:cNvPr id="1030" name="Picture 6" descr="Pets | Class Craft Wiki | Fandom">
            <a:extLst>
              <a:ext uri="{FF2B5EF4-FFF2-40B4-BE49-F238E27FC236}">
                <a16:creationId xmlns:a16="http://schemas.microsoft.com/office/drawing/2014/main" id="{A7E5FF99-D4A6-8C49-B5AB-10C6BB6A4C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8258" y="3675631"/>
            <a:ext cx="3175000" cy="317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lasscraft">
            <a:extLst>
              <a:ext uri="{FF2B5EF4-FFF2-40B4-BE49-F238E27FC236}">
                <a16:creationId xmlns:a16="http://schemas.microsoft.com/office/drawing/2014/main" id="{F82C0806-2C8D-BC43-ACD8-A01DF30A28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22" y="4855832"/>
            <a:ext cx="1836295" cy="1836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ETS | ciceic">
            <a:extLst>
              <a:ext uri="{FF2B5EF4-FFF2-40B4-BE49-F238E27FC236}">
                <a16:creationId xmlns:a16="http://schemas.microsoft.com/office/drawing/2014/main" id="{C41ECE0C-3990-1742-9B46-751F4D15F5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131" y="4309059"/>
            <a:ext cx="2424958" cy="2424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A person in a garment&#10;&#10;Description automatically generated with low confidence">
            <a:extLst>
              <a:ext uri="{FF2B5EF4-FFF2-40B4-BE49-F238E27FC236}">
                <a16:creationId xmlns:a16="http://schemas.microsoft.com/office/drawing/2014/main" id="{97AA2663-0FAF-F547-B69E-B5C9785C0E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41477" y="3018695"/>
            <a:ext cx="2429265" cy="3866204"/>
          </a:xfrm>
          <a:prstGeom prst="rect">
            <a:avLst/>
          </a:prstGeom>
        </p:spPr>
      </p:pic>
      <p:pic>
        <p:nvPicPr>
          <p:cNvPr id="8" name="Picture 7" descr="A person wearing a garment&#10;&#10;Description automatically generated with low confidence">
            <a:extLst>
              <a:ext uri="{FF2B5EF4-FFF2-40B4-BE49-F238E27FC236}">
                <a16:creationId xmlns:a16="http://schemas.microsoft.com/office/drawing/2014/main" id="{68DB0DCB-B588-9D49-AFE4-EF6D423349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27276" y="3272606"/>
            <a:ext cx="1914180" cy="3395224"/>
          </a:xfrm>
          <a:prstGeom prst="rect">
            <a:avLst/>
          </a:prstGeom>
        </p:spPr>
      </p:pic>
      <p:pic>
        <p:nvPicPr>
          <p:cNvPr id="3" name="Picture 2" descr="Classcraft">
            <a:extLst>
              <a:ext uri="{FF2B5EF4-FFF2-40B4-BE49-F238E27FC236}">
                <a16:creationId xmlns:a16="http://schemas.microsoft.com/office/drawing/2014/main" id="{51A208B2-8D7C-754D-907A-D0DF2C59A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5509" y="4745113"/>
            <a:ext cx="2076138" cy="2076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BCF1D719-74FD-8542-9B1D-84A524181D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187" y="3174859"/>
            <a:ext cx="2305514" cy="3675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E20D2729-0132-2448-A7E5-7DF3BF38E1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9659" y="2981512"/>
            <a:ext cx="2429265" cy="387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1926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77088-CDF5-A142-8E83-27FA81771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Comment </a:t>
            </a:r>
            <a:r>
              <a:rPr lang="en-US" sz="3600" b="1" dirty="0" err="1"/>
              <a:t>jouer</a:t>
            </a:r>
            <a:r>
              <a:rPr lang="en-US" sz="3600" b="1" dirty="0"/>
              <a:t> </a:t>
            </a:r>
            <a:r>
              <a:rPr lang="en-US" sz="3600" b="1" dirty="0" err="1"/>
              <a:t>à</a:t>
            </a:r>
            <a:r>
              <a:rPr lang="en-US" sz="3600" b="1" dirty="0"/>
              <a:t> </a:t>
            </a:r>
            <a:r>
              <a:rPr lang="en-US" sz="3600" b="1" i="1" dirty="0" err="1"/>
              <a:t>Classcraft</a:t>
            </a:r>
            <a:r>
              <a:rPr lang="en-US" sz="3600" b="1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AAF606-DBB5-714D-AC93-64ACDF6D4CED}"/>
              </a:ext>
            </a:extLst>
          </p:cNvPr>
          <p:cNvSpPr txBox="1"/>
          <p:nvPr/>
        </p:nvSpPr>
        <p:spPr>
          <a:xfrm>
            <a:off x="124703" y="594950"/>
            <a:ext cx="117552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Personnages et animaux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CH" sz="2400" dirty="0"/>
              <a:t>Vous commencez tous avec des </a:t>
            </a:r>
            <a:r>
              <a:rPr lang="fr-CH" sz="2400" b="1" dirty="0">
                <a:solidFill>
                  <a:srgbClr val="0165FD"/>
                </a:solidFill>
              </a:rPr>
              <a:t>pouvoirs</a:t>
            </a:r>
            <a:r>
              <a:rPr lang="fr-CH" sz="2400" dirty="0"/>
              <a:t> de base:</a:t>
            </a:r>
            <a:endParaRPr lang="fr-FR" sz="2400" dirty="0"/>
          </a:p>
        </p:txBody>
      </p:sp>
      <p:pic>
        <p:nvPicPr>
          <p:cNvPr id="7" name="Picture 6" descr="A close-up of a hand holding a magnifying glass&#10;&#10;Description automatically generated with medium confidence">
            <a:extLst>
              <a:ext uri="{FF2B5EF4-FFF2-40B4-BE49-F238E27FC236}">
                <a16:creationId xmlns:a16="http://schemas.microsoft.com/office/drawing/2014/main" id="{5EE7E929-227F-1844-A866-2B7C5A70D5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525" y="4596417"/>
            <a:ext cx="1270000" cy="1219200"/>
          </a:xfrm>
          <a:prstGeom prst="rect">
            <a:avLst/>
          </a:prstGeom>
        </p:spPr>
      </p:pic>
      <p:pic>
        <p:nvPicPr>
          <p:cNvPr id="10" name="Picture 9" descr="A picture containing dessert&#10;&#10;Description automatically generated">
            <a:extLst>
              <a:ext uri="{FF2B5EF4-FFF2-40B4-BE49-F238E27FC236}">
                <a16:creationId xmlns:a16="http://schemas.microsoft.com/office/drawing/2014/main" id="{3FCDE8F5-DA15-144D-A424-24C5693D6A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525" y="3049074"/>
            <a:ext cx="12954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8C101FF-D329-EA42-B223-41BBF18B73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525" y="1425947"/>
            <a:ext cx="1270000" cy="12827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22EEB9B-F117-6146-B8C6-2F51321708A9}"/>
              </a:ext>
            </a:extLst>
          </p:cNvPr>
          <p:cNvSpPr txBox="1"/>
          <p:nvPr/>
        </p:nvSpPr>
        <p:spPr>
          <a:xfrm>
            <a:off x="2324746" y="1591055"/>
            <a:ext cx="102201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Cueillette (</a:t>
            </a:r>
            <a:r>
              <a:rPr lang="en-US" sz="2400" b="1" dirty="0">
                <a:solidFill>
                  <a:srgbClr val="1A6DFA"/>
                </a:solidFill>
              </a:rPr>
              <a:t>-1◆</a:t>
            </a:r>
            <a:r>
              <a:rPr lang="en-US" sz="2400" b="1" dirty="0"/>
              <a:t>)</a:t>
            </a:r>
          </a:p>
          <a:p>
            <a:r>
              <a:rPr lang="en-US" sz="2000" dirty="0"/>
              <a:t>Tu </a:t>
            </a:r>
            <a:r>
              <a:rPr lang="en-US" sz="2000" dirty="0" err="1"/>
              <a:t>peux</a:t>
            </a:r>
            <a:r>
              <a:rPr lang="en-US" sz="2000" dirty="0"/>
              <a:t> manger un bonbon </a:t>
            </a:r>
            <a:r>
              <a:rPr lang="en-US" sz="2000" dirty="0" err="1"/>
              <a:t>discrètement</a:t>
            </a:r>
            <a:r>
              <a:rPr lang="en-US" sz="2000" dirty="0"/>
              <a:t> (pas de chewing-gum).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B311CAF-DDEE-8745-A394-23D0C93648FF}"/>
              </a:ext>
            </a:extLst>
          </p:cNvPr>
          <p:cNvSpPr txBox="1"/>
          <p:nvPr/>
        </p:nvSpPr>
        <p:spPr>
          <a:xfrm>
            <a:off x="2324745" y="3060603"/>
            <a:ext cx="93454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Espionnage</a:t>
            </a:r>
            <a:r>
              <a:rPr lang="en-US" sz="2400" b="1" dirty="0"/>
              <a:t> (</a:t>
            </a:r>
            <a:r>
              <a:rPr lang="en-US" sz="2400" b="1" dirty="0">
                <a:solidFill>
                  <a:srgbClr val="1A6DFA"/>
                </a:solidFill>
              </a:rPr>
              <a:t>-4◆</a:t>
            </a:r>
            <a:r>
              <a:rPr lang="en-US" sz="2400" b="1" dirty="0"/>
              <a:t>)</a:t>
            </a:r>
          </a:p>
          <a:p>
            <a:r>
              <a:rPr lang="en-US" sz="2000" dirty="0" err="1"/>
              <a:t>Lors</a:t>
            </a:r>
            <a:r>
              <a:rPr lang="en-US" sz="2000" dirty="0"/>
              <a:t> </a:t>
            </a:r>
            <a:r>
              <a:rPr lang="en-US" sz="2000" dirty="0" err="1"/>
              <a:t>d’une</a:t>
            </a:r>
            <a:r>
              <a:rPr lang="en-US" sz="2000" dirty="0"/>
              <a:t> </a:t>
            </a:r>
            <a:r>
              <a:rPr lang="en-US" sz="2000" dirty="0" err="1"/>
              <a:t>évaluation</a:t>
            </a:r>
            <a:r>
              <a:rPr lang="en-US" sz="2000" dirty="0"/>
              <a:t>, </a:t>
            </a:r>
            <a:r>
              <a:rPr lang="en-US" sz="2000" dirty="0" err="1"/>
              <a:t>tu</a:t>
            </a:r>
            <a:r>
              <a:rPr lang="en-US" sz="2000" dirty="0"/>
              <a:t> </a:t>
            </a:r>
            <a:r>
              <a:rPr lang="en-US" sz="2000" dirty="0" err="1"/>
              <a:t>peux</a:t>
            </a:r>
            <a:r>
              <a:rPr lang="en-US" sz="2000" dirty="0"/>
              <a:t> demander </a:t>
            </a:r>
            <a:r>
              <a:rPr lang="en-US" sz="2000" dirty="0" err="1"/>
              <a:t>une</a:t>
            </a:r>
            <a:r>
              <a:rPr lang="en-US" sz="2000" dirty="0"/>
              <a:t> </a:t>
            </a:r>
            <a:r>
              <a:rPr lang="en-US" sz="2000" dirty="0" err="1"/>
              <a:t>fois</a:t>
            </a:r>
            <a:r>
              <a:rPr lang="en-US" sz="2000" dirty="0"/>
              <a:t> </a:t>
            </a:r>
            <a:r>
              <a:rPr lang="en-US" sz="2000" dirty="0" err="1"/>
              <a:t>à</a:t>
            </a:r>
            <a:r>
              <a:rPr lang="en-US" sz="2000" dirty="0"/>
              <a:t> </a:t>
            </a:r>
            <a:r>
              <a:rPr lang="en-US" sz="2000" dirty="0" err="1"/>
              <a:t>l’enseignant·e</a:t>
            </a:r>
            <a:r>
              <a:rPr lang="en-US" sz="2000" dirty="0"/>
              <a:t>: ”Est-</a:t>
            </a:r>
            <a:r>
              <a:rPr lang="en-US" sz="2000" dirty="0" err="1"/>
              <a:t>ce</a:t>
            </a:r>
            <a:r>
              <a:rPr lang="en-US" sz="2000" dirty="0"/>
              <a:t> que </a:t>
            </a:r>
            <a:r>
              <a:rPr lang="en-US" sz="2000" dirty="0" err="1"/>
              <a:t>cette</a:t>
            </a:r>
            <a:r>
              <a:rPr lang="en-US" sz="2000" dirty="0"/>
              <a:t> </a:t>
            </a:r>
            <a:r>
              <a:rPr lang="en-US" sz="2000" dirty="0" err="1"/>
              <a:t>réponse</a:t>
            </a:r>
            <a:r>
              <a:rPr lang="en-US" sz="2000" dirty="0"/>
              <a:t> </a:t>
            </a:r>
            <a:r>
              <a:rPr lang="en-US" sz="2000" dirty="0" err="1"/>
              <a:t>est</a:t>
            </a:r>
            <a:r>
              <a:rPr lang="en-US" sz="2000" dirty="0"/>
              <a:t> </a:t>
            </a:r>
            <a:r>
              <a:rPr lang="en-US" sz="2000" dirty="0" err="1"/>
              <a:t>juste</a:t>
            </a:r>
            <a:r>
              <a:rPr lang="en-US" sz="2000" dirty="0"/>
              <a:t>?”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2FCF5C4-C4A2-D74C-8AA0-C371CBE15DAA}"/>
              </a:ext>
            </a:extLst>
          </p:cNvPr>
          <p:cNvSpPr txBox="1"/>
          <p:nvPr/>
        </p:nvSpPr>
        <p:spPr>
          <a:xfrm>
            <a:off x="2324745" y="4680710"/>
            <a:ext cx="97337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Esquive</a:t>
            </a:r>
            <a:r>
              <a:rPr lang="en-US" sz="2400" b="1" dirty="0"/>
              <a:t> (</a:t>
            </a:r>
            <a:r>
              <a:rPr lang="en-US" sz="2400" b="1" dirty="0">
                <a:solidFill>
                  <a:srgbClr val="1A6DFA"/>
                </a:solidFill>
              </a:rPr>
              <a:t>-    ?  ◆</a:t>
            </a:r>
            <a:r>
              <a:rPr lang="en-US" sz="2400" b="1" dirty="0"/>
              <a:t>)</a:t>
            </a:r>
          </a:p>
          <a:p>
            <a:r>
              <a:rPr lang="en-US" sz="2000" dirty="0" err="1"/>
              <a:t>À</a:t>
            </a:r>
            <a:r>
              <a:rPr lang="en-US" sz="2000" dirty="0"/>
              <a:t> </a:t>
            </a:r>
            <a:r>
              <a:rPr lang="en-US" sz="2000" dirty="0" err="1"/>
              <a:t>inventer</a:t>
            </a:r>
            <a:r>
              <a:rPr lang="en-US" sz="2000" dirty="0"/>
              <a:t> avec les </a:t>
            </a:r>
            <a:r>
              <a:rPr lang="en-US" sz="2000" dirty="0" err="1"/>
              <a:t>élèves</a:t>
            </a:r>
            <a:r>
              <a:rPr lang="en-U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2987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77088-CDF5-A142-8E83-27FA81771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Comment </a:t>
            </a:r>
            <a:r>
              <a:rPr lang="en-US" sz="3600" b="1" dirty="0" err="1"/>
              <a:t>jouer</a:t>
            </a:r>
            <a:r>
              <a:rPr lang="en-US" sz="3600" b="1" dirty="0"/>
              <a:t> </a:t>
            </a:r>
            <a:r>
              <a:rPr lang="en-US" sz="3600" b="1" dirty="0" err="1"/>
              <a:t>à</a:t>
            </a:r>
            <a:r>
              <a:rPr lang="en-US" sz="3600" b="1" dirty="0"/>
              <a:t> </a:t>
            </a:r>
            <a:r>
              <a:rPr lang="en-US" sz="3600" b="1" i="1" dirty="0" err="1"/>
              <a:t>Classcraft</a:t>
            </a:r>
            <a:r>
              <a:rPr lang="en-US" sz="3600" b="1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AAF606-DBB5-714D-AC93-64ACDF6D4CED}"/>
              </a:ext>
            </a:extLst>
          </p:cNvPr>
          <p:cNvSpPr txBox="1"/>
          <p:nvPr/>
        </p:nvSpPr>
        <p:spPr>
          <a:xfrm>
            <a:off x="124703" y="594950"/>
            <a:ext cx="1175520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Personnages et animaux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400" u="sng" dirty="0"/>
              <a:t>Plus tard, </a:t>
            </a:r>
            <a:r>
              <a:rPr lang="fr-FR" sz="2400" dirty="0"/>
              <a:t>vous serez intégrés dans une </a:t>
            </a: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équipe </a:t>
            </a:r>
            <a:r>
              <a:rPr lang="fr-FR" sz="2400" dirty="0"/>
              <a:t>ayant un </a:t>
            </a: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emblème</a:t>
            </a:r>
            <a:r>
              <a:rPr lang="fr-FR" sz="2400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lvl="1"/>
            <a:endParaRPr lang="fr-FR" sz="2400" b="1" dirty="0">
              <a:solidFill>
                <a:srgbClr val="7949D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2782B8-F64E-5541-9A6D-23CB22F9E5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129" y="1559316"/>
            <a:ext cx="1958904" cy="2232240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6EF0919E-8053-1A49-9622-1D3AE06418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6022" y="1787556"/>
            <a:ext cx="1792102" cy="1978627"/>
          </a:xfrm>
          <a:prstGeom prst="rect">
            <a:avLst/>
          </a:prstGeom>
        </p:spPr>
      </p:pic>
      <p:pic>
        <p:nvPicPr>
          <p:cNvPr id="9" name="Picture 8" descr="A picture containing outdoor&#10;&#10;Description automatically generated">
            <a:extLst>
              <a:ext uri="{FF2B5EF4-FFF2-40B4-BE49-F238E27FC236}">
                <a16:creationId xmlns:a16="http://schemas.microsoft.com/office/drawing/2014/main" id="{02A01427-B63B-C741-9CE9-70ABBBD2BB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4989" y="1633365"/>
            <a:ext cx="2024288" cy="197862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1B9DCE9-29F9-7E4D-B62F-2AE976B7BF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73563" y="2302195"/>
            <a:ext cx="2216561" cy="300858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CCD0A92-9455-7C49-831B-D4478DA7318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9911" y="4235321"/>
            <a:ext cx="1988215" cy="2232241"/>
          </a:xfrm>
          <a:prstGeom prst="rect">
            <a:avLst/>
          </a:prstGeom>
        </p:spPr>
      </p:pic>
      <p:pic>
        <p:nvPicPr>
          <p:cNvPr id="38" name="Picture 37" descr="A screenshot of a video game&#10;&#10;Description automatically generated">
            <a:extLst>
              <a:ext uri="{FF2B5EF4-FFF2-40B4-BE49-F238E27FC236}">
                <a16:creationId xmlns:a16="http://schemas.microsoft.com/office/drawing/2014/main" id="{96E2FAEE-28EE-A846-BD8F-107FD8BD17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23334" y="4237587"/>
            <a:ext cx="2478205" cy="2232241"/>
          </a:xfrm>
          <a:prstGeom prst="rect">
            <a:avLst/>
          </a:prstGeom>
        </p:spPr>
      </p:pic>
      <p:pic>
        <p:nvPicPr>
          <p:cNvPr id="40" name="Picture 39" descr="A close-up of a garment&#10;&#10;Description automatically generated with low confidence">
            <a:extLst>
              <a:ext uri="{FF2B5EF4-FFF2-40B4-BE49-F238E27FC236}">
                <a16:creationId xmlns:a16="http://schemas.microsoft.com/office/drawing/2014/main" id="{AB10FB99-8940-7940-B6FE-3730D529E95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43622" y="4194658"/>
            <a:ext cx="2138877" cy="2232241"/>
          </a:xfrm>
          <a:prstGeom prst="rect">
            <a:avLst/>
          </a:prstGeom>
        </p:spPr>
      </p:pic>
      <p:pic>
        <p:nvPicPr>
          <p:cNvPr id="42" name="Picture 41" descr="A picture containing decorated&#10;&#10;Description automatically generated">
            <a:extLst>
              <a:ext uri="{FF2B5EF4-FFF2-40B4-BE49-F238E27FC236}">
                <a16:creationId xmlns:a16="http://schemas.microsoft.com/office/drawing/2014/main" id="{2F59FB7F-3B38-8748-B1F3-28B80098733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92719" y="4022536"/>
            <a:ext cx="2107781" cy="2445026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F7A8B247-C318-6A4A-A2D3-54B6A41E17E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82499" y="1715645"/>
            <a:ext cx="2375792" cy="1895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93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77088-CDF5-A142-8E83-27FA81771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Comment </a:t>
            </a:r>
            <a:r>
              <a:rPr lang="en-US" sz="3600" b="1" dirty="0" err="1"/>
              <a:t>jouer</a:t>
            </a:r>
            <a:r>
              <a:rPr lang="en-US" sz="3600" b="1" dirty="0"/>
              <a:t> </a:t>
            </a:r>
            <a:r>
              <a:rPr lang="en-US" sz="3600" b="1" dirty="0" err="1"/>
              <a:t>à</a:t>
            </a:r>
            <a:r>
              <a:rPr lang="en-US" sz="3600" b="1" dirty="0"/>
              <a:t> </a:t>
            </a:r>
            <a:r>
              <a:rPr lang="en-US" sz="3600" b="1" i="1" dirty="0" err="1"/>
              <a:t>Classcraft</a:t>
            </a:r>
            <a:r>
              <a:rPr lang="en-US" sz="3600" b="1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AAF606-DBB5-714D-AC93-64ACDF6D4CED}"/>
              </a:ext>
            </a:extLst>
          </p:cNvPr>
          <p:cNvSpPr txBox="1"/>
          <p:nvPr/>
        </p:nvSpPr>
        <p:spPr>
          <a:xfrm>
            <a:off x="124703" y="594950"/>
            <a:ext cx="1175520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Personnages et animaux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400" dirty="0"/>
              <a:t>Au sein de l’</a:t>
            </a: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équipe</a:t>
            </a:r>
            <a:r>
              <a:rPr lang="fr-FR" sz="2400" dirty="0"/>
              <a:t> vous choisirez un </a:t>
            </a: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rôle spécifique</a:t>
            </a:r>
            <a:r>
              <a:rPr lang="fr-FR" sz="2400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lvl="1"/>
            <a:endParaRPr lang="fr-FR" sz="2400" b="1" dirty="0">
              <a:solidFill>
                <a:srgbClr val="7949DF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Chaque rôle vous donnera des </a:t>
            </a:r>
            <a:r>
              <a:rPr lang="fr-FR" sz="2400" b="1" dirty="0">
                <a:solidFill>
                  <a:schemeClr val="bg2">
                    <a:lumMod val="50000"/>
                  </a:schemeClr>
                </a:solidFill>
              </a:rPr>
              <a:t>pouvoirs</a:t>
            </a:r>
            <a:r>
              <a:rPr lang="fr-FR" sz="2400" dirty="0"/>
              <a:t> qui auront un impacte sur le reste de l’équipe: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B50B48E-6424-184D-83CB-869E7A19C6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9" t="5832" r="69427" b="20992"/>
          <a:stretch/>
        </p:blipFill>
        <p:spPr bwMode="auto">
          <a:xfrm>
            <a:off x="613767" y="1603169"/>
            <a:ext cx="2856865" cy="3127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F3D2B5A1-3FAF-914C-BD09-D829511669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1" r="34735" b="20992"/>
          <a:stretch/>
        </p:blipFill>
        <p:spPr bwMode="auto">
          <a:xfrm>
            <a:off x="8399243" y="1447870"/>
            <a:ext cx="3352847" cy="3377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6E2F6A18-15D5-D643-9F71-C356A46D6B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04" t="3631" r="5361" b="20992"/>
          <a:stretch/>
        </p:blipFill>
        <p:spPr bwMode="auto">
          <a:xfrm>
            <a:off x="4272966" y="1603168"/>
            <a:ext cx="2858159" cy="3223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03D2D2B-842D-1E4C-B12D-C8CFBB8A194C}"/>
              </a:ext>
            </a:extLst>
          </p:cNvPr>
          <p:cNvSpPr txBox="1"/>
          <p:nvPr/>
        </p:nvSpPr>
        <p:spPr>
          <a:xfrm>
            <a:off x="782603" y="4825124"/>
            <a:ext cx="2519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chemeClr val="accent2"/>
                </a:solidFill>
              </a:rPr>
              <a:t>Gardien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E54EF9C-EAC1-E94D-A61D-5408F43E02F7}"/>
              </a:ext>
            </a:extLst>
          </p:cNvPr>
          <p:cNvSpPr txBox="1"/>
          <p:nvPr/>
        </p:nvSpPr>
        <p:spPr>
          <a:xfrm>
            <a:off x="8682720" y="4825124"/>
            <a:ext cx="2864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0070C0"/>
                </a:solidFill>
              </a:rPr>
              <a:t>Mage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ACD69D3-9B4F-0543-9960-85B8DC3C2F4B}"/>
              </a:ext>
            </a:extLst>
          </p:cNvPr>
          <p:cNvSpPr txBox="1"/>
          <p:nvPr/>
        </p:nvSpPr>
        <p:spPr>
          <a:xfrm>
            <a:off x="4549821" y="4825124"/>
            <a:ext cx="2864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00B050"/>
                </a:solidFill>
              </a:rPr>
              <a:t>Guérisseur</a:t>
            </a:r>
          </a:p>
        </p:txBody>
      </p:sp>
      <p:pic>
        <p:nvPicPr>
          <p:cNvPr id="10" name="Picture 9" descr="A picture containing text, music&#10;&#10;Description automatically generated">
            <a:extLst>
              <a:ext uri="{FF2B5EF4-FFF2-40B4-BE49-F238E27FC236}">
                <a16:creationId xmlns:a16="http://schemas.microsoft.com/office/drawing/2014/main" id="{CC38391D-77D1-3A4D-BB24-3F35390FCEF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041" b="66605"/>
          <a:stretch/>
        </p:blipFill>
        <p:spPr>
          <a:xfrm>
            <a:off x="8884310" y="5934219"/>
            <a:ext cx="533844" cy="610233"/>
          </a:xfrm>
          <a:prstGeom prst="rect">
            <a:avLst/>
          </a:prstGeom>
        </p:spPr>
      </p:pic>
      <p:pic>
        <p:nvPicPr>
          <p:cNvPr id="11" name="Picture 10" descr="A picture containing text, music&#10;&#10;Description automatically generated">
            <a:extLst>
              <a:ext uri="{FF2B5EF4-FFF2-40B4-BE49-F238E27FC236}">
                <a16:creationId xmlns:a16="http://schemas.microsoft.com/office/drawing/2014/main" id="{07DBB18F-B285-E44A-BCC6-D6D155961A7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20" b="83190"/>
          <a:stretch/>
        </p:blipFill>
        <p:spPr>
          <a:xfrm>
            <a:off x="9918834" y="5960505"/>
            <a:ext cx="533843" cy="581705"/>
          </a:xfrm>
          <a:prstGeom prst="rect">
            <a:avLst/>
          </a:prstGeom>
        </p:spPr>
      </p:pic>
      <p:pic>
        <p:nvPicPr>
          <p:cNvPr id="12" name="Picture 11" descr="A picture containing text, music&#10;&#10;Description automatically generated">
            <a:extLst>
              <a:ext uri="{FF2B5EF4-FFF2-40B4-BE49-F238E27FC236}">
                <a16:creationId xmlns:a16="http://schemas.microsoft.com/office/drawing/2014/main" id="{D6AE89EC-F858-3D4C-93BA-91FC019F534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4522" b="49888"/>
          <a:stretch/>
        </p:blipFill>
        <p:spPr>
          <a:xfrm>
            <a:off x="10442386" y="5959817"/>
            <a:ext cx="533844" cy="581705"/>
          </a:xfrm>
          <a:prstGeom prst="rect">
            <a:avLst/>
          </a:prstGeom>
        </p:spPr>
      </p:pic>
      <p:pic>
        <p:nvPicPr>
          <p:cNvPr id="14" name="Picture 13" descr="A picture containing text, music&#10;&#10;Description automatically generated">
            <a:extLst>
              <a:ext uri="{FF2B5EF4-FFF2-40B4-BE49-F238E27FC236}">
                <a16:creationId xmlns:a16="http://schemas.microsoft.com/office/drawing/2014/main" id="{1B6C75B8-AC9E-E344-A116-8B966AD3AA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0336" b="34140"/>
          <a:stretch/>
        </p:blipFill>
        <p:spPr>
          <a:xfrm>
            <a:off x="8356497" y="5928838"/>
            <a:ext cx="533844" cy="579266"/>
          </a:xfrm>
          <a:prstGeom prst="rect">
            <a:avLst/>
          </a:prstGeom>
        </p:spPr>
      </p:pic>
      <p:pic>
        <p:nvPicPr>
          <p:cNvPr id="17" name="Picture 16" descr="A picture containing text, music&#10;&#10;Description automatically generated">
            <a:extLst>
              <a:ext uri="{FF2B5EF4-FFF2-40B4-BE49-F238E27FC236}">
                <a16:creationId xmlns:a16="http://schemas.microsoft.com/office/drawing/2014/main" id="{D0CB64B2-6538-E24E-8B00-A941B652DE2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4445" b="1277"/>
          <a:stretch/>
        </p:blipFill>
        <p:spPr>
          <a:xfrm>
            <a:off x="10966924" y="5951942"/>
            <a:ext cx="533844" cy="532784"/>
          </a:xfrm>
          <a:prstGeom prst="rect">
            <a:avLst/>
          </a:prstGeom>
        </p:spPr>
      </p:pic>
      <p:pic>
        <p:nvPicPr>
          <p:cNvPr id="18" name="Picture 17" descr="A picture containing text, music&#10;&#10;Description automatically generated">
            <a:extLst>
              <a:ext uri="{FF2B5EF4-FFF2-40B4-BE49-F238E27FC236}">
                <a16:creationId xmlns:a16="http://schemas.microsoft.com/office/drawing/2014/main" id="{DA6B7DFE-52DF-644E-BABB-718D55C57D4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7349" b="16943"/>
          <a:stretch/>
        </p:blipFill>
        <p:spPr>
          <a:xfrm>
            <a:off x="9404587" y="5941016"/>
            <a:ext cx="533844" cy="586109"/>
          </a:xfrm>
          <a:prstGeom prst="rect">
            <a:avLst/>
          </a:prstGeom>
        </p:spPr>
      </p:pic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C6C4F2C4-3FAF-184D-A9F0-294B48B0616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987" b="83364"/>
          <a:stretch/>
        </p:blipFill>
        <p:spPr>
          <a:xfrm>
            <a:off x="656525" y="5951941"/>
            <a:ext cx="550535" cy="583945"/>
          </a:xfrm>
          <a:prstGeom prst="rect">
            <a:avLst/>
          </a:prstGeom>
        </p:spPr>
      </p:pic>
      <p:pic>
        <p:nvPicPr>
          <p:cNvPr id="20" name="Picture 19" descr="A picture containing text&#10;&#10;Description automatically generated">
            <a:extLst>
              <a:ext uri="{FF2B5EF4-FFF2-40B4-BE49-F238E27FC236}">
                <a16:creationId xmlns:a16="http://schemas.microsoft.com/office/drawing/2014/main" id="{6451435F-3507-734A-A5FF-27AD8E697D6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7133" b="67440"/>
          <a:stretch/>
        </p:blipFill>
        <p:spPr>
          <a:xfrm>
            <a:off x="3359608" y="5932453"/>
            <a:ext cx="550535" cy="575650"/>
          </a:xfrm>
          <a:prstGeom prst="rect">
            <a:avLst/>
          </a:prstGeom>
        </p:spPr>
      </p:pic>
      <p:pic>
        <p:nvPicPr>
          <p:cNvPr id="21" name="Picture 20" descr="A picture containing text&#10;&#10;Description automatically generated">
            <a:extLst>
              <a:ext uri="{FF2B5EF4-FFF2-40B4-BE49-F238E27FC236}">
                <a16:creationId xmlns:a16="http://schemas.microsoft.com/office/drawing/2014/main" id="{66F7E4F1-77C6-5241-B43A-AE20B6E24B9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4757" b="49595"/>
          <a:stretch/>
        </p:blipFill>
        <p:spPr>
          <a:xfrm>
            <a:off x="2808530" y="5960507"/>
            <a:ext cx="550535" cy="583945"/>
          </a:xfrm>
          <a:prstGeom prst="rect">
            <a:avLst/>
          </a:prstGeom>
        </p:spPr>
      </p:pic>
      <p:pic>
        <p:nvPicPr>
          <p:cNvPr id="22" name="Picture 21" descr="A picture containing text&#10;&#10;Description automatically generated">
            <a:extLst>
              <a:ext uri="{FF2B5EF4-FFF2-40B4-BE49-F238E27FC236}">
                <a16:creationId xmlns:a16="http://schemas.microsoft.com/office/drawing/2014/main" id="{B1423FCB-D77E-9749-8414-E7E6062DBF2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0891" b="33682"/>
          <a:stretch/>
        </p:blipFill>
        <p:spPr>
          <a:xfrm>
            <a:off x="2267626" y="5932454"/>
            <a:ext cx="550535" cy="575650"/>
          </a:xfrm>
          <a:prstGeom prst="rect">
            <a:avLst/>
          </a:prstGeom>
        </p:spPr>
      </p:pic>
      <p:pic>
        <p:nvPicPr>
          <p:cNvPr id="23" name="Picture 22" descr="A picture containing text&#10;&#10;Description automatically generated">
            <a:extLst>
              <a:ext uri="{FF2B5EF4-FFF2-40B4-BE49-F238E27FC236}">
                <a16:creationId xmlns:a16="http://schemas.microsoft.com/office/drawing/2014/main" id="{5268059E-3F63-C74B-B4C8-DD064ACCB35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8434" b="16439"/>
          <a:stretch/>
        </p:blipFill>
        <p:spPr>
          <a:xfrm>
            <a:off x="1726251" y="5951941"/>
            <a:ext cx="550535" cy="564457"/>
          </a:xfrm>
          <a:prstGeom prst="rect">
            <a:avLst/>
          </a:prstGeom>
        </p:spPr>
      </p:pic>
      <p:pic>
        <p:nvPicPr>
          <p:cNvPr id="24" name="Picture 23" descr="A picture containing text&#10;&#10;Description automatically generated">
            <a:extLst>
              <a:ext uri="{FF2B5EF4-FFF2-40B4-BE49-F238E27FC236}">
                <a16:creationId xmlns:a16="http://schemas.microsoft.com/office/drawing/2014/main" id="{E082661F-21D2-7344-BC7C-FE55BAF106F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4445"/>
          <a:stretch/>
        </p:blipFill>
        <p:spPr>
          <a:xfrm>
            <a:off x="1186060" y="5928837"/>
            <a:ext cx="550535" cy="580441"/>
          </a:xfrm>
          <a:prstGeom prst="rect">
            <a:avLst/>
          </a:prstGeom>
        </p:spPr>
      </p:pic>
      <p:pic>
        <p:nvPicPr>
          <p:cNvPr id="25" name="Picture 24" descr="A picture containing circle&#10;&#10;Description automatically generated">
            <a:extLst>
              <a:ext uri="{FF2B5EF4-FFF2-40B4-BE49-F238E27FC236}">
                <a16:creationId xmlns:a16="http://schemas.microsoft.com/office/drawing/2014/main" id="{8173A076-A798-CC48-B9F4-7164E111EA5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043" b="84476"/>
          <a:stretch/>
        </p:blipFill>
        <p:spPr>
          <a:xfrm>
            <a:off x="7185414" y="5960506"/>
            <a:ext cx="541026" cy="540295"/>
          </a:xfrm>
          <a:prstGeom prst="rect">
            <a:avLst/>
          </a:prstGeom>
        </p:spPr>
      </p:pic>
      <p:pic>
        <p:nvPicPr>
          <p:cNvPr id="28" name="Picture 27" descr="A picture containing circle&#10;&#10;Description automatically generated">
            <a:extLst>
              <a:ext uri="{FF2B5EF4-FFF2-40B4-BE49-F238E27FC236}">
                <a16:creationId xmlns:a16="http://schemas.microsoft.com/office/drawing/2014/main" id="{7BB63CC9-68CB-FA41-85FE-B9543477393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6952" b="66533"/>
          <a:stretch/>
        </p:blipFill>
        <p:spPr>
          <a:xfrm>
            <a:off x="6642325" y="5925930"/>
            <a:ext cx="541026" cy="616283"/>
          </a:xfrm>
          <a:prstGeom prst="rect">
            <a:avLst/>
          </a:prstGeom>
        </p:spPr>
      </p:pic>
      <p:pic>
        <p:nvPicPr>
          <p:cNvPr id="29" name="Picture 28" descr="A picture containing circle&#10;&#10;Description automatically generated">
            <a:extLst>
              <a:ext uri="{FF2B5EF4-FFF2-40B4-BE49-F238E27FC236}">
                <a16:creationId xmlns:a16="http://schemas.microsoft.com/office/drawing/2014/main" id="{635F8297-5802-3A40-B6F0-F56AA064C5B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3952" b="50524"/>
          <a:stretch/>
        </p:blipFill>
        <p:spPr>
          <a:xfrm>
            <a:off x="6095114" y="5928838"/>
            <a:ext cx="541026" cy="579266"/>
          </a:xfrm>
          <a:prstGeom prst="rect">
            <a:avLst/>
          </a:prstGeom>
        </p:spPr>
      </p:pic>
      <p:pic>
        <p:nvPicPr>
          <p:cNvPr id="30" name="Picture 29" descr="A picture containing circle&#10;&#10;Description automatically generated">
            <a:extLst>
              <a:ext uri="{FF2B5EF4-FFF2-40B4-BE49-F238E27FC236}">
                <a16:creationId xmlns:a16="http://schemas.microsoft.com/office/drawing/2014/main" id="{D59A56AC-BBC4-2848-B4D1-42EEB56FDC0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0587" b="33661"/>
          <a:stretch/>
        </p:blipFill>
        <p:spPr>
          <a:xfrm>
            <a:off x="5552892" y="5921535"/>
            <a:ext cx="541026" cy="587743"/>
          </a:xfrm>
          <a:prstGeom prst="rect">
            <a:avLst/>
          </a:prstGeom>
        </p:spPr>
      </p:pic>
      <p:pic>
        <p:nvPicPr>
          <p:cNvPr id="31" name="Picture 30" descr="A picture containing circle&#10;&#10;Description automatically generated">
            <a:extLst>
              <a:ext uri="{FF2B5EF4-FFF2-40B4-BE49-F238E27FC236}">
                <a16:creationId xmlns:a16="http://schemas.microsoft.com/office/drawing/2014/main" id="{A843961C-6AA8-D344-9709-294CCBD2485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67516" b="16376"/>
          <a:stretch/>
        </p:blipFill>
        <p:spPr>
          <a:xfrm>
            <a:off x="5012835" y="5926055"/>
            <a:ext cx="541026" cy="601070"/>
          </a:xfrm>
          <a:prstGeom prst="rect">
            <a:avLst/>
          </a:prstGeom>
        </p:spPr>
      </p:pic>
      <p:pic>
        <p:nvPicPr>
          <p:cNvPr id="32" name="Picture 31" descr="A picture containing circle&#10;&#10;Description automatically generated">
            <a:extLst>
              <a:ext uri="{FF2B5EF4-FFF2-40B4-BE49-F238E27FC236}">
                <a16:creationId xmlns:a16="http://schemas.microsoft.com/office/drawing/2014/main" id="{16A06C9A-078D-9D43-8368-E21FE4C0EBB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4293"/>
          <a:stretch/>
        </p:blipFill>
        <p:spPr>
          <a:xfrm>
            <a:off x="4486881" y="5921994"/>
            <a:ext cx="541026" cy="586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028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CE0D2BE-967E-EB43-AE3A-C5B02D1B2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2965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fr-FR" sz="3600" b="1" dirty="0"/>
              <a:t>Fin du jeu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B380EE-4FC8-CE4A-8C81-317365C15D22}"/>
              </a:ext>
            </a:extLst>
          </p:cNvPr>
          <p:cNvSpPr txBox="1"/>
          <p:nvPr/>
        </p:nvSpPr>
        <p:spPr>
          <a:xfrm>
            <a:off x="979488" y="1052649"/>
            <a:ext cx="739986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err="1"/>
              <a:t>Celui·celle</a:t>
            </a:r>
            <a:r>
              <a:rPr lang="fr-FR" sz="3200" dirty="0"/>
              <a:t> qui atteint </a:t>
            </a:r>
            <a:br>
              <a:rPr lang="fr-FR" sz="3200" dirty="0"/>
            </a:br>
            <a:r>
              <a:rPr lang="fr-FR" sz="3200" dirty="0"/>
              <a:t>le </a:t>
            </a:r>
            <a:r>
              <a:rPr lang="fr-FR" sz="3200" b="1" dirty="0"/>
              <a:t>niveau 40 </a:t>
            </a:r>
            <a:r>
              <a:rPr lang="fr-FR" sz="3200" dirty="0"/>
              <a:t>gagne le jeu!</a:t>
            </a:r>
          </a:p>
          <a:p>
            <a:pPr algn="ctr"/>
            <a:endParaRPr lang="fr-FR" sz="3200" dirty="0"/>
          </a:p>
          <a:p>
            <a:pPr algn="ctr"/>
            <a:r>
              <a:rPr lang="fr-FR" sz="3200" dirty="0"/>
              <a:t>ou</a:t>
            </a:r>
          </a:p>
          <a:p>
            <a:pPr algn="ctr"/>
            <a:endParaRPr lang="fr-FR" sz="3200" dirty="0"/>
          </a:p>
          <a:p>
            <a:pPr algn="ctr"/>
            <a:r>
              <a:rPr lang="fr-FR" sz="3200" dirty="0"/>
              <a:t>L’équipe et l’élève avec </a:t>
            </a:r>
            <a:r>
              <a:rPr lang="fr-FR" sz="3200" b="1" dirty="0"/>
              <a:t>le plus de points </a:t>
            </a:r>
            <a:r>
              <a:rPr lang="fr-FR" sz="3200" dirty="0"/>
              <a:t>jusqu’à la fin d’année gagne le jeu!</a:t>
            </a:r>
          </a:p>
          <a:p>
            <a:pPr algn="ctr"/>
            <a:endParaRPr lang="fr-FR" sz="3200" dirty="0"/>
          </a:p>
          <a:p>
            <a:pPr algn="ctr"/>
            <a:r>
              <a:rPr lang="fr-FR" sz="3200" dirty="0"/>
              <a:t>Quel sera le grand prix? </a:t>
            </a:r>
          </a:p>
          <a:p>
            <a:pPr algn="ctr"/>
            <a:r>
              <a:rPr lang="fr-FR" sz="3200" b="1" dirty="0"/>
              <a:t>À vous de décider maintenant!</a:t>
            </a:r>
          </a:p>
        </p:txBody>
      </p:sp>
      <p:pic>
        <p:nvPicPr>
          <p:cNvPr id="1026" name="Picture 2" descr="Free Icon | Winner">
            <a:extLst>
              <a:ext uri="{FF2B5EF4-FFF2-40B4-BE49-F238E27FC236}">
                <a16:creationId xmlns:a16="http://schemas.microsoft.com/office/drawing/2014/main" id="{745A92CB-8976-2348-B816-71CC9262BE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1" y="1110722"/>
            <a:ext cx="4900612" cy="490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8377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3229</TotalTime>
  <Words>832</Words>
  <Application>Microsoft Macintosh PowerPoint</Application>
  <PresentationFormat>Widescreen</PresentationFormat>
  <Paragraphs>120</Paragraphs>
  <Slides>19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Comment jouer à Classcraft?</vt:lpstr>
      <vt:lpstr>Comment jouer à Classcraft?</vt:lpstr>
      <vt:lpstr>Comment jouer à Classcraft?</vt:lpstr>
      <vt:lpstr>Comment jouer à Classcraft?</vt:lpstr>
      <vt:lpstr>Fin du jeu</vt:lpstr>
      <vt:lpstr>Corrigeons ensemble!</vt:lpstr>
      <vt:lpstr>Création de personnage</vt:lpstr>
      <vt:lpstr>Création de personage  lis la marche à suivre</vt:lpstr>
      <vt:lpstr>Création de personage  lis la marche à suivre</vt:lpstr>
      <vt:lpstr>Création de personage  lis la marche à suivre</vt:lpstr>
      <vt:lpstr>Création de personage  lis la marche à suivre</vt:lpstr>
      <vt:lpstr>Création de personage  lis la marche à suivre</vt:lpstr>
      <vt:lpstr>Création de personage  lis la marche à suivre</vt:lpstr>
      <vt:lpstr>Création de personage  lis la marche à suivre</vt:lpstr>
      <vt:lpstr>Création de personage  lis la marche à suivre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Elvis Coimbra Gomes</dc:creator>
  <cp:lastModifiedBy>Elvis Coimbra Gomes</cp:lastModifiedBy>
  <cp:revision>29</cp:revision>
  <dcterms:created xsi:type="dcterms:W3CDTF">2022-02-02T08:20:28Z</dcterms:created>
  <dcterms:modified xsi:type="dcterms:W3CDTF">2022-06-25T11:56:08Z</dcterms:modified>
</cp:coreProperties>
</file>