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74" r:id="rId3"/>
    <p:sldId id="270" r:id="rId4"/>
    <p:sldId id="271" r:id="rId5"/>
    <p:sldId id="276" r:id="rId6"/>
    <p:sldId id="259" r:id="rId7"/>
    <p:sldId id="258" r:id="rId8"/>
    <p:sldId id="261" r:id="rId9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1964"/>
    <a:srgbClr val="0165FD"/>
    <a:srgbClr val="CF8811"/>
    <a:srgbClr val="1A6DFA"/>
    <a:srgbClr val="7949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846"/>
    <p:restoredTop sz="82857"/>
  </p:normalViewPr>
  <p:slideViewPr>
    <p:cSldViewPr snapToGrid="0" snapToObjects="1">
      <p:cViewPr varScale="1">
        <p:scale>
          <a:sx n="100" d="100"/>
          <a:sy n="100" d="100"/>
        </p:scale>
        <p:origin x="4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36099-221F-D941-94B4-3926E096E95B}" type="datetimeFigureOut">
              <a:rPr lang="en-US" smtClean="0"/>
              <a:t>6/27/22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4BA46-D8F1-D94A-AB98-A64D60F67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970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blason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57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 dirty="0"/>
              <a:t>Les explications du jeu se terminent ici.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675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 dirty="0"/>
              <a:t>Les explications du jeu se terminent ici.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639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05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4BA46-D8F1-D94A-AB98-A64D60F6729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012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8FFA8-6FA6-B447-BDCF-4D3B0FA66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576792-B82B-0B46-9D82-94DEF55826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69CB6-36F6-E44C-A036-0ABF22DA1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F895E-B2EA-4E40-BB0C-579990203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9D15A3-3837-384C-B5BD-5FB1E49BA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208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63133-8855-4C48-BFA8-6DFA63A8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761EB3-55B8-9F44-B9FD-D3F43CB57D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30A8A-8B50-9247-8801-7BC0B5A6B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67D9B-CB3D-CF41-90ED-BF6632742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2402F-340B-784E-9F0C-304AD2458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72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D6A296-6B45-EB48-971D-38182EA4C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940D00-36AF-A14D-A47E-39ACC5E5A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88894B-6FC1-B047-B70F-E9BB179A3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E3057-126A-264F-BE91-2FDB03679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846FA-6667-5B44-8534-98A92ABB3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6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453C0-575B-4946-8A8A-F93F7F4B9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17E53-BFB0-A442-A7B3-6F2E76E6EB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F2A5B-98E7-3244-B4CF-A37BEBEE7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FF296-1BD8-9D4C-83F7-527FEEC2E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F9CF3-84B9-8649-8EF6-21D780D15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5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B5917-0D8F-0240-8078-298DB11C4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22B118-3E97-6843-9721-2BE5D2835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475D9-7B16-CC45-AFFB-5158455A0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EB5BA-BBB9-DB40-A39B-0388ED4F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9515C-6020-C34E-AAE3-571E42987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019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6E363-DB39-E048-8CEA-6331BF933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46CB2-0557-E34E-9F65-EBECE18A73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1355A-3FA3-9440-8A85-C0D69C3BBD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D121C-38DB-3346-8672-0E3024F2E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C8E654-0807-C84A-A595-30F7ABC8A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24B90B-2C29-0D4D-8F0A-2E2B54CA3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306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A03F1-A508-4240-B34F-0D01DE32B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6CA1F5-0771-1943-BEE7-8FC2D00598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A60F5C-58E9-EE4F-8734-87EE0DA648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7D5BC3-A4A2-BF49-B898-1D46EA8CFB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745B03-F65E-894C-95DB-6394A61EFB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D609D9-F4C0-224A-9DAA-3ADF7D720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0E38AC-F5B2-8547-AA31-86C923294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F878A6-34D1-764D-90E5-786DEFC21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423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C5FC2-4CDD-DF42-B5E9-EE20B0283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8753D5-9DBD-4F41-9807-828A81D55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C7DFA8-F529-A344-B39F-67FBC1DE2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21D72E-5389-1E45-898A-0FD744505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959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AB0950-2C0D-1D43-825C-50FB074E8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9A7031-9BAE-6C49-821C-92FA1C8A8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004F49-1E47-8743-B524-19E5268FE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62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09EA5-A395-C440-8165-C18BD27DD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C45D5-9D6A-1F45-991C-A72677B8F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B56D56-FFE3-984C-8969-649D76AB59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9A6CC5-D804-EF40-818F-5A87C379F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60C9EB-51BE-0042-9BF9-E9277E4C6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E71F04-5D8A-0149-AE25-360AFBCD2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7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EEC99-4506-9341-A419-A00E73FDD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C73FD8-5965-A146-9725-B45D515638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57325B-5EB3-9A41-8797-E4220D5AD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BD8D52-B117-F74D-8FE7-D42DA9DFF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13F38B-32A7-1343-8876-D1FD1D50E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66B4D3-94C4-3141-9060-FF32898AD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07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D5ED79-011C-414D-A541-4E78BE648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90D4D9-050A-0743-A97B-16FE3B4BC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0473E-6527-E44A-BC11-B609F10B20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4AF6-31F0-8149-9209-9341921F47F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97066-403B-B846-B3B2-21288AD83C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BE472-C4A8-374F-BD81-F6FCBCB511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08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ASSCRAFT">
            <a:extLst>
              <a:ext uri="{FF2B5EF4-FFF2-40B4-BE49-F238E27FC236}">
                <a16:creationId xmlns:a16="http://schemas.microsoft.com/office/drawing/2014/main" id="{9E902E4B-4BB8-0E45-B1AE-2D3221668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087" y="648710"/>
            <a:ext cx="5476436" cy="278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lasscraft - Certified B Corporation - B Lab Global">
            <a:extLst>
              <a:ext uri="{FF2B5EF4-FFF2-40B4-BE49-F238E27FC236}">
                <a16:creationId xmlns:a16="http://schemas.microsoft.com/office/drawing/2014/main" id="{1698AF32-F419-D649-AF68-66E888CD3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495" y="377579"/>
            <a:ext cx="2743200" cy="143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lasscraft - Dernière Version Pour Android - Télécharger L&amp;#39;apk">
            <a:extLst>
              <a:ext uri="{FF2B5EF4-FFF2-40B4-BE49-F238E27FC236}">
                <a16:creationId xmlns:a16="http://schemas.microsoft.com/office/drawing/2014/main" id="{67927E8F-393F-8343-8329-44E15BCEA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66" y="648710"/>
            <a:ext cx="5694034" cy="278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52FAB9-91A3-554E-94C7-509843A9396C}"/>
              </a:ext>
            </a:extLst>
          </p:cNvPr>
          <p:cNvSpPr txBox="1"/>
          <p:nvPr/>
        </p:nvSpPr>
        <p:spPr>
          <a:xfrm>
            <a:off x="0" y="3800475"/>
            <a:ext cx="12192000" cy="707886"/>
          </a:xfrm>
          <a:prstGeom prst="rect">
            <a:avLst/>
          </a:prstGeom>
          <a:solidFill>
            <a:srgbClr val="FB196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2ème PARTIE</a:t>
            </a:r>
          </a:p>
        </p:txBody>
      </p:sp>
    </p:spTree>
    <p:extLst>
      <p:ext uri="{BB962C8B-B14F-4D97-AF65-F5344CB8AC3E}">
        <p14:creationId xmlns:p14="http://schemas.microsoft.com/office/powerpoint/2010/main" val="525495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9AE253-D962-454B-88B2-3C0BB78F3216}"/>
              </a:ext>
            </a:extLst>
          </p:cNvPr>
          <p:cNvSpPr txBox="1"/>
          <p:nvPr/>
        </p:nvSpPr>
        <p:spPr>
          <a:xfrm>
            <a:off x="223157" y="2551837"/>
            <a:ext cx="117456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Que pensez-vous du jeu jusqu’à maintenant?</a:t>
            </a:r>
          </a:p>
          <a:p>
            <a:pPr algn="ctr"/>
            <a:endParaRPr lang="fr-FR" sz="3600" dirty="0"/>
          </a:p>
          <a:p>
            <a:pPr algn="ctr"/>
            <a:r>
              <a:rPr lang="fr-FR" sz="3600" dirty="0"/>
              <a:t>Il y a t’il des choses à changer/améliorer?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866674-B98B-5E4F-87CB-61BA60DF94E2}"/>
              </a:ext>
            </a:extLst>
          </p:cNvPr>
          <p:cNvSpPr txBox="1">
            <a:spLocks/>
          </p:cNvSpPr>
          <p:nvPr/>
        </p:nvSpPr>
        <p:spPr>
          <a:xfrm>
            <a:off x="0" y="-12954"/>
            <a:ext cx="12192000" cy="6629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dirty="0"/>
              <a:t>Vos retours!</a:t>
            </a:r>
          </a:p>
        </p:txBody>
      </p:sp>
    </p:spTree>
    <p:extLst>
      <p:ext uri="{BB962C8B-B14F-4D97-AF65-F5344CB8AC3E}">
        <p14:creationId xmlns:p14="http://schemas.microsoft.com/office/powerpoint/2010/main" val="2635074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Équipes</a:t>
            </a:r>
            <a:endParaRPr lang="en-US" sz="3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594950"/>
            <a:ext cx="11755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Aujourd’hui </a:t>
            </a:r>
            <a:r>
              <a:rPr lang="fr-FR" sz="2400" dirty="0"/>
              <a:t>vous serez intégrés dans une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équipe </a:t>
            </a:r>
            <a:r>
              <a:rPr lang="fr-FR" sz="2400" dirty="0"/>
              <a:t>de façon aléatoire: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2782B8-F64E-5541-9A6D-23CB22F9E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29" y="1056615"/>
            <a:ext cx="1958904" cy="2232240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6EF0919E-8053-1A49-9622-1D3AE06418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6022" y="1284855"/>
            <a:ext cx="1792102" cy="1978627"/>
          </a:xfrm>
          <a:prstGeom prst="rect">
            <a:avLst/>
          </a:prstGeom>
        </p:spPr>
      </p:pic>
      <p:pic>
        <p:nvPicPr>
          <p:cNvPr id="9" name="Picture 8" descr="A picture containing outdoor&#10;&#10;Description automatically generated">
            <a:extLst>
              <a:ext uri="{FF2B5EF4-FFF2-40B4-BE49-F238E27FC236}">
                <a16:creationId xmlns:a16="http://schemas.microsoft.com/office/drawing/2014/main" id="{02A01427-B63B-C741-9CE9-70ABBBD2BB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4989" y="1130664"/>
            <a:ext cx="2024288" cy="197862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1B9DCE9-29F9-7E4D-B62F-2AE976B7BF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3563" y="1799494"/>
            <a:ext cx="2216561" cy="30085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CCD0A92-9455-7C49-831B-D4478DA731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911" y="3732620"/>
            <a:ext cx="1988215" cy="2232241"/>
          </a:xfrm>
          <a:prstGeom prst="rect">
            <a:avLst/>
          </a:prstGeom>
        </p:spPr>
      </p:pic>
      <p:pic>
        <p:nvPicPr>
          <p:cNvPr id="38" name="Picture 37" descr="A screenshot of a video game&#10;&#10;Description automatically generated">
            <a:extLst>
              <a:ext uri="{FF2B5EF4-FFF2-40B4-BE49-F238E27FC236}">
                <a16:creationId xmlns:a16="http://schemas.microsoft.com/office/drawing/2014/main" id="{96E2FAEE-28EE-A846-BD8F-107FD8BD17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3334" y="3734886"/>
            <a:ext cx="2478205" cy="2232241"/>
          </a:xfrm>
          <a:prstGeom prst="rect">
            <a:avLst/>
          </a:prstGeom>
        </p:spPr>
      </p:pic>
      <p:pic>
        <p:nvPicPr>
          <p:cNvPr id="40" name="Picture 39" descr="A close-up of a garment&#10;&#10;Description automatically generated with low confidence">
            <a:extLst>
              <a:ext uri="{FF2B5EF4-FFF2-40B4-BE49-F238E27FC236}">
                <a16:creationId xmlns:a16="http://schemas.microsoft.com/office/drawing/2014/main" id="{AB10FB99-8940-7940-B6FE-3730D529E9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43622" y="3691957"/>
            <a:ext cx="2138877" cy="2232241"/>
          </a:xfrm>
          <a:prstGeom prst="rect">
            <a:avLst/>
          </a:prstGeom>
        </p:spPr>
      </p:pic>
      <p:pic>
        <p:nvPicPr>
          <p:cNvPr id="42" name="Picture 41" descr="A picture containing decorated&#10;&#10;Description automatically generated">
            <a:extLst>
              <a:ext uri="{FF2B5EF4-FFF2-40B4-BE49-F238E27FC236}">
                <a16:creationId xmlns:a16="http://schemas.microsoft.com/office/drawing/2014/main" id="{2F59FB7F-3B38-8748-B1F3-28B8009873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92719" y="3519835"/>
            <a:ext cx="2107781" cy="244502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7A8B247-C318-6A4A-A2D3-54B6A41E17E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82499" y="1212944"/>
            <a:ext cx="2375792" cy="189539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A660DD3-43B2-424A-B727-90194739FD6E}"/>
              </a:ext>
            </a:extLst>
          </p:cNvPr>
          <p:cNvSpPr txBox="1"/>
          <p:nvPr/>
        </p:nvSpPr>
        <p:spPr>
          <a:xfrm>
            <a:off x="399532" y="6145526"/>
            <a:ext cx="11755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2">
                    <a:lumMod val="50000"/>
                  </a:schemeClr>
                </a:solidFill>
              </a:rPr>
              <a:t>SIGNEZ LE PACTE D’ÉQUIPE!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5593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Rôles</a:t>
            </a:r>
            <a:endParaRPr lang="en-US" sz="3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4074795"/>
            <a:ext cx="117552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fr-FR" sz="2400" b="1" dirty="0">
              <a:solidFill>
                <a:srgbClr val="7949D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Chaque rôle vous donnera des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pouvoirs</a:t>
            </a:r>
            <a:r>
              <a:rPr lang="fr-FR" sz="2400" dirty="0"/>
              <a:t> qui auront un impacte sur le reste de l’équipe: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B50B48E-6424-184D-83CB-869E7A19C6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t="5832" r="69427" b="20992"/>
          <a:stretch/>
        </p:blipFill>
        <p:spPr bwMode="auto">
          <a:xfrm>
            <a:off x="613767" y="852840"/>
            <a:ext cx="2856865" cy="312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F3D2B5A1-3FAF-914C-BD09-D829511669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1" r="34735" b="20992"/>
          <a:stretch/>
        </p:blipFill>
        <p:spPr bwMode="auto">
          <a:xfrm>
            <a:off x="8399243" y="697541"/>
            <a:ext cx="3352847" cy="337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6E2F6A18-15D5-D643-9F71-C356A46D6B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4" t="3631" r="5361" b="20992"/>
          <a:stretch/>
        </p:blipFill>
        <p:spPr bwMode="auto">
          <a:xfrm>
            <a:off x="4272966" y="852839"/>
            <a:ext cx="2858159" cy="322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3D2D2B-842D-1E4C-B12D-C8CFBB8A194C}"/>
              </a:ext>
            </a:extLst>
          </p:cNvPr>
          <p:cNvSpPr txBox="1"/>
          <p:nvPr/>
        </p:nvSpPr>
        <p:spPr>
          <a:xfrm>
            <a:off x="782603" y="3965328"/>
            <a:ext cx="2519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accent2"/>
                </a:solidFill>
              </a:rPr>
              <a:t>Gardien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54EF9C-EAC1-E94D-A61D-5408F43E02F7}"/>
              </a:ext>
            </a:extLst>
          </p:cNvPr>
          <p:cNvSpPr txBox="1"/>
          <p:nvPr/>
        </p:nvSpPr>
        <p:spPr>
          <a:xfrm>
            <a:off x="8682720" y="3965328"/>
            <a:ext cx="2864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70C0"/>
                </a:solidFill>
              </a:rPr>
              <a:t>Mage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ACD69D3-9B4F-0543-9960-85B8DC3C2F4B}"/>
              </a:ext>
            </a:extLst>
          </p:cNvPr>
          <p:cNvSpPr txBox="1"/>
          <p:nvPr/>
        </p:nvSpPr>
        <p:spPr>
          <a:xfrm>
            <a:off x="4549821" y="3965328"/>
            <a:ext cx="2864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Guérisseur</a:t>
            </a:r>
          </a:p>
        </p:txBody>
      </p:sp>
      <p:pic>
        <p:nvPicPr>
          <p:cNvPr id="10" name="Picture 9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CC38391D-77D1-3A4D-BB24-3F35390FCE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041" b="66605"/>
          <a:stretch/>
        </p:blipFill>
        <p:spPr>
          <a:xfrm>
            <a:off x="8884310" y="5017454"/>
            <a:ext cx="533844" cy="610233"/>
          </a:xfrm>
          <a:prstGeom prst="rect">
            <a:avLst/>
          </a:prstGeom>
        </p:spPr>
      </p:pic>
      <p:pic>
        <p:nvPicPr>
          <p:cNvPr id="11" name="Picture 10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07DBB18F-B285-E44A-BCC6-D6D155961A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20" b="83190"/>
          <a:stretch/>
        </p:blipFill>
        <p:spPr>
          <a:xfrm>
            <a:off x="9918834" y="5043740"/>
            <a:ext cx="533843" cy="581705"/>
          </a:xfrm>
          <a:prstGeom prst="rect">
            <a:avLst/>
          </a:prstGeom>
        </p:spPr>
      </p:pic>
      <p:pic>
        <p:nvPicPr>
          <p:cNvPr id="12" name="Picture 11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D6AE89EC-F858-3D4C-93BA-91FC019F534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522" b="49888"/>
          <a:stretch/>
        </p:blipFill>
        <p:spPr>
          <a:xfrm>
            <a:off x="10442386" y="5043052"/>
            <a:ext cx="533844" cy="581705"/>
          </a:xfrm>
          <a:prstGeom prst="rect">
            <a:avLst/>
          </a:prstGeom>
        </p:spPr>
      </p:pic>
      <p:pic>
        <p:nvPicPr>
          <p:cNvPr id="14" name="Picture 13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1B6C75B8-AC9E-E344-A116-8B966AD3AA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336" b="34140"/>
          <a:stretch/>
        </p:blipFill>
        <p:spPr>
          <a:xfrm>
            <a:off x="8356497" y="5012073"/>
            <a:ext cx="533844" cy="579266"/>
          </a:xfrm>
          <a:prstGeom prst="rect">
            <a:avLst/>
          </a:prstGeom>
        </p:spPr>
      </p:pic>
      <p:pic>
        <p:nvPicPr>
          <p:cNvPr id="17" name="Picture 16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D0CB64B2-6538-E24E-8B00-A941B652DE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4445" b="1277"/>
          <a:stretch/>
        </p:blipFill>
        <p:spPr>
          <a:xfrm>
            <a:off x="10966924" y="5035177"/>
            <a:ext cx="533844" cy="532784"/>
          </a:xfrm>
          <a:prstGeom prst="rect">
            <a:avLst/>
          </a:prstGeom>
        </p:spPr>
      </p:pic>
      <p:pic>
        <p:nvPicPr>
          <p:cNvPr id="18" name="Picture 17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DA6B7DFE-52DF-644E-BABB-718D55C57D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7349" b="16943"/>
          <a:stretch/>
        </p:blipFill>
        <p:spPr>
          <a:xfrm>
            <a:off x="9404587" y="5024251"/>
            <a:ext cx="533844" cy="586109"/>
          </a:xfrm>
          <a:prstGeom prst="rect">
            <a:avLst/>
          </a:prstGeom>
        </p:spPr>
      </p:pic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C6C4F2C4-3FAF-184D-A9F0-294B48B0616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87" b="83364"/>
          <a:stretch/>
        </p:blipFill>
        <p:spPr>
          <a:xfrm>
            <a:off x="656525" y="5035176"/>
            <a:ext cx="550535" cy="583945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6451435F-3507-734A-A5FF-27AD8E697D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133" b="67440"/>
          <a:stretch/>
        </p:blipFill>
        <p:spPr>
          <a:xfrm>
            <a:off x="3359608" y="5015688"/>
            <a:ext cx="550535" cy="575650"/>
          </a:xfrm>
          <a:prstGeom prst="rect">
            <a:avLst/>
          </a:prstGeom>
        </p:spPr>
      </p:pic>
      <p:pic>
        <p:nvPicPr>
          <p:cNvPr id="21" name="Picture 20" descr="A picture containing text&#10;&#10;Description automatically generated">
            <a:extLst>
              <a:ext uri="{FF2B5EF4-FFF2-40B4-BE49-F238E27FC236}">
                <a16:creationId xmlns:a16="http://schemas.microsoft.com/office/drawing/2014/main" id="{66F7E4F1-77C6-5241-B43A-AE20B6E24B9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757" b="49595"/>
          <a:stretch/>
        </p:blipFill>
        <p:spPr>
          <a:xfrm>
            <a:off x="2808530" y="5043742"/>
            <a:ext cx="550535" cy="583945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extLst>
              <a:ext uri="{FF2B5EF4-FFF2-40B4-BE49-F238E27FC236}">
                <a16:creationId xmlns:a16="http://schemas.microsoft.com/office/drawing/2014/main" id="{B1423FCB-D77E-9749-8414-E7E6062DBF2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0891" b="33682"/>
          <a:stretch/>
        </p:blipFill>
        <p:spPr>
          <a:xfrm>
            <a:off x="2267626" y="5015689"/>
            <a:ext cx="550535" cy="575650"/>
          </a:xfrm>
          <a:prstGeom prst="rect">
            <a:avLst/>
          </a:prstGeom>
        </p:spPr>
      </p:pic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5268059E-3F63-C74B-B4C8-DD064ACCB3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8434" b="16439"/>
          <a:stretch/>
        </p:blipFill>
        <p:spPr>
          <a:xfrm>
            <a:off x="1726251" y="5035176"/>
            <a:ext cx="550535" cy="564457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E082661F-21D2-7344-BC7C-FE55BAF106F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4445"/>
          <a:stretch/>
        </p:blipFill>
        <p:spPr>
          <a:xfrm>
            <a:off x="1186060" y="5012072"/>
            <a:ext cx="550535" cy="580441"/>
          </a:xfrm>
          <a:prstGeom prst="rect">
            <a:avLst/>
          </a:prstGeom>
        </p:spPr>
      </p:pic>
      <p:pic>
        <p:nvPicPr>
          <p:cNvPr id="25" name="Picture 24" descr="A picture containing circle&#10;&#10;Description automatically generated">
            <a:extLst>
              <a:ext uri="{FF2B5EF4-FFF2-40B4-BE49-F238E27FC236}">
                <a16:creationId xmlns:a16="http://schemas.microsoft.com/office/drawing/2014/main" id="{8173A076-A798-CC48-B9F4-7164E111EA5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043" b="84476"/>
          <a:stretch/>
        </p:blipFill>
        <p:spPr>
          <a:xfrm>
            <a:off x="7185414" y="5043741"/>
            <a:ext cx="541026" cy="540295"/>
          </a:xfrm>
          <a:prstGeom prst="rect">
            <a:avLst/>
          </a:prstGeom>
        </p:spPr>
      </p:pic>
      <p:pic>
        <p:nvPicPr>
          <p:cNvPr id="28" name="Picture 27" descr="A picture containing circle&#10;&#10;Description automatically generated">
            <a:extLst>
              <a:ext uri="{FF2B5EF4-FFF2-40B4-BE49-F238E27FC236}">
                <a16:creationId xmlns:a16="http://schemas.microsoft.com/office/drawing/2014/main" id="{7BB63CC9-68CB-FA41-85FE-B9543477393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952" b="66533"/>
          <a:stretch/>
        </p:blipFill>
        <p:spPr>
          <a:xfrm>
            <a:off x="6642325" y="5009165"/>
            <a:ext cx="541026" cy="616283"/>
          </a:xfrm>
          <a:prstGeom prst="rect">
            <a:avLst/>
          </a:prstGeom>
        </p:spPr>
      </p:pic>
      <p:pic>
        <p:nvPicPr>
          <p:cNvPr id="29" name="Picture 28" descr="A picture containing circle&#10;&#10;Description automatically generated">
            <a:extLst>
              <a:ext uri="{FF2B5EF4-FFF2-40B4-BE49-F238E27FC236}">
                <a16:creationId xmlns:a16="http://schemas.microsoft.com/office/drawing/2014/main" id="{635F8297-5802-3A40-B6F0-F56AA064C5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3952" b="50524"/>
          <a:stretch/>
        </p:blipFill>
        <p:spPr>
          <a:xfrm>
            <a:off x="6095114" y="5012073"/>
            <a:ext cx="541026" cy="579266"/>
          </a:xfrm>
          <a:prstGeom prst="rect">
            <a:avLst/>
          </a:prstGeom>
        </p:spPr>
      </p:pic>
      <p:pic>
        <p:nvPicPr>
          <p:cNvPr id="30" name="Picture 29" descr="A picture containing circle&#10;&#10;Description automatically generated">
            <a:extLst>
              <a:ext uri="{FF2B5EF4-FFF2-40B4-BE49-F238E27FC236}">
                <a16:creationId xmlns:a16="http://schemas.microsoft.com/office/drawing/2014/main" id="{D59A56AC-BBC4-2848-B4D1-42EEB56FDC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587" b="33661"/>
          <a:stretch/>
        </p:blipFill>
        <p:spPr>
          <a:xfrm>
            <a:off x="5552892" y="5004770"/>
            <a:ext cx="541026" cy="587743"/>
          </a:xfrm>
          <a:prstGeom prst="rect">
            <a:avLst/>
          </a:prstGeom>
        </p:spPr>
      </p:pic>
      <p:pic>
        <p:nvPicPr>
          <p:cNvPr id="31" name="Picture 30" descr="A picture containing circle&#10;&#10;Description automatically generated">
            <a:extLst>
              <a:ext uri="{FF2B5EF4-FFF2-40B4-BE49-F238E27FC236}">
                <a16:creationId xmlns:a16="http://schemas.microsoft.com/office/drawing/2014/main" id="{A843961C-6AA8-D344-9709-294CCBD2485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7516" b="16376"/>
          <a:stretch/>
        </p:blipFill>
        <p:spPr>
          <a:xfrm>
            <a:off x="5012835" y="5009290"/>
            <a:ext cx="541026" cy="601070"/>
          </a:xfrm>
          <a:prstGeom prst="rect">
            <a:avLst/>
          </a:prstGeom>
        </p:spPr>
      </p:pic>
      <p:pic>
        <p:nvPicPr>
          <p:cNvPr id="32" name="Picture 31" descr="A picture containing circle&#10;&#10;Description automatically generated">
            <a:extLst>
              <a:ext uri="{FF2B5EF4-FFF2-40B4-BE49-F238E27FC236}">
                <a16:creationId xmlns:a16="http://schemas.microsoft.com/office/drawing/2014/main" id="{16A06C9A-078D-9D43-8368-E21FE4C0EB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4293"/>
          <a:stretch/>
        </p:blipFill>
        <p:spPr>
          <a:xfrm>
            <a:off x="4486881" y="5005229"/>
            <a:ext cx="541026" cy="58610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9EA93232-412F-CB48-9D56-40C0D9B6E9A2}"/>
              </a:ext>
            </a:extLst>
          </p:cNvPr>
          <p:cNvSpPr txBox="1"/>
          <p:nvPr/>
        </p:nvSpPr>
        <p:spPr>
          <a:xfrm>
            <a:off x="216317" y="5697346"/>
            <a:ext cx="11755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2">
                    <a:lumMod val="50000"/>
                  </a:schemeClr>
                </a:solidFill>
              </a:rPr>
              <a:t>LISONS LA LISTE DES RÔLES ET CHOISISSEZ VOTRE RÔLE AU SEIN DE L’ÉQUIPE!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94002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/>
      <p:bldP spid="27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Rôles</a:t>
            </a:r>
            <a:endParaRPr lang="en-US" sz="3600" b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B50B48E-6424-184D-83CB-869E7A19C6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t="5832" r="69427" b="20992"/>
          <a:stretch/>
        </p:blipFill>
        <p:spPr bwMode="auto">
          <a:xfrm>
            <a:off x="613767" y="852840"/>
            <a:ext cx="2856865" cy="312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F3D2B5A1-3FAF-914C-BD09-D829511669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1" r="34735" b="20992"/>
          <a:stretch/>
        </p:blipFill>
        <p:spPr bwMode="auto">
          <a:xfrm>
            <a:off x="8399243" y="697541"/>
            <a:ext cx="3352847" cy="337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6E2F6A18-15D5-D643-9F71-C356A46D6B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4" t="3631" r="5361" b="20992"/>
          <a:stretch/>
        </p:blipFill>
        <p:spPr bwMode="auto">
          <a:xfrm>
            <a:off x="4272966" y="852839"/>
            <a:ext cx="2858159" cy="322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3D2D2B-842D-1E4C-B12D-C8CFBB8A194C}"/>
              </a:ext>
            </a:extLst>
          </p:cNvPr>
          <p:cNvSpPr txBox="1"/>
          <p:nvPr/>
        </p:nvSpPr>
        <p:spPr>
          <a:xfrm>
            <a:off x="782603" y="3965328"/>
            <a:ext cx="2519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accent2"/>
                </a:solidFill>
              </a:rPr>
              <a:t>Gardien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54EF9C-EAC1-E94D-A61D-5408F43E02F7}"/>
              </a:ext>
            </a:extLst>
          </p:cNvPr>
          <p:cNvSpPr txBox="1"/>
          <p:nvPr/>
        </p:nvSpPr>
        <p:spPr>
          <a:xfrm>
            <a:off x="8682720" y="3965328"/>
            <a:ext cx="2864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70C0"/>
                </a:solidFill>
              </a:rPr>
              <a:t>Mage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ACD69D3-9B4F-0543-9960-85B8DC3C2F4B}"/>
              </a:ext>
            </a:extLst>
          </p:cNvPr>
          <p:cNvSpPr txBox="1"/>
          <p:nvPr/>
        </p:nvSpPr>
        <p:spPr>
          <a:xfrm>
            <a:off x="4549821" y="3965328"/>
            <a:ext cx="2864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Guérisseur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EA93232-412F-CB48-9D56-40C0D9B6E9A2}"/>
              </a:ext>
            </a:extLst>
          </p:cNvPr>
          <p:cNvSpPr txBox="1"/>
          <p:nvPr/>
        </p:nvSpPr>
        <p:spPr>
          <a:xfrm>
            <a:off x="218399" y="4745919"/>
            <a:ext cx="11755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2">
                    <a:lumMod val="50000"/>
                  </a:schemeClr>
                </a:solidFill>
              </a:rPr>
              <a:t>CONNECTEZ-VOUS À CLASSCRAFT ET SÉLECTIONNEZ LE RÔLE</a:t>
            </a:r>
            <a:endParaRPr lang="fr-FR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CFB7A3-8286-674C-BF57-D6D1B44BDF9A}"/>
              </a:ext>
            </a:extLst>
          </p:cNvPr>
          <p:cNvSpPr txBox="1"/>
          <p:nvPr/>
        </p:nvSpPr>
        <p:spPr>
          <a:xfrm>
            <a:off x="200929" y="5600180"/>
            <a:ext cx="117552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L’apparence du personnage changera</a:t>
            </a:r>
            <a:r>
              <a:rPr lang="fr-FR" sz="2400" dirty="0"/>
              <a:t>, mais vous gardez tous les objets que vous avez achetés jusqu’à maintenant.</a:t>
            </a:r>
          </a:p>
        </p:txBody>
      </p:sp>
    </p:spTree>
    <p:extLst>
      <p:ext uri="{BB962C8B-B14F-4D97-AF65-F5344CB8AC3E}">
        <p14:creationId xmlns:p14="http://schemas.microsoft.com/office/powerpoint/2010/main" val="3315635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9C5E71C0-E0A6-6E48-9A0C-60FEA0623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3796" y="829066"/>
            <a:ext cx="4564407" cy="160818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F0AC09-FDF9-EE42-88B6-4CA09976768D}"/>
              </a:ext>
            </a:extLst>
          </p:cNvPr>
          <p:cNvSpPr txBox="1"/>
          <p:nvPr/>
        </p:nvSpPr>
        <p:spPr>
          <a:xfrm>
            <a:off x="218397" y="2100992"/>
            <a:ext cx="117552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rgbClr val="FB1964"/>
                </a:solidFill>
              </a:rPr>
              <a:t>Cœurs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Ceux qui se </a:t>
            </a:r>
            <a:r>
              <a:rPr lang="fr-FR" sz="2400" b="1" dirty="0">
                <a:solidFill>
                  <a:srgbClr val="FB1964"/>
                </a:solidFill>
              </a:rPr>
              <a:t>comportent mal</a:t>
            </a:r>
            <a:r>
              <a:rPr lang="fr-FR" sz="2400" dirty="0"/>
              <a:t> </a:t>
            </a:r>
            <a:r>
              <a:rPr lang="fr-FR" sz="2400" b="1" dirty="0">
                <a:solidFill>
                  <a:srgbClr val="FB1964"/>
                </a:solidFill>
              </a:rPr>
              <a:t>perdent des cœurs</a:t>
            </a:r>
            <a:r>
              <a:rPr lang="fr-FR" sz="2400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En perdant tous les cœurs, vous devez faire une </a:t>
            </a:r>
            <a:r>
              <a:rPr lang="fr-FR" sz="2400" b="1" dirty="0">
                <a:solidFill>
                  <a:srgbClr val="FB1964"/>
                </a:solidFill>
              </a:rPr>
              <a:t>promesse</a:t>
            </a:r>
            <a:r>
              <a:rPr lang="fr-FR" sz="2400" dirty="0"/>
              <a:t>, sauf si </a:t>
            </a:r>
            <a:r>
              <a:rPr lang="fr-FR" sz="2400" dirty="0" err="1"/>
              <a:t>un·e</a:t>
            </a:r>
            <a:r>
              <a:rPr lang="fr-FR" sz="2400" dirty="0"/>
              <a:t> membre de l’équipe utilise un </a:t>
            </a:r>
            <a:r>
              <a:rPr lang="fr-FR" sz="2400" b="1" dirty="0">
                <a:solidFill>
                  <a:srgbClr val="1A6DFA"/>
                </a:solidFill>
              </a:rPr>
              <a:t>cristal</a:t>
            </a:r>
            <a:r>
              <a:rPr lang="fr-FR" sz="2400" dirty="0"/>
              <a:t> pour vous sauver du danger.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Quand la </a:t>
            </a:r>
            <a:r>
              <a:rPr lang="fr-FR" sz="2400" b="1" dirty="0">
                <a:solidFill>
                  <a:srgbClr val="FB1964"/>
                </a:solidFill>
              </a:rPr>
              <a:t>promesse est faite</a:t>
            </a:r>
            <a:r>
              <a:rPr lang="fr-FR" sz="2400" dirty="0"/>
              <a:t>, l’enseignant·e vous ramène dans le jeu avec </a:t>
            </a:r>
            <a:r>
              <a:rPr lang="fr-FR" sz="2400" b="1" dirty="0">
                <a:solidFill>
                  <a:srgbClr val="FB1964"/>
                </a:solidFill>
              </a:rPr>
              <a:t>1 cœur</a:t>
            </a:r>
            <a:r>
              <a:rPr lang="fr-FR" sz="24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Les cœurs seront </a:t>
            </a:r>
            <a:r>
              <a:rPr lang="fr-FR" sz="2400" b="1" dirty="0">
                <a:solidFill>
                  <a:srgbClr val="FB1964"/>
                </a:solidFill>
              </a:rPr>
              <a:t>enlevés pendant le cours</a:t>
            </a:r>
            <a:r>
              <a:rPr lang="fr-FR" sz="2400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Chaque jour vous avez jusqu’à </a:t>
            </a:r>
            <a:r>
              <a:rPr lang="fr-FR" sz="2400" b="1" dirty="0">
                <a:solidFill>
                  <a:srgbClr val="FB1964"/>
                </a:solidFill>
              </a:rPr>
              <a:t>17h</a:t>
            </a:r>
            <a:r>
              <a:rPr lang="fr-FR" sz="2400" dirty="0"/>
              <a:t> pour discuter en équipe comment éviter la chute d’un·e membre de votre équipe en utilisant vos </a:t>
            </a:r>
            <a:r>
              <a:rPr lang="fr-FR" sz="2400" b="1" dirty="0">
                <a:solidFill>
                  <a:srgbClr val="0165FD"/>
                </a:solidFill>
              </a:rPr>
              <a:t>pouvoirs collaboratifs</a:t>
            </a:r>
            <a:r>
              <a:rPr lang="fr-FR" sz="2400" dirty="0"/>
              <a:t>. Après cette heure limite, le tout sera comptabilisé.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8E280D-60AF-6F4B-AEB0-F2016731DD70}"/>
              </a:ext>
            </a:extLst>
          </p:cNvPr>
          <p:cNvSpPr txBox="1">
            <a:spLocks/>
          </p:cNvSpPr>
          <p:nvPr/>
        </p:nvSpPr>
        <p:spPr>
          <a:xfrm>
            <a:off x="0" y="-12954"/>
            <a:ext cx="12192000" cy="6629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/>
              <a:t>Les </a:t>
            </a:r>
            <a:r>
              <a:rPr lang="en-US" sz="3600" b="1" dirty="0" err="1"/>
              <a:t>coeurs</a:t>
            </a:r>
            <a:r>
              <a:rPr lang="en-US" sz="3600" b="1" dirty="0"/>
              <a:t>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0E3F65-9C6D-6448-9159-BD09027F8FDA}"/>
              </a:ext>
            </a:extLst>
          </p:cNvPr>
          <p:cNvSpPr txBox="1"/>
          <p:nvPr/>
        </p:nvSpPr>
        <p:spPr>
          <a:xfrm>
            <a:off x="218397" y="5705768"/>
            <a:ext cx="11755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2">
                    <a:lumMod val="50000"/>
                  </a:schemeClr>
                </a:solidFill>
              </a:rPr>
              <a:t>LISONS LES </a:t>
            </a:r>
            <a:r>
              <a:rPr lang="fr-FR" sz="3600" b="1" u="sng" dirty="0">
                <a:solidFill>
                  <a:schemeClr val="bg2">
                    <a:lumMod val="50000"/>
                  </a:schemeClr>
                </a:solidFill>
              </a:rPr>
              <a:t>NOUVELLES</a:t>
            </a:r>
            <a:r>
              <a:rPr lang="fr-FR" sz="3600" b="1" dirty="0">
                <a:solidFill>
                  <a:schemeClr val="bg2">
                    <a:lumMod val="50000"/>
                  </a:schemeClr>
                </a:solidFill>
              </a:rPr>
              <a:t> RÈGLES DU JEU!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4328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539E170F-BA8C-E145-A070-53A063CD3C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163" t="51952"/>
          <a:stretch/>
        </p:blipFill>
        <p:spPr>
          <a:xfrm>
            <a:off x="9499794" y="4296799"/>
            <a:ext cx="2364288" cy="2387687"/>
          </a:xfrm>
          <a:prstGeom prst="rect">
            <a:avLst/>
          </a:prstGeom>
        </p:spPr>
      </p:pic>
      <p:pic>
        <p:nvPicPr>
          <p:cNvPr id="10" name="Picture 9" descr="Timeline&#10;&#10;Description automatically generated">
            <a:extLst>
              <a:ext uri="{FF2B5EF4-FFF2-40B4-BE49-F238E27FC236}">
                <a16:creationId xmlns:a16="http://schemas.microsoft.com/office/drawing/2014/main" id="{52CAF1B2-9EC7-DE4C-AE41-C26533BBBF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911" b="51952"/>
          <a:stretch/>
        </p:blipFill>
        <p:spPr>
          <a:xfrm>
            <a:off x="70568" y="1326583"/>
            <a:ext cx="3824514" cy="2387686"/>
          </a:xfrm>
          <a:prstGeom prst="rect">
            <a:avLst/>
          </a:prstGeom>
        </p:spPr>
      </p:pic>
      <p:pic>
        <p:nvPicPr>
          <p:cNvPr id="12" name="Picture 11" descr="Timeline&#10;&#10;Description automatically generated">
            <a:extLst>
              <a:ext uri="{FF2B5EF4-FFF2-40B4-BE49-F238E27FC236}">
                <a16:creationId xmlns:a16="http://schemas.microsoft.com/office/drawing/2014/main" id="{1E89627E-F221-9B4F-96EE-18121B90DD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72" t="52719" r="50448"/>
          <a:stretch/>
        </p:blipFill>
        <p:spPr>
          <a:xfrm>
            <a:off x="5660087" y="1355620"/>
            <a:ext cx="2059510" cy="2349558"/>
          </a:xfrm>
          <a:prstGeom prst="rect">
            <a:avLst/>
          </a:prstGeom>
        </p:spPr>
      </p:pic>
      <p:pic>
        <p:nvPicPr>
          <p:cNvPr id="13" name="Picture 12" descr="Timeline&#10;&#10;Description automatically generated">
            <a:extLst>
              <a:ext uri="{FF2B5EF4-FFF2-40B4-BE49-F238E27FC236}">
                <a16:creationId xmlns:a16="http://schemas.microsoft.com/office/drawing/2014/main" id="{B1FE7B09-109C-724D-840F-79BE55DEE2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489" r="27702" b="51952"/>
          <a:stretch/>
        </p:blipFill>
        <p:spPr>
          <a:xfrm>
            <a:off x="3895082" y="1305690"/>
            <a:ext cx="1765004" cy="2387686"/>
          </a:xfrm>
          <a:prstGeom prst="rect">
            <a:avLst/>
          </a:prstGeom>
        </p:spPr>
      </p:pic>
      <p:pic>
        <p:nvPicPr>
          <p:cNvPr id="14" name="Picture 13" descr="Timeline&#10;&#10;Description automatically generated">
            <a:extLst>
              <a:ext uri="{FF2B5EF4-FFF2-40B4-BE49-F238E27FC236}">
                <a16:creationId xmlns:a16="http://schemas.microsoft.com/office/drawing/2014/main" id="{DDA36EEE-65C9-E143-9C6A-B746E4B48C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72" r="49654" b="51952"/>
          <a:stretch/>
        </p:blipFill>
        <p:spPr>
          <a:xfrm>
            <a:off x="4367450" y="4301579"/>
            <a:ext cx="2154062" cy="2387686"/>
          </a:xfrm>
          <a:prstGeom prst="rect">
            <a:avLst/>
          </a:prstGeom>
        </p:spPr>
      </p:pic>
      <p:pic>
        <p:nvPicPr>
          <p:cNvPr id="15" name="Picture 14" descr="Timeline&#10;&#10;Description automatically generated">
            <a:extLst>
              <a:ext uri="{FF2B5EF4-FFF2-40B4-BE49-F238E27FC236}">
                <a16:creationId xmlns:a16="http://schemas.microsoft.com/office/drawing/2014/main" id="{69F96B0F-15A7-B744-A0F3-74A62609A7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163" b="51952"/>
          <a:stretch/>
        </p:blipFill>
        <p:spPr>
          <a:xfrm>
            <a:off x="6992468" y="4296800"/>
            <a:ext cx="2364288" cy="2387686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3D493193-D62E-7F46-9EAF-257D617A288C}"/>
              </a:ext>
            </a:extLst>
          </p:cNvPr>
          <p:cNvSpPr txBox="1">
            <a:spLocks/>
          </p:cNvSpPr>
          <p:nvPr/>
        </p:nvSpPr>
        <p:spPr>
          <a:xfrm>
            <a:off x="0" y="-50426"/>
            <a:ext cx="12192000" cy="6629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/>
              <a:t>Outils</a:t>
            </a:r>
            <a:r>
              <a:rPr lang="en-US" sz="3600" b="1" dirty="0"/>
              <a:t> de </a:t>
            </a:r>
            <a:r>
              <a:rPr lang="en-US" sz="3600" b="1" i="1" dirty="0" err="1"/>
              <a:t>Classcraft</a:t>
            </a:r>
            <a:endParaRPr lang="en-US" sz="36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E6E96D-3A4B-0F45-A778-4CEDEAEE8F7E}"/>
              </a:ext>
            </a:extLst>
          </p:cNvPr>
          <p:cNvSpPr txBox="1"/>
          <p:nvPr/>
        </p:nvSpPr>
        <p:spPr>
          <a:xfrm>
            <a:off x="251919" y="707832"/>
            <a:ext cx="11755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chemeClr val="bg2">
                    <a:lumMod val="50000"/>
                  </a:schemeClr>
                </a:solidFill>
              </a:rPr>
              <a:t>Vous connaissez déjà:</a:t>
            </a:r>
            <a:endParaRPr lang="fr-FR" sz="3600" dirty="0"/>
          </a:p>
        </p:txBody>
      </p:sp>
      <p:pic>
        <p:nvPicPr>
          <p:cNvPr id="22" name="Picture 21" descr="Timeline&#10;&#10;Description automatically generated">
            <a:extLst>
              <a:ext uri="{FF2B5EF4-FFF2-40B4-BE49-F238E27FC236}">
                <a16:creationId xmlns:a16="http://schemas.microsoft.com/office/drawing/2014/main" id="{E72591C5-DB8C-634D-8E8F-7619A7DA4F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483" t="52719" r="27708"/>
          <a:stretch/>
        </p:blipFill>
        <p:spPr>
          <a:xfrm>
            <a:off x="7536836" y="1305690"/>
            <a:ext cx="1765004" cy="2349558"/>
          </a:xfrm>
          <a:prstGeom prst="rect">
            <a:avLst/>
          </a:prstGeom>
        </p:spPr>
      </p:pic>
      <p:pic>
        <p:nvPicPr>
          <p:cNvPr id="23" name="Picture 22" descr="A picture containing sky&#10;&#10;Description automatically generated">
            <a:extLst>
              <a:ext uri="{FF2B5EF4-FFF2-40B4-BE49-F238E27FC236}">
                <a16:creationId xmlns:a16="http://schemas.microsoft.com/office/drawing/2014/main" id="{7EA57333-20A2-9243-9901-79055EBFF7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32" t="2759" r="3567" b="3104"/>
          <a:stretch/>
        </p:blipFill>
        <p:spPr>
          <a:xfrm>
            <a:off x="9575832" y="1354163"/>
            <a:ext cx="1602757" cy="1599930"/>
          </a:xfrm>
          <a:prstGeom prst="ellipse">
            <a:avLst/>
          </a:prstGeom>
        </p:spPr>
      </p:pic>
      <p:pic>
        <p:nvPicPr>
          <p:cNvPr id="25" name="Picture 24" descr="Timeline&#10;&#10;Description automatically generated">
            <a:extLst>
              <a:ext uri="{FF2B5EF4-FFF2-40B4-BE49-F238E27FC236}">
                <a16:creationId xmlns:a16="http://schemas.microsoft.com/office/drawing/2014/main" id="{0DB60DA7-00B9-FB4F-85E3-9624734055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25" t="51952" r="74037"/>
          <a:stretch/>
        </p:blipFill>
        <p:spPr>
          <a:xfrm>
            <a:off x="1913498" y="4301579"/>
            <a:ext cx="2173643" cy="238768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014C3A7-7E95-C04B-9711-B996ECD00562}"/>
              </a:ext>
            </a:extLst>
          </p:cNvPr>
          <p:cNvSpPr txBox="1"/>
          <p:nvPr/>
        </p:nvSpPr>
        <p:spPr>
          <a:xfrm>
            <a:off x="251919" y="3781982"/>
            <a:ext cx="11755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chemeClr val="bg2">
                    <a:lumMod val="50000"/>
                  </a:schemeClr>
                </a:solidFill>
              </a:rPr>
              <a:t>Aujourd’hui: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57532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CE0D2BE-967E-EB43-AE3A-C5B02D1B2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r-FR" sz="3600" b="1" dirty="0"/>
              <a:t>Fin du jeu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B380EE-4FC8-CE4A-8C81-317365C15D22}"/>
              </a:ext>
            </a:extLst>
          </p:cNvPr>
          <p:cNvSpPr txBox="1"/>
          <p:nvPr/>
        </p:nvSpPr>
        <p:spPr>
          <a:xfrm>
            <a:off x="965200" y="1720840"/>
            <a:ext cx="739986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/>
              <a:t>Celui·celle</a:t>
            </a:r>
            <a:r>
              <a:rPr lang="fr-FR" sz="3200" dirty="0"/>
              <a:t> qui atteint </a:t>
            </a:r>
            <a:br>
              <a:rPr lang="fr-FR" sz="3200" dirty="0"/>
            </a:br>
            <a:r>
              <a:rPr lang="fr-FR" sz="3200" dirty="0"/>
              <a:t>le </a:t>
            </a:r>
            <a:r>
              <a:rPr lang="fr-FR" sz="3200" b="1" dirty="0"/>
              <a:t>niveau 40 </a:t>
            </a:r>
            <a:r>
              <a:rPr lang="fr-FR" sz="3200" dirty="0"/>
              <a:t>gagne le jeu!</a:t>
            </a:r>
          </a:p>
          <a:p>
            <a:pPr algn="ctr"/>
            <a:endParaRPr lang="fr-FR" sz="3200" dirty="0"/>
          </a:p>
          <a:p>
            <a:pPr algn="ctr"/>
            <a:r>
              <a:rPr lang="fr-FR" sz="3200" dirty="0"/>
              <a:t>ou</a:t>
            </a:r>
          </a:p>
          <a:p>
            <a:pPr algn="ctr"/>
            <a:endParaRPr lang="fr-FR" sz="3200" dirty="0"/>
          </a:p>
          <a:p>
            <a:pPr algn="ctr"/>
            <a:r>
              <a:rPr lang="fr-FR" sz="3200" dirty="0"/>
              <a:t>L’équipe et l’élève avec </a:t>
            </a:r>
            <a:r>
              <a:rPr lang="fr-FR" sz="3200" b="1" dirty="0"/>
              <a:t>le plus de points </a:t>
            </a:r>
            <a:r>
              <a:rPr lang="fr-FR" sz="3200" dirty="0"/>
              <a:t>jusqu’à la fin d’année gagne le jeu!</a:t>
            </a:r>
          </a:p>
        </p:txBody>
      </p:sp>
      <p:pic>
        <p:nvPicPr>
          <p:cNvPr id="1026" name="Picture 2" descr="Free Icon | Winner">
            <a:extLst>
              <a:ext uri="{FF2B5EF4-FFF2-40B4-BE49-F238E27FC236}">
                <a16:creationId xmlns:a16="http://schemas.microsoft.com/office/drawing/2014/main" id="{745A92CB-8976-2348-B816-71CC9262B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1" y="1110722"/>
            <a:ext cx="4900612" cy="490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377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3762</TotalTime>
  <Words>279</Words>
  <Application>Microsoft Macintosh PowerPoint</Application>
  <PresentationFormat>Widescreen</PresentationFormat>
  <Paragraphs>46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Équipes</vt:lpstr>
      <vt:lpstr>Rôles</vt:lpstr>
      <vt:lpstr>Rôles</vt:lpstr>
      <vt:lpstr>PowerPoint Presentation</vt:lpstr>
      <vt:lpstr>PowerPoint Presentation</vt:lpstr>
      <vt:lpstr>Fin du jeu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Elvis Coimbra Gomes</dc:creator>
  <cp:lastModifiedBy>Elvis Coimbra Gomes</cp:lastModifiedBy>
  <cp:revision>31</cp:revision>
  <dcterms:created xsi:type="dcterms:W3CDTF">2022-02-02T08:20:28Z</dcterms:created>
  <dcterms:modified xsi:type="dcterms:W3CDTF">2022-06-27T08:48:43Z</dcterms:modified>
</cp:coreProperties>
</file>