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69" r:id="rId3"/>
    <p:sldId id="259" r:id="rId4"/>
    <p:sldId id="257" r:id="rId5"/>
    <p:sldId id="275" r:id="rId6"/>
    <p:sldId id="274" r:id="rId7"/>
    <p:sldId id="268" r:id="rId8"/>
    <p:sldId id="267" r:id="rId9"/>
    <p:sldId id="266" r:id="rId10"/>
    <p:sldId id="265" r:id="rId11"/>
    <p:sldId id="258" r:id="rId12"/>
    <p:sldId id="270" r:id="rId13"/>
    <p:sldId id="264" r:id="rId14"/>
    <p:sldId id="276" r:id="rId15"/>
    <p:sldId id="277" r:id="rId16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6DFA"/>
    <a:srgbClr val="FB1964"/>
    <a:srgbClr val="7949DF"/>
    <a:srgbClr val="CF88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24"/>
    <p:restoredTop sz="82313"/>
  </p:normalViewPr>
  <p:slideViewPr>
    <p:cSldViewPr snapToGrid="0" snapToObjects="1">
      <p:cViewPr>
        <p:scale>
          <a:sx n="75" d="100"/>
          <a:sy n="75" d="100"/>
        </p:scale>
        <p:origin x="728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17A8EE-AF9E-4246-9568-8A0A4ACE9F24}" type="doc">
      <dgm:prSet loTypeId="urn:microsoft.com/office/officeart/2005/8/layout/chevron1" loCatId="" qsTypeId="urn:microsoft.com/office/officeart/2005/8/quickstyle/simple1" qsCatId="simple" csTypeId="urn:microsoft.com/office/officeart/2005/8/colors/colorful5" csCatId="colorful" phldr="1"/>
      <dgm:spPr/>
    </dgm:pt>
    <dgm:pt modelId="{B2B3D596-6B40-A341-81F8-E76EC751675C}">
      <dgm:prSet phldrT="[Text]"/>
      <dgm:spPr>
        <a:solidFill>
          <a:srgbClr val="7949DF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Introduction</a:t>
          </a:r>
        </a:p>
      </dgm:t>
    </dgm:pt>
    <dgm:pt modelId="{4017E883-9377-C647-881D-FABA0AFC00FF}" type="parTrans" cxnId="{9C63A9BA-C79B-3245-BD78-5A80A29089E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4AEBB63-04F9-D746-825F-459DBCDF7A32}" type="sibTrans" cxnId="{9C63A9BA-C79B-3245-BD78-5A80A29089E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9E38F7A-4844-0345-92F5-EB752634DE2D}">
      <dgm:prSet phldrT="[Text]"/>
      <dgm:spPr>
        <a:solidFill>
          <a:srgbClr val="1A6DFA"/>
        </a:solidFill>
      </dgm:spPr>
      <dgm:t>
        <a:bodyPr/>
        <a:lstStyle/>
        <a:p>
          <a:r>
            <a:rPr lang="en-GB" dirty="0" err="1">
              <a:solidFill>
                <a:schemeClr val="tx1"/>
              </a:solidFill>
            </a:rPr>
            <a:t>Chapitre</a:t>
          </a:r>
          <a:r>
            <a:rPr lang="en-GB" dirty="0">
              <a:solidFill>
                <a:schemeClr val="tx1"/>
              </a:solidFill>
            </a:rPr>
            <a:t> 1</a:t>
          </a:r>
        </a:p>
      </dgm:t>
    </dgm:pt>
    <dgm:pt modelId="{2363CFF5-7B3A-9149-898A-9391EAFDA0D7}" type="parTrans" cxnId="{07773991-E53D-A546-8DEB-5202609DA87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CFF59C6-B874-184A-A652-8A07A60E84D8}" type="sibTrans" cxnId="{07773991-E53D-A546-8DEB-5202609DA87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0584071-D1AB-E44C-839E-8CBD4396ADAD}">
      <dgm:prSet phldrT="[Text]"/>
      <dgm:spPr>
        <a:solidFill>
          <a:srgbClr val="CF8811">
            <a:alpha val="86000"/>
          </a:srgbClr>
        </a:solidFill>
      </dgm:spPr>
      <dgm:t>
        <a:bodyPr/>
        <a:lstStyle/>
        <a:p>
          <a:r>
            <a:rPr lang="en-GB" dirty="0" err="1">
              <a:solidFill>
                <a:schemeClr val="tx1"/>
              </a:solidFill>
            </a:rPr>
            <a:t>Chapitre</a:t>
          </a:r>
          <a:r>
            <a:rPr lang="en-GB" dirty="0">
              <a:solidFill>
                <a:schemeClr val="tx1"/>
              </a:solidFill>
            </a:rPr>
            <a:t> 2</a:t>
          </a:r>
        </a:p>
      </dgm:t>
    </dgm:pt>
    <dgm:pt modelId="{4C6A5725-943E-2546-B47C-F0C0537F582E}" type="parTrans" cxnId="{CFD3A3B1-4F7B-234E-A0C4-3FDE5DF2CF7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3C86849-26ED-8D4A-8306-25396307C96E}" type="sibTrans" cxnId="{CFD3A3B1-4F7B-234E-A0C4-3FDE5DF2CF7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4FC7068A-D851-5E4F-ACE6-D20DB1DAACE2}">
      <dgm:prSet/>
      <dgm:spPr>
        <a:solidFill>
          <a:srgbClr val="FB1964">
            <a:alpha val="45667"/>
          </a:srgbClr>
        </a:solidFill>
      </dgm:spPr>
      <dgm:t>
        <a:bodyPr/>
        <a:lstStyle/>
        <a:p>
          <a:r>
            <a:rPr lang="en-GB" dirty="0" err="1">
              <a:solidFill>
                <a:schemeClr val="tx1"/>
              </a:solidFill>
            </a:rPr>
            <a:t>Chapitre</a:t>
          </a:r>
          <a:r>
            <a:rPr lang="en-GB" dirty="0">
              <a:solidFill>
                <a:schemeClr val="tx1"/>
              </a:solidFill>
            </a:rPr>
            <a:t> 3</a:t>
          </a:r>
        </a:p>
      </dgm:t>
    </dgm:pt>
    <dgm:pt modelId="{205EC51F-D57B-764D-8FE8-B522D5979E63}" type="parTrans" cxnId="{6BA5DBB2-A16C-4843-8D38-BFE8A8E345D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67FA1F8-B104-FC41-9A32-B6F76091E5AE}" type="sibTrans" cxnId="{6BA5DBB2-A16C-4843-8D38-BFE8A8E345D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FB7536D-B3E8-704B-ADFC-0364714964CB}">
      <dgm:prSet/>
      <dgm:spPr>
        <a:solidFill>
          <a:srgbClr val="FB1964"/>
        </a:solidFill>
      </dgm:spPr>
      <dgm:t>
        <a:bodyPr/>
        <a:lstStyle/>
        <a:p>
          <a:r>
            <a:rPr lang="en-GB" dirty="0" err="1">
              <a:solidFill>
                <a:schemeClr val="tx1"/>
              </a:solidFill>
            </a:rPr>
            <a:t>Chapitre</a:t>
          </a:r>
          <a:r>
            <a:rPr lang="en-GB" dirty="0">
              <a:solidFill>
                <a:schemeClr val="tx1"/>
              </a:solidFill>
            </a:rPr>
            <a:t> 4</a:t>
          </a:r>
        </a:p>
      </dgm:t>
    </dgm:pt>
    <dgm:pt modelId="{7D76BF87-B80D-834A-A9D5-7633A9DCF95D}" type="parTrans" cxnId="{A1D614BD-F735-E148-A8D3-6B0595D1A373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C159C72-43E7-2643-ACE7-7EE093720B41}" type="sibTrans" cxnId="{A1D614BD-F735-E148-A8D3-6B0595D1A373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1FEA61E-8E29-7249-9D56-61263717BE7B}" type="pres">
      <dgm:prSet presAssocID="{CA17A8EE-AF9E-4246-9568-8A0A4ACE9F24}" presName="Name0" presStyleCnt="0">
        <dgm:presLayoutVars>
          <dgm:dir/>
          <dgm:animLvl val="lvl"/>
          <dgm:resizeHandles val="exact"/>
        </dgm:presLayoutVars>
      </dgm:prSet>
      <dgm:spPr/>
    </dgm:pt>
    <dgm:pt modelId="{52A16EA8-3934-864C-BC7B-EE55C2F9DDEF}" type="pres">
      <dgm:prSet presAssocID="{B2B3D596-6B40-A341-81F8-E76EC751675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347D263E-22FA-7B40-8CC9-C18E44314B76}" type="pres">
      <dgm:prSet presAssocID="{04AEBB63-04F9-D746-825F-459DBCDF7A32}" presName="parTxOnlySpace" presStyleCnt="0"/>
      <dgm:spPr/>
    </dgm:pt>
    <dgm:pt modelId="{C0AFCB80-EAD2-EA40-A75B-758A7BC973A8}" type="pres">
      <dgm:prSet presAssocID="{A9E38F7A-4844-0345-92F5-EB752634DE2D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FB15517D-58DD-434B-9E10-6CCAD8CEC9A5}" type="pres">
      <dgm:prSet presAssocID="{ACFF59C6-B874-184A-A652-8A07A60E84D8}" presName="parTxOnlySpace" presStyleCnt="0"/>
      <dgm:spPr/>
    </dgm:pt>
    <dgm:pt modelId="{942CCCB6-9D29-594C-9B26-5A02E7FF6FCF}" type="pres">
      <dgm:prSet presAssocID="{90584071-D1AB-E44C-839E-8CBD4396ADAD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5741F0AC-F0DA-8E45-AA93-768893404EF1}" type="pres">
      <dgm:prSet presAssocID="{93C86849-26ED-8D4A-8306-25396307C96E}" presName="parTxOnlySpace" presStyleCnt="0"/>
      <dgm:spPr/>
    </dgm:pt>
    <dgm:pt modelId="{9EA3B03A-D3B7-5440-A17C-CAC050DB9E8F}" type="pres">
      <dgm:prSet presAssocID="{4FC7068A-D851-5E4F-ACE6-D20DB1DAACE2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0830700B-A909-9E44-BBC7-693D457B8C17}" type="pres">
      <dgm:prSet presAssocID="{F67FA1F8-B104-FC41-9A32-B6F76091E5AE}" presName="parTxOnlySpace" presStyleCnt="0"/>
      <dgm:spPr/>
    </dgm:pt>
    <dgm:pt modelId="{F257AD74-73CA-8F4B-B6B0-40DD48FEDB27}" type="pres">
      <dgm:prSet presAssocID="{EFB7536D-B3E8-704B-ADFC-0364714964CB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D95F7905-A88B-0E4D-B638-E61A37DDA621}" type="presOf" srcId="{CA17A8EE-AF9E-4246-9568-8A0A4ACE9F24}" destId="{31FEA61E-8E29-7249-9D56-61263717BE7B}" srcOrd="0" destOrd="0" presId="urn:microsoft.com/office/officeart/2005/8/layout/chevron1"/>
    <dgm:cxn modelId="{A1A94C1B-53ED-504D-853B-95F3D814B753}" type="presOf" srcId="{A9E38F7A-4844-0345-92F5-EB752634DE2D}" destId="{C0AFCB80-EAD2-EA40-A75B-758A7BC973A8}" srcOrd="0" destOrd="0" presId="urn:microsoft.com/office/officeart/2005/8/layout/chevron1"/>
    <dgm:cxn modelId="{3C7FF431-05C0-2840-A1CC-61C7E8DAECA5}" type="presOf" srcId="{4FC7068A-D851-5E4F-ACE6-D20DB1DAACE2}" destId="{9EA3B03A-D3B7-5440-A17C-CAC050DB9E8F}" srcOrd="0" destOrd="0" presId="urn:microsoft.com/office/officeart/2005/8/layout/chevron1"/>
    <dgm:cxn modelId="{B479CF5A-FDCC-4F4B-9CCF-C41AF65175DC}" type="presOf" srcId="{B2B3D596-6B40-A341-81F8-E76EC751675C}" destId="{52A16EA8-3934-864C-BC7B-EE55C2F9DDEF}" srcOrd="0" destOrd="0" presId="urn:microsoft.com/office/officeart/2005/8/layout/chevron1"/>
    <dgm:cxn modelId="{59C94F82-271D-F242-B9C8-7EAC99FE9CF4}" type="presOf" srcId="{90584071-D1AB-E44C-839E-8CBD4396ADAD}" destId="{942CCCB6-9D29-594C-9B26-5A02E7FF6FCF}" srcOrd="0" destOrd="0" presId="urn:microsoft.com/office/officeart/2005/8/layout/chevron1"/>
    <dgm:cxn modelId="{07773991-E53D-A546-8DEB-5202609DA87C}" srcId="{CA17A8EE-AF9E-4246-9568-8A0A4ACE9F24}" destId="{A9E38F7A-4844-0345-92F5-EB752634DE2D}" srcOrd="1" destOrd="0" parTransId="{2363CFF5-7B3A-9149-898A-9391EAFDA0D7}" sibTransId="{ACFF59C6-B874-184A-A652-8A07A60E84D8}"/>
    <dgm:cxn modelId="{CFD3A3B1-4F7B-234E-A0C4-3FDE5DF2CF78}" srcId="{CA17A8EE-AF9E-4246-9568-8A0A4ACE9F24}" destId="{90584071-D1AB-E44C-839E-8CBD4396ADAD}" srcOrd="2" destOrd="0" parTransId="{4C6A5725-943E-2546-B47C-F0C0537F582E}" sibTransId="{93C86849-26ED-8D4A-8306-25396307C96E}"/>
    <dgm:cxn modelId="{6BA5DBB2-A16C-4843-8D38-BFE8A8E345DE}" srcId="{CA17A8EE-AF9E-4246-9568-8A0A4ACE9F24}" destId="{4FC7068A-D851-5E4F-ACE6-D20DB1DAACE2}" srcOrd="3" destOrd="0" parTransId="{205EC51F-D57B-764D-8FE8-B522D5979E63}" sibTransId="{F67FA1F8-B104-FC41-9A32-B6F76091E5AE}"/>
    <dgm:cxn modelId="{9C63A9BA-C79B-3245-BD78-5A80A29089EC}" srcId="{CA17A8EE-AF9E-4246-9568-8A0A4ACE9F24}" destId="{B2B3D596-6B40-A341-81F8-E76EC751675C}" srcOrd="0" destOrd="0" parTransId="{4017E883-9377-C647-881D-FABA0AFC00FF}" sibTransId="{04AEBB63-04F9-D746-825F-459DBCDF7A32}"/>
    <dgm:cxn modelId="{A1D614BD-F735-E148-A8D3-6B0595D1A373}" srcId="{CA17A8EE-AF9E-4246-9568-8A0A4ACE9F24}" destId="{EFB7536D-B3E8-704B-ADFC-0364714964CB}" srcOrd="4" destOrd="0" parTransId="{7D76BF87-B80D-834A-A9D5-7633A9DCF95D}" sibTransId="{1C159C72-43E7-2643-ACE7-7EE093720B41}"/>
    <dgm:cxn modelId="{AE8ECFC5-9770-2043-A1ED-2646D1EDA328}" type="presOf" srcId="{EFB7536D-B3E8-704B-ADFC-0364714964CB}" destId="{F257AD74-73CA-8F4B-B6B0-40DD48FEDB27}" srcOrd="0" destOrd="0" presId="urn:microsoft.com/office/officeart/2005/8/layout/chevron1"/>
    <dgm:cxn modelId="{8D961505-F67F-C34A-8834-FC4C178FF9F1}" type="presParOf" srcId="{31FEA61E-8E29-7249-9D56-61263717BE7B}" destId="{52A16EA8-3934-864C-BC7B-EE55C2F9DDEF}" srcOrd="0" destOrd="0" presId="urn:microsoft.com/office/officeart/2005/8/layout/chevron1"/>
    <dgm:cxn modelId="{84F15F6E-A2A9-624F-ACAE-0722172AB19B}" type="presParOf" srcId="{31FEA61E-8E29-7249-9D56-61263717BE7B}" destId="{347D263E-22FA-7B40-8CC9-C18E44314B76}" srcOrd="1" destOrd="0" presId="urn:microsoft.com/office/officeart/2005/8/layout/chevron1"/>
    <dgm:cxn modelId="{3A8E5512-0B32-5F48-80BF-98B0597A9C3C}" type="presParOf" srcId="{31FEA61E-8E29-7249-9D56-61263717BE7B}" destId="{C0AFCB80-EAD2-EA40-A75B-758A7BC973A8}" srcOrd="2" destOrd="0" presId="urn:microsoft.com/office/officeart/2005/8/layout/chevron1"/>
    <dgm:cxn modelId="{ED06F14A-F114-A341-90F5-9ACCEEE9B377}" type="presParOf" srcId="{31FEA61E-8E29-7249-9D56-61263717BE7B}" destId="{FB15517D-58DD-434B-9E10-6CCAD8CEC9A5}" srcOrd="3" destOrd="0" presId="urn:microsoft.com/office/officeart/2005/8/layout/chevron1"/>
    <dgm:cxn modelId="{31462008-9A48-B445-BD23-03FB8EA43A38}" type="presParOf" srcId="{31FEA61E-8E29-7249-9D56-61263717BE7B}" destId="{942CCCB6-9D29-594C-9B26-5A02E7FF6FCF}" srcOrd="4" destOrd="0" presId="urn:microsoft.com/office/officeart/2005/8/layout/chevron1"/>
    <dgm:cxn modelId="{5AAA05CF-0D10-7448-8C52-D546EFBA9A39}" type="presParOf" srcId="{31FEA61E-8E29-7249-9D56-61263717BE7B}" destId="{5741F0AC-F0DA-8E45-AA93-768893404EF1}" srcOrd="5" destOrd="0" presId="urn:microsoft.com/office/officeart/2005/8/layout/chevron1"/>
    <dgm:cxn modelId="{B512066C-6328-6940-876D-CEFD4CFFBDF1}" type="presParOf" srcId="{31FEA61E-8E29-7249-9D56-61263717BE7B}" destId="{9EA3B03A-D3B7-5440-A17C-CAC050DB9E8F}" srcOrd="6" destOrd="0" presId="urn:microsoft.com/office/officeart/2005/8/layout/chevron1"/>
    <dgm:cxn modelId="{80D409B1-A09C-1849-ABF0-A92B6497DA17}" type="presParOf" srcId="{31FEA61E-8E29-7249-9D56-61263717BE7B}" destId="{0830700B-A909-9E44-BBC7-693D457B8C17}" srcOrd="7" destOrd="0" presId="urn:microsoft.com/office/officeart/2005/8/layout/chevron1"/>
    <dgm:cxn modelId="{CBDB374B-5701-D14E-A9AD-879214FAA6C3}" type="presParOf" srcId="{31FEA61E-8E29-7249-9D56-61263717BE7B}" destId="{F257AD74-73CA-8F4B-B6B0-40DD48FEDB27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A16EA8-3934-864C-BC7B-EE55C2F9DDEF}">
      <dsp:nvSpPr>
        <dsp:cNvPr id="0" name=""/>
        <dsp:cNvSpPr/>
      </dsp:nvSpPr>
      <dsp:spPr>
        <a:xfrm>
          <a:off x="2748" y="305257"/>
          <a:ext cx="2446112" cy="978444"/>
        </a:xfrm>
        <a:prstGeom prst="chevron">
          <a:avLst/>
        </a:prstGeom>
        <a:solidFill>
          <a:srgbClr val="7949D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/>
              </a:solidFill>
            </a:rPr>
            <a:t>Introduction</a:t>
          </a:r>
        </a:p>
      </dsp:txBody>
      <dsp:txXfrm>
        <a:off x="491970" y="305257"/>
        <a:ext cx="1467668" cy="978444"/>
      </dsp:txXfrm>
    </dsp:sp>
    <dsp:sp modelId="{C0AFCB80-EAD2-EA40-A75B-758A7BC973A8}">
      <dsp:nvSpPr>
        <dsp:cNvPr id="0" name=""/>
        <dsp:cNvSpPr/>
      </dsp:nvSpPr>
      <dsp:spPr>
        <a:xfrm>
          <a:off x="2204249" y="305257"/>
          <a:ext cx="2446112" cy="978444"/>
        </a:xfrm>
        <a:prstGeom prst="chevron">
          <a:avLst/>
        </a:prstGeom>
        <a:solidFill>
          <a:srgbClr val="1A6D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 err="1">
              <a:solidFill>
                <a:schemeClr val="tx1"/>
              </a:solidFill>
            </a:rPr>
            <a:t>Chapitre</a:t>
          </a:r>
          <a:r>
            <a:rPr lang="en-GB" sz="2100" kern="1200" dirty="0">
              <a:solidFill>
                <a:schemeClr val="tx1"/>
              </a:solidFill>
            </a:rPr>
            <a:t> 1</a:t>
          </a:r>
        </a:p>
      </dsp:txBody>
      <dsp:txXfrm>
        <a:off x="2693471" y="305257"/>
        <a:ext cx="1467668" cy="978444"/>
      </dsp:txXfrm>
    </dsp:sp>
    <dsp:sp modelId="{942CCCB6-9D29-594C-9B26-5A02E7FF6FCF}">
      <dsp:nvSpPr>
        <dsp:cNvPr id="0" name=""/>
        <dsp:cNvSpPr/>
      </dsp:nvSpPr>
      <dsp:spPr>
        <a:xfrm>
          <a:off x="4405750" y="305257"/>
          <a:ext cx="2446112" cy="978444"/>
        </a:xfrm>
        <a:prstGeom prst="chevron">
          <a:avLst/>
        </a:prstGeom>
        <a:solidFill>
          <a:srgbClr val="CF8811">
            <a:alpha val="86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 err="1">
              <a:solidFill>
                <a:schemeClr val="tx1"/>
              </a:solidFill>
            </a:rPr>
            <a:t>Chapitre</a:t>
          </a:r>
          <a:r>
            <a:rPr lang="en-GB" sz="2100" kern="1200" dirty="0">
              <a:solidFill>
                <a:schemeClr val="tx1"/>
              </a:solidFill>
            </a:rPr>
            <a:t> 2</a:t>
          </a:r>
        </a:p>
      </dsp:txBody>
      <dsp:txXfrm>
        <a:off x="4894972" y="305257"/>
        <a:ext cx="1467668" cy="978444"/>
      </dsp:txXfrm>
    </dsp:sp>
    <dsp:sp modelId="{9EA3B03A-D3B7-5440-A17C-CAC050DB9E8F}">
      <dsp:nvSpPr>
        <dsp:cNvPr id="0" name=""/>
        <dsp:cNvSpPr/>
      </dsp:nvSpPr>
      <dsp:spPr>
        <a:xfrm>
          <a:off x="6607251" y="305257"/>
          <a:ext cx="2446112" cy="978444"/>
        </a:xfrm>
        <a:prstGeom prst="chevron">
          <a:avLst/>
        </a:prstGeom>
        <a:solidFill>
          <a:srgbClr val="FB1964">
            <a:alpha val="45667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 err="1">
              <a:solidFill>
                <a:schemeClr val="tx1"/>
              </a:solidFill>
            </a:rPr>
            <a:t>Chapitre</a:t>
          </a:r>
          <a:r>
            <a:rPr lang="en-GB" sz="2100" kern="1200" dirty="0">
              <a:solidFill>
                <a:schemeClr val="tx1"/>
              </a:solidFill>
            </a:rPr>
            <a:t> 3</a:t>
          </a:r>
        </a:p>
      </dsp:txBody>
      <dsp:txXfrm>
        <a:off x="7096473" y="305257"/>
        <a:ext cx="1467668" cy="978444"/>
      </dsp:txXfrm>
    </dsp:sp>
    <dsp:sp modelId="{F257AD74-73CA-8F4B-B6B0-40DD48FEDB27}">
      <dsp:nvSpPr>
        <dsp:cNvPr id="0" name=""/>
        <dsp:cNvSpPr/>
      </dsp:nvSpPr>
      <dsp:spPr>
        <a:xfrm>
          <a:off x="8808753" y="305257"/>
          <a:ext cx="2446112" cy="978444"/>
        </a:xfrm>
        <a:prstGeom prst="chevron">
          <a:avLst/>
        </a:prstGeom>
        <a:solidFill>
          <a:srgbClr val="FB19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 err="1">
              <a:solidFill>
                <a:schemeClr val="tx1"/>
              </a:solidFill>
            </a:rPr>
            <a:t>Chapitre</a:t>
          </a:r>
          <a:r>
            <a:rPr lang="en-GB" sz="2100" kern="1200" dirty="0">
              <a:solidFill>
                <a:schemeClr val="tx1"/>
              </a:solidFill>
            </a:rPr>
            <a:t> 4</a:t>
          </a:r>
        </a:p>
      </dsp:txBody>
      <dsp:txXfrm>
        <a:off x="9297975" y="305257"/>
        <a:ext cx="1467668" cy="9784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D819F-0AEB-BD4E-802D-A940E7E021EA}" type="datetimeFigureOut">
              <a:rPr lang="en-US" smtClean="0"/>
              <a:t>6/27/22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36348-468C-1C47-93C8-7D99805DA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66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Evaluations = </a:t>
            </a:r>
            <a:r>
              <a:rPr lang="en-US" dirty="0" err="1"/>
              <a:t>batailles</a:t>
            </a:r>
            <a:endParaRPr lang="en-US" dirty="0"/>
          </a:p>
          <a:p>
            <a:r>
              <a:rPr lang="en-US" dirty="0"/>
              <a:t>les </a:t>
            </a:r>
            <a:r>
              <a:rPr lang="en-US" dirty="0" err="1"/>
              <a:t>cours</a:t>
            </a:r>
            <a:r>
              <a:rPr lang="en-US" dirty="0"/>
              <a:t> = </a:t>
            </a:r>
            <a:r>
              <a:rPr lang="en-US" dirty="0" err="1"/>
              <a:t>entraînement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756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1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05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193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85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blason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33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57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20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76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49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42A75-EA6C-8342-A40A-050509CA28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09478E-65C9-774C-AE61-CD398B645D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55B3A-EF2C-4A4B-B9FA-B0A7B29D7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AE27B-A811-9547-BD29-5C7026D34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FDA79-392B-3F41-A674-0B8B47E8D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42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57877-2061-1E43-ADF4-D8E34409A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A9B88-7D34-4F46-A683-46ABDC26F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1BA95-6D22-E343-8AA9-2EBAF1FFD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062ED-10C7-8F46-B832-7DA3E416C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7221C4-6C8E-4C4C-BC29-FEC28247A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55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F5E05F-2591-E949-BE7D-049FBB11D2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ACC2DC-55F0-3743-B164-B6858A88E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3FD9B-8BAD-5A4B-BE9C-44F2B543F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4EB9A-F6CD-A243-BAFF-150105619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CE86C-C199-AC4B-B508-9EC02B177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34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45A1A-257A-4447-A48E-43DA9B448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0600F-B6E7-5245-9918-DA6317BC4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B5217-0085-FD4E-BDB4-97E62848B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B4AA7-0700-074B-BF9D-A2668A687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7AF03-DF67-4B41-AA65-19EEAE0CD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89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BEF55-CB2D-DF45-9AF6-C08372A2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7B989D-4948-6245-8154-3C39AC9A0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AE459-C758-FF4A-8A45-EE154DC1B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4FEA4-378F-E749-A19A-721F255D8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1E045-97D0-FE47-94C4-CCB05E89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95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E4147-6974-8242-936C-C57BC91FB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4212E-17FB-9347-B6BB-01251A7189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4347D6-5DC7-934F-9DD0-374CA7B145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4D46C5-0E3E-0A45-91DD-6B9F57D09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8B4867-5876-D544-BCCF-CF15F6395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7E1CE-DDD9-F249-B588-557EC8D8D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67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D39E4-D66B-3B48-8774-F1461E443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E966B-0087-8B48-8CE2-5AFB5E8C12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5A877-F230-4A48-9399-B0F154C3FD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774BB5-54C8-7747-9A15-B4CE42FBF4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F611F8-1BA7-FC49-B81E-078D8DD7A2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3105BA-B300-7744-AA21-0560190B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BA0353-29CF-094D-8A30-5B97C38CF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0B2539-4E0B-CA49-AAF5-48561165E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26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A4AC1-DFBA-6449-B56F-870376ABA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5B18C-D8F9-6541-AE15-2DF6E77EB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1823F4-38BD-7A4E-854E-661BED4A5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795A21-7DEF-8241-99C8-5B930EF83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30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8D513B-E925-D64F-975D-83E0BA9CB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3E4506-7312-4843-820B-A05FAB5B4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04AC5-FC05-B546-81FD-697FD362A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5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9F4B4-3162-724B-BEA8-4D3643F0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9E37B-21ED-8F4F-B80C-08DD7663E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AA7071-3F90-884C-BB42-0A6830AF5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AD275A-7309-E745-9451-E01A502C0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1965C6-8631-AD4B-A9DF-EEA49392E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3F646-AD35-A049-BDB7-04E2FE77E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84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22D3B-705F-F34D-9634-FCB8D8CE1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D5562B-7524-544E-A378-D972396114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A9D48-1FEB-4049-A36E-BAAA4F234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74CF8C-8ED5-4A4E-B5F2-A6396F1CE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7E8AA6-F84A-564E-83C2-ACB28E86B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BC4BD8-1169-984F-92EB-D158C134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17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009AAC-150C-D446-8AE5-51B7A0FD7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3CA667-9467-234D-BF06-4475D3F4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F5BB2-A40E-DC4E-BBB7-712794AC29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18A1F-6C45-054D-AB83-A0AEABC5F1B6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7EE41F-2C9D-F84A-AC0A-4F8401467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CC1DD-30DE-EA4F-A1DA-55F489D201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A96C8-22B6-EA4E-8E6F-0D5778F36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help.classcraft.com/hc/fr-ca/articles/11500119105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ASSCRAFT">
            <a:extLst>
              <a:ext uri="{FF2B5EF4-FFF2-40B4-BE49-F238E27FC236}">
                <a16:creationId xmlns:a16="http://schemas.microsoft.com/office/drawing/2014/main" id="{9E902E4B-4BB8-0E45-B1AE-2D3221668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087" y="648710"/>
            <a:ext cx="5476436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lasscraft - Certified B Corporation - B Lab Global">
            <a:extLst>
              <a:ext uri="{FF2B5EF4-FFF2-40B4-BE49-F238E27FC236}">
                <a16:creationId xmlns:a16="http://schemas.microsoft.com/office/drawing/2014/main" id="{1698AF32-F419-D649-AF68-66E888CD3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377579"/>
            <a:ext cx="2743200" cy="143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lasscraft - Dernière Version Pour Android - Télécharger L&amp;#39;apk">
            <a:extLst>
              <a:ext uri="{FF2B5EF4-FFF2-40B4-BE49-F238E27FC236}">
                <a16:creationId xmlns:a16="http://schemas.microsoft.com/office/drawing/2014/main" id="{67927E8F-393F-8343-8329-44E15BCEA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66" y="648710"/>
            <a:ext cx="5694034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D1676C-AF6E-DF4E-B208-BC29206FA05C}"/>
              </a:ext>
            </a:extLst>
          </p:cNvPr>
          <p:cNvSpPr txBox="1"/>
          <p:nvPr/>
        </p:nvSpPr>
        <p:spPr>
          <a:xfrm>
            <a:off x="0" y="3700131"/>
            <a:ext cx="12192000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Comment </a:t>
            </a:r>
            <a:r>
              <a:rPr lang="fr-FR" sz="4000" dirty="0" err="1"/>
              <a:t>ludiciser</a:t>
            </a:r>
            <a:r>
              <a:rPr lang="fr-FR" sz="4000" dirty="0"/>
              <a:t> la gestion de classe?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30F609-318F-A84A-A1CF-59E809B717E7}"/>
              </a:ext>
            </a:extLst>
          </p:cNvPr>
          <p:cNvSpPr txBox="1"/>
          <p:nvPr/>
        </p:nvSpPr>
        <p:spPr>
          <a:xfrm>
            <a:off x="500718" y="4941187"/>
            <a:ext cx="11190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Veuillez télécharger et installer l’application </a:t>
            </a:r>
            <a:r>
              <a:rPr lang="fr-FR" sz="2400" i="1" dirty="0" err="1"/>
              <a:t>Classcraft</a:t>
            </a:r>
            <a:r>
              <a:rPr lang="fr-FR" sz="2400" dirty="0"/>
              <a:t> sur votre smartphone ou tablette.</a:t>
            </a:r>
          </a:p>
        </p:txBody>
      </p:sp>
    </p:spTree>
    <p:extLst>
      <p:ext uri="{BB962C8B-B14F-4D97-AF65-F5344CB8AC3E}">
        <p14:creationId xmlns:p14="http://schemas.microsoft.com/office/powerpoint/2010/main" val="525495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MAGE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F3D2B5A1-3FAF-914C-BD09-D82951166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r="34735" b="20992"/>
          <a:stretch/>
        </p:blipFill>
        <p:spPr bwMode="auto">
          <a:xfrm>
            <a:off x="580816" y="2846133"/>
            <a:ext cx="3786762" cy="381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E54EF9C-EAC1-E94D-A61D-5408F43E02F7}"/>
              </a:ext>
            </a:extLst>
          </p:cNvPr>
          <p:cNvSpPr txBox="1"/>
          <p:nvPr/>
        </p:nvSpPr>
        <p:spPr>
          <a:xfrm>
            <a:off x="1" y="662965"/>
            <a:ext cx="50496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Statut: </a:t>
            </a:r>
            <a:r>
              <a:rPr lang="fr-FR" sz="2000" b="1" dirty="0">
                <a:solidFill>
                  <a:srgbClr val="1A6DFA"/>
                </a:solidFill>
              </a:rPr>
              <a:t>6◆</a:t>
            </a:r>
            <a:r>
              <a:rPr lang="fr-FR" sz="2000" dirty="0"/>
              <a:t>  </a:t>
            </a:r>
            <a:r>
              <a:rPr lang="fr-FR" sz="2000" b="1" dirty="0">
                <a:solidFill>
                  <a:srgbClr val="FB1964"/>
                </a:solidFill>
              </a:rPr>
              <a:t>6♥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Rôle: </a:t>
            </a:r>
            <a:r>
              <a:rPr lang="fr-FR" sz="2000" dirty="0"/>
              <a:t>Recharger les </a:t>
            </a:r>
            <a:r>
              <a:rPr lang="fr-FR" sz="2000" b="1" dirty="0">
                <a:solidFill>
                  <a:srgbClr val="1A6DFA"/>
                </a:solidFill>
              </a:rPr>
              <a:t>cristaux</a:t>
            </a:r>
            <a:r>
              <a:rPr lang="fr-FR" sz="2000" dirty="0"/>
              <a:t> des membres de l’équipe.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Conseil: </a:t>
            </a:r>
            <a:r>
              <a:rPr lang="fr-FR" sz="2000" dirty="0"/>
              <a:t>Approprié pour les élèves qui savent se comporter en classe.</a:t>
            </a:r>
          </a:p>
        </p:txBody>
      </p:sp>
      <p:pic>
        <p:nvPicPr>
          <p:cNvPr id="10" name="Picture 9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E64FD60-F8F0-554A-AD05-018746CBFF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852" b="1136"/>
          <a:stretch/>
        </p:blipFill>
        <p:spPr>
          <a:xfrm>
            <a:off x="5049673" y="5126120"/>
            <a:ext cx="6712149" cy="869624"/>
          </a:xfrm>
          <a:prstGeom prst="rect">
            <a:avLst/>
          </a:prstGeom>
        </p:spPr>
      </p:pic>
      <p:pic>
        <p:nvPicPr>
          <p:cNvPr id="12" name="Picture 1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BF1188B0-C41F-1D4D-B901-4B78C4AA11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723" r="27376"/>
          <a:stretch/>
        </p:blipFill>
        <p:spPr>
          <a:xfrm>
            <a:off x="5078547" y="5995744"/>
            <a:ext cx="5215380" cy="774987"/>
          </a:xfrm>
          <a:prstGeom prst="rect">
            <a:avLst/>
          </a:prstGeom>
        </p:spPr>
      </p:pic>
      <p:pic>
        <p:nvPicPr>
          <p:cNvPr id="20" name="Picture 19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69ABB3A3-580E-354A-ABC6-D51DFDE39E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94" t="60842" r="2733" b="23959"/>
          <a:stretch/>
        </p:blipFill>
        <p:spPr>
          <a:xfrm>
            <a:off x="5188065" y="3504268"/>
            <a:ext cx="6035000" cy="774988"/>
          </a:xfrm>
          <a:prstGeom prst="rect">
            <a:avLst/>
          </a:prstGeom>
        </p:spPr>
      </p:pic>
      <p:pic>
        <p:nvPicPr>
          <p:cNvPr id="21" name="Picture 20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1A54601-4B6B-B247-B7EB-ABDDFC4C23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39" t="42401" r="38278" b="44043"/>
          <a:stretch/>
        </p:blipFill>
        <p:spPr>
          <a:xfrm>
            <a:off x="5252531" y="2308906"/>
            <a:ext cx="3355848" cy="611684"/>
          </a:xfrm>
          <a:prstGeom prst="rect">
            <a:avLst/>
          </a:prstGeom>
        </p:spPr>
      </p:pic>
      <p:pic>
        <p:nvPicPr>
          <p:cNvPr id="22" name="Picture 2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F6F8987-363E-034F-A8C9-2692A2EC5D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57" t="25239" r="10235" b="60976"/>
          <a:stretch/>
        </p:blipFill>
        <p:spPr>
          <a:xfrm>
            <a:off x="5252531" y="1082879"/>
            <a:ext cx="5147226" cy="650879"/>
          </a:xfrm>
          <a:prstGeom prst="rect">
            <a:avLst/>
          </a:prstGeom>
        </p:spPr>
      </p:pic>
      <p:pic>
        <p:nvPicPr>
          <p:cNvPr id="23" name="Picture 2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CD516F7-436A-9A45-B205-9A98171EED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7223" r="942" b="25569"/>
          <a:stretch/>
        </p:blipFill>
        <p:spPr>
          <a:xfrm>
            <a:off x="5049673" y="4304018"/>
            <a:ext cx="7142326" cy="774988"/>
          </a:xfrm>
          <a:prstGeom prst="rect">
            <a:avLst/>
          </a:prstGeom>
        </p:spPr>
      </p:pic>
      <p:pic>
        <p:nvPicPr>
          <p:cNvPr id="24" name="Picture 2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DCF3443-2835-504F-9587-B4FC5F344B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6017" r="52261" b="49489"/>
          <a:stretch/>
        </p:blipFill>
        <p:spPr>
          <a:xfrm>
            <a:off x="5119682" y="2917303"/>
            <a:ext cx="3225241" cy="611684"/>
          </a:xfrm>
          <a:prstGeom prst="rect">
            <a:avLst/>
          </a:prstGeom>
        </p:spPr>
      </p:pic>
      <p:pic>
        <p:nvPicPr>
          <p:cNvPr id="30" name="Picture 29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20121AF-42BD-124B-93DE-B0BAE0B3D4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641" r="5393" b="68936"/>
          <a:stretch/>
        </p:blipFill>
        <p:spPr>
          <a:xfrm>
            <a:off x="5149124" y="1680873"/>
            <a:ext cx="6391598" cy="65087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B901A94-6AB4-4249-85BA-1DA5BF9900E9}"/>
              </a:ext>
            </a:extLst>
          </p:cNvPr>
          <p:cNvSpPr txBox="1"/>
          <p:nvPr/>
        </p:nvSpPr>
        <p:spPr>
          <a:xfrm>
            <a:off x="5979196" y="631207"/>
            <a:ext cx="369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POUVOIRS</a:t>
            </a:r>
            <a:r>
              <a:rPr lang="en-US" sz="2400" dirty="0"/>
              <a:t> </a:t>
            </a:r>
            <a:r>
              <a:rPr lang="en-US" sz="1600" dirty="0"/>
              <a:t>(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gris</a:t>
            </a:r>
            <a:r>
              <a:rPr lang="en-US" sz="1600" dirty="0"/>
              <a:t>: </a:t>
            </a:r>
            <a:r>
              <a:rPr lang="en-US" sz="1600" dirty="0" err="1"/>
              <a:t>personnalisable</a:t>
            </a:r>
            <a:r>
              <a:rPr lang="en-US" sz="1600" dirty="0"/>
              <a:t>)</a:t>
            </a:r>
            <a:endParaRPr lang="en-US" sz="2400" b="1" u="sng" dirty="0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410E3A86-659A-6943-BC96-A3F93131A122}"/>
              </a:ext>
            </a:extLst>
          </p:cNvPr>
          <p:cNvSpPr/>
          <p:nvPr/>
        </p:nvSpPr>
        <p:spPr>
          <a:xfrm>
            <a:off x="5217561" y="1695765"/>
            <a:ext cx="6383672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6FC7C314-B1A0-0E4B-AEE0-60FB9A0B69BF}"/>
              </a:ext>
            </a:extLst>
          </p:cNvPr>
          <p:cNvSpPr/>
          <p:nvPr/>
        </p:nvSpPr>
        <p:spPr>
          <a:xfrm>
            <a:off x="5213591" y="2942944"/>
            <a:ext cx="6383672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Personnalisable </a:t>
            </a:r>
          </a:p>
          <a:p>
            <a:pPr algn="r"/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en gris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225F1495-20E0-FD41-9D28-A4519B99DC3F}"/>
              </a:ext>
            </a:extLst>
          </p:cNvPr>
          <p:cNvSpPr/>
          <p:nvPr/>
        </p:nvSpPr>
        <p:spPr>
          <a:xfrm>
            <a:off x="5149124" y="4355826"/>
            <a:ext cx="7003935" cy="723179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ADA63CBF-E2B6-E24C-A1E9-F44EEAF00CEE}"/>
              </a:ext>
            </a:extLst>
          </p:cNvPr>
          <p:cNvSpPr/>
          <p:nvPr/>
        </p:nvSpPr>
        <p:spPr>
          <a:xfrm>
            <a:off x="5149124" y="5946418"/>
            <a:ext cx="4898045" cy="723179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46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33" grpId="0" animBg="1"/>
      <p:bldP spid="34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539E170F-BA8C-E145-A070-53A063CD3C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163" t="51952"/>
          <a:stretch/>
        </p:blipFill>
        <p:spPr>
          <a:xfrm>
            <a:off x="9827712" y="3916841"/>
            <a:ext cx="2364288" cy="2387687"/>
          </a:xfrm>
          <a:prstGeom prst="rect">
            <a:avLst/>
          </a:prstGeom>
        </p:spPr>
      </p:pic>
      <p:pic>
        <p:nvPicPr>
          <p:cNvPr id="10" name="Picture 9" descr="Timeline&#10;&#10;Description automatically generated">
            <a:extLst>
              <a:ext uri="{FF2B5EF4-FFF2-40B4-BE49-F238E27FC236}">
                <a16:creationId xmlns:a16="http://schemas.microsoft.com/office/drawing/2014/main" id="{52CAF1B2-9EC7-DE4C-AE41-C26533BBBF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911"/>
          <a:stretch/>
        </p:blipFill>
        <p:spPr>
          <a:xfrm>
            <a:off x="70568" y="1326583"/>
            <a:ext cx="3824514" cy="4969328"/>
          </a:xfrm>
          <a:prstGeom prst="rect">
            <a:avLst/>
          </a:prstGeom>
        </p:spPr>
      </p:pic>
      <p:pic>
        <p:nvPicPr>
          <p:cNvPr id="12" name="Picture 11" descr="Timeline&#10;&#10;Description automatically generated">
            <a:extLst>
              <a:ext uri="{FF2B5EF4-FFF2-40B4-BE49-F238E27FC236}">
                <a16:creationId xmlns:a16="http://schemas.microsoft.com/office/drawing/2014/main" id="{1E89627E-F221-9B4F-96EE-18121B90DD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72" t="52719" r="27708"/>
          <a:stretch/>
        </p:blipFill>
        <p:spPr>
          <a:xfrm>
            <a:off x="6897307" y="1343818"/>
            <a:ext cx="4769671" cy="2349558"/>
          </a:xfrm>
          <a:prstGeom prst="rect">
            <a:avLst/>
          </a:prstGeom>
        </p:spPr>
      </p:pic>
      <p:pic>
        <p:nvPicPr>
          <p:cNvPr id="13" name="Picture 12" descr="Timeline&#10;&#10;Description automatically generated">
            <a:extLst>
              <a:ext uri="{FF2B5EF4-FFF2-40B4-BE49-F238E27FC236}">
                <a16:creationId xmlns:a16="http://schemas.microsoft.com/office/drawing/2014/main" id="{B1FE7B09-109C-724D-840F-79BE55DEE2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489" r="27702" b="51952"/>
          <a:stretch/>
        </p:blipFill>
        <p:spPr>
          <a:xfrm>
            <a:off x="4270320" y="1305690"/>
            <a:ext cx="1765004" cy="2387686"/>
          </a:xfrm>
          <a:prstGeom prst="rect">
            <a:avLst/>
          </a:prstGeom>
        </p:spPr>
      </p:pic>
      <p:pic>
        <p:nvPicPr>
          <p:cNvPr id="14" name="Picture 13" descr="Timeline&#10;&#10;Description automatically generated">
            <a:extLst>
              <a:ext uri="{FF2B5EF4-FFF2-40B4-BE49-F238E27FC236}">
                <a16:creationId xmlns:a16="http://schemas.microsoft.com/office/drawing/2014/main" id="{DDA36EEE-65C9-E143-9C6A-B746E4B48C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72" r="49654" b="51952"/>
          <a:stretch/>
        </p:blipFill>
        <p:spPr>
          <a:xfrm>
            <a:off x="4127218" y="3916842"/>
            <a:ext cx="2154062" cy="2387686"/>
          </a:xfrm>
          <a:prstGeom prst="rect">
            <a:avLst/>
          </a:prstGeom>
        </p:spPr>
      </p:pic>
      <p:pic>
        <p:nvPicPr>
          <p:cNvPr id="15" name="Picture 14" descr="Timeline&#10;&#10;Description automatically generated">
            <a:extLst>
              <a:ext uri="{FF2B5EF4-FFF2-40B4-BE49-F238E27FC236}">
                <a16:creationId xmlns:a16="http://schemas.microsoft.com/office/drawing/2014/main" id="{69F96B0F-15A7-B744-A0F3-74A62609A7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163" b="51952"/>
          <a:stretch/>
        </p:blipFill>
        <p:spPr>
          <a:xfrm>
            <a:off x="6897307" y="3916842"/>
            <a:ext cx="2364288" cy="2387686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2375876-EC8D-B843-A656-0B3836338D79}"/>
              </a:ext>
            </a:extLst>
          </p:cNvPr>
          <p:cNvSpPr/>
          <p:nvPr/>
        </p:nvSpPr>
        <p:spPr>
          <a:xfrm>
            <a:off x="179882" y="1246841"/>
            <a:ext cx="11827238" cy="2573023"/>
          </a:xfrm>
          <a:prstGeom prst="roundRect">
            <a:avLst/>
          </a:prstGeom>
          <a:solidFill>
            <a:schemeClr val="accent1">
              <a:alpha val="3776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9AD8B4C-C38C-4946-B53A-CF6A8A91A490}"/>
              </a:ext>
            </a:extLst>
          </p:cNvPr>
          <p:cNvSpPr/>
          <p:nvPr/>
        </p:nvSpPr>
        <p:spPr>
          <a:xfrm>
            <a:off x="179881" y="3916841"/>
            <a:ext cx="6265889" cy="2573023"/>
          </a:xfrm>
          <a:prstGeom prst="roundRect">
            <a:avLst/>
          </a:prstGeom>
          <a:solidFill>
            <a:schemeClr val="accent2">
              <a:alpha val="3776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1F63A55-4977-694D-B6F5-CD8401DE6F2E}"/>
              </a:ext>
            </a:extLst>
          </p:cNvPr>
          <p:cNvSpPr/>
          <p:nvPr/>
        </p:nvSpPr>
        <p:spPr>
          <a:xfrm>
            <a:off x="6555083" y="3916841"/>
            <a:ext cx="5452037" cy="2573023"/>
          </a:xfrm>
          <a:prstGeom prst="roundRect">
            <a:avLst/>
          </a:prstGeom>
          <a:solidFill>
            <a:srgbClr val="7030A0">
              <a:alpha val="377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25AFA2-A040-7E47-A018-C965196A99CC}"/>
              </a:ext>
            </a:extLst>
          </p:cNvPr>
          <p:cNvSpPr txBox="1"/>
          <p:nvPr/>
        </p:nvSpPr>
        <p:spPr>
          <a:xfrm rot="16200000">
            <a:off x="-212104" y="2102447"/>
            <a:ext cx="1474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</a:rPr>
              <a:t>Chapitre</a:t>
            </a:r>
            <a:r>
              <a:rPr lang="en-US" sz="2400" dirty="0">
                <a:solidFill>
                  <a:srgbClr val="0070C0"/>
                </a:solidFill>
              </a:rPr>
              <a:t>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1FF304-D7E5-A148-BD0A-2F62031DFD7F}"/>
              </a:ext>
            </a:extLst>
          </p:cNvPr>
          <p:cNvSpPr txBox="1"/>
          <p:nvPr/>
        </p:nvSpPr>
        <p:spPr>
          <a:xfrm rot="16200000">
            <a:off x="-212103" y="4972519"/>
            <a:ext cx="1474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</a:rPr>
              <a:t>Chapitre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FE6454-8D92-484C-B270-32C754B470B8}"/>
              </a:ext>
            </a:extLst>
          </p:cNvPr>
          <p:cNvSpPr txBox="1"/>
          <p:nvPr/>
        </p:nvSpPr>
        <p:spPr>
          <a:xfrm rot="16200000">
            <a:off x="6105526" y="4790054"/>
            <a:ext cx="1474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7030A0"/>
                </a:solidFill>
              </a:rPr>
              <a:t>Chapitre</a:t>
            </a:r>
            <a:r>
              <a:rPr lang="en-US" sz="2400" dirty="0">
                <a:solidFill>
                  <a:srgbClr val="7030A0"/>
                </a:solidFill>
              </a:rPr>
              <a:t> 4</a:t>
            </a:r>
          </a:p>
        </p:txBody>
      </p:sp>
      <p:sp>
        <p:nvSpPr>
          <p:cNvPr id="24" name="5-point Star 23">
            <a:extLst>
              <a:ext uri="{FF2B5EF4-FFF2-40B4-BE49-F238E27FC236}">
                <a16:creationId xmlns:a16="http://schemas.microsoft.com/office/drawing/2014/main" id="{93D4C6FA-9A9D-BA43-A76B-97D5C6EDE7FC}"/>
              </a:ext>
            </a:extLst>
          </p:cNvPr>
          <p:cNvSpPr/>
          <p:nvPr/>
        </p:nvSpPr>
        <p:spPr>
          <a:xfrm>
            <a:off x="7068599" y="1243125"/>
            <a:ext cx="1765004" cy="1765004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$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8" name="5-point Star 27">
            <a:extLst>
              <a:ext uri="{FF2B5EF4-FFF2-40B4-BE49-F238E27FC236}">
                <a16:creationId xmlns:a16="http://schemas.microsoft.com/office/drawing/2014/main" id="{C84B3F44-952F-984C-8C4C-C4EF8F10DE88}"/>
              </a:ext>
            </a:extLst>
          </p:cNvPr>
          <p:cNvSpPr/>
          <p:nvPr/>
        </p:nvSpPr>
        <p:spPr>
          <a:xfrm>
            <a:off x="9901974" y="1217330"/>
            <a:ext cx="1765004" cy="1765004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$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9" name="5-point Star 28">
            <a:extLst>
              <a:ext uri="{FF2B5EF4-FFF2-40B4-BE49-F238E27FC236}">
                <a16:creationId xmlns:a16="http://schemas.microsoft.com/office/drawing/2014/main" id="{482746A0-339F-C447-8D89-86FE1A00E1FF}"/>
              </a:ext>
            </a:extLst>
          </p:cNvPr>
          <p:cNvSpPr/>
          <p:nvPr/>
        </p:nvSpPr>
        <p:spPr>
          <a:xfrm>
            <a:off x="4307396" y="3944830"/>
            <a:ext cx="1765004" cy="1765004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$</a:t>
            </a:r>
          </a:p>
        </p:txBody>
      </p:sp>
      <p:sp>
        <p:nvSpPr>
          <p:cNvPr id="30" name="5-point Star 29">
            <a:extLst>
              <a:ext uri="{FF2B5EF4-FFF2-40B4-BE49-F238E27FC236}">
                <a16:creationId xmlns:a16="http://schemas.microsoft.com/office/drawing/2014/main" id="{24A5F974-1C13-264F-A5E1-BEB6E6DEE9A5}"/>
              </a:ext>
            </a:extLst>
          </p:cNvPr>
          <p:cNvSpPr/>
          <p:nvPr/>
        </p:nvSpPr>
        <p:spPr>
          <a:xfrm>
            <a:off x="10018648" y="3916840"/>
            <a:ext cx="1765004" cy="1765004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$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3D493193-D62E-7F46-9EAF-257D617A288C}"/>
              </a:ext>
            </a:extLst>
          </p:cNvPr>
          <p:cNvSpPr txBox="1">
            <a:spLocks/>
          </p:cNvSpPr>
          <p:nvPr/>
        </p:nvSpPr>
        <p:spPr>
          <a:xfrm>
            <a:off x="0" y="-50426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/>
              <a:t>Outils</a:t>
            </a:r>
            <a:r>
              <a:rPr lang="en-US" sz="3600" b="1" dirty="0"/>
              <a:t> de </a:t>
            </a:r>
            <a:r>
              <a:rPr lang="en-US" sz="3600" b="1" i="1" dirty="0" err="1"/>
              <a:t>Classcraft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5753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8" grpId="0"/>
      <p:bldP spid="19" grpId="0"/>
      <p:bldP spid="20" grpId="0"/>
      <p:bldP spid="24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D493193-D62E-7F46-9EAF-257D617A288C}"/>
              </a:ext>
            </a:extLst>
          </p:cNvPr>
          <p:cNvSpPr txBox="1">
            <a:spLocks/>
          </p:cNvSpPr>
          <p:nvPr/>
        </p:nvSpPr>
        <p:spPr>
          <a:xfrm>
            <a:off x="0" y="-50426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/>
              <a:t>Outils</a:t>
            </a:r>
            <a:r>
              <a:rPr lang="en-US" sz="3600" b="1" dirty="0"/>
              <a:t> de </a:t>
            </a:r>
            <a:r>
              <a:rPr lang="en-US" sz="3600" b="1" i="1" dirty="0" err="1"/>
              <a:t>Classcraft</a:t>
            </a:r>
            <a:r>
              <a:rPr lang="en-US" sz="3600" b="1" dirty="0"/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C338C-A72F-BF46-889C-557262ED5227}"/>
              </a:ext>
            </a:extLst>
          </p:cNvPr>
          <p:cNvSpPr txBox="1"/>
          <p:nvPr/>
        </p:nvSpPr>
        <p:spPr>
          <a:xfrm>
            <a:off x="2081883" y="832516"/>
            <a:ext cx="98520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Les </a:t>
            </a:r>
            <a:r>
              <a:rPr lang="fr-FR" sz="2400" dirty="0">
                <a:hlinkClick r:id="rId2"/>
              </a:rPr>
              <a:t>quêtes</a:t>
            </a:r>
            <a:r>
              <a:rPr lang="fr-FR" sz="2400" dirty="0"/>
              <a:t> permettent aux enseignant·e·s de transformer leur séquence, ou un plan de cours, en aventures personnalisées que les élèves complètent à leur propre rythme en salle de classe ou à la maison.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étape sur la carte représente une activité qui doit être complétée pour continuer la progression, et ainsi gagner des </a:t>
            </a:r>
            <a:r>
              <a:rPr lang="fr-FR" sz="2400" b="1" dirty="0">
                <a:solidFill>
                  <a:srgbClr val="7949DF"/>
                </a:solidFill>
              </a:rPr>
              <a:t>XP</a:t>
            </a:r>
            <a:r>
              <a:rPr lang="fr-FR" sz="2400" dirty="0"/>
              <a:t> et </a:t>
            </a:r>
            <a:r>
              <a:rPr lang="fr-FR" sz="2400" b="1" dirty="0">
                <a:solidFill>
                  <a:srgbClr val="CF8811"/>
                </a:solidFill>
              </a:rPr>
              <a:t>PO</a:t>
            </a:r>
            <a:r>
              <a:rPr lang="fr-FR" sz="2400" dirty="0"/>
              <a:t> additionnels.</a:t>
            </a:r>
          </a:p>
        </p:txBody>
      </p:sp>
      <p:pic>
        <p:nvPicPr>
          <p:cNvPr id="4098" name="Picture 2" descr="Adding lesson objectives to your map – Classcraft - Knowledge Center">
            <a:extLst>
              <a:ext uri="{FF2B5EF4-FFF2-40B4-BE49-F238E27FC236}">
                <a16:creationId xmlns:a16="http://schemas.microsoft.com/office/drawing/2014/main" id="{5666669D-452A-D34E-A902-3415D15681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" t="8513" r="5323" b="5126"/>
          <a:stretch/>
        </p:blipFill>
        <p:spPr bwMode="auto">
          <a:xfrm>
            <a:off x="6477485" y="3582033"/>
            <a:ext cx="5456410" cy="307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BL vs. Gamification: What&amp;#39;s the Difference? | Legends of Learning">
            <a:extLst>
              <a:ext uri="{FF2B5EF4-FFF2-40B4-BE49-F238E27FC236}">
                <a16:creationId xmlns:a16="http://schemas.microsoft.com/office/drawing/2014/main" id="{033A017D-0255-854C-9AD1-F78998E4BB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0" t="8932" r="1207" b="24233"/>
          <a:stretch/>
        </p:blipFill>
        <p:spPr bwMode="auto">
          <a:xfrm>
            <a:off x="280189" y="3547384"/>
            <a:ext cx="5455626" cy="307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sky&#10;&#10;Description automatically generated">
            <a:extLst>
              <a:ext uri="{FF2B5EF4-FFF2-40B4-BE49-F238E27FC236}">
                <a16:creationId xmlns:a16="http://schemas.microsoft.com/office/drawing/2014/main" id="{01E73DE7-AFED-3642-B631-ADA7D379FF0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32" t="2759" r="3567" b="3104"/>
          <a:stretch/>
        </p:blipFill>
        <p:spPr>
          <a:xfrm>
            <a:off x="280189" y="944217"/>
            <a:ext cx="1602757" cy="159993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9953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E6137FF-FBF8-4344-8CA6-E703F2FA03AE}"/>
              </a:ext>
            </a:extLst>
          </p:cNvPr>
          <p:cNvSpPr txBox="1"/>
          <p:nvPr/>
        </p:nvSpPr>
        <p:spPr>
          <a:xfrm>
            <a:off x="142401" y="781621"/>
            <a:ext cx="114363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i="1" dirty="0" err="1"/>
              <a:t>Classcraft</a:t>
            </a:r>
            <a:r>
              <a:rPr lang="fr-FR" sz="2400" dirty="0"/>
              <a:t> propose 5 phases (introduction + 4 chapitres) de progression afin d’introduire les élèves dans le jeu.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phase débloque des outils différents qui complexifient l’expérience de jeu.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Si vous voulez, apprécier l’expérience intégrale de </a:t>
            </a:r>
            <a:r>
              <a:rPr lang="fr-FR" sz="2400" i="1" dirty="0"/>
              <a:t>Classcraft</a:t>
            </a:r>
            <a:r>
              <a:rPr lang="fr-FR" sz="2400" dirty="0"/>
              <a:t>, je propose d’introduire les élèves au jeu en 2 cours (avec 5-8 périodes entre les deux).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633C6F0-96E8-9A4B-9D99-B96745BA3A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5823156"/>
              </p:ext>
            </p:extLst>
          </p:nvPr>
        </p:nvGraphicFramePr>
        <p:xfrm>
          <a:off x="467193" y="2464627"/>
          <a:ext cx="11257614" cy="1588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Left Brace 2">
            <a:extLst>
              <a:ext uri="{FF2B5EF4-FFF2-40B4-BE49-F238E27FC236}">
                <a16:creationId xmlns:a16="http://schemas.microsoft.com/office/drawing/2014/main" id="{9EB3A2E3-9E27-EA4B-8892-945103160313}"/>
              </a:ext>
            </a:extLst>
          </p:cNvPr>
          <p:cNvSpPr/>
          <p:nvPr/>
        </p:nvSpPr>
        <p:spPr>
          <a:xfrm rot="16200000">
            <a:off x="3523938" y="726172"/>
            <a:ext cx="434715" cy="6548207"/>
          </a:xfrm>
          <a:prstGeom prst="leftBrace">
            <a:avLst>
              <a:gd name="adj1" fmla="val 8333"/>
              <a:gd name="adj2" fmla="val 5049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4D3E7A07-7D64-A74F-8DDA-DDB51822AD9D}"/>
              </a:ext>
            </a:extLst>
          </p:cNvPr>
          <p:cNvSpPr/>
          <p:nvPr/>
        </p:nvSpPr>
        <p:spPr>
          <a:xfrm rot="16200000">
            <a:off x="9227695" y="1726092"/>
            <a:ext cx="434715" cy="4559509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8C5C08-6F60-9440-B297-AFD955850500}"/>
              </a:ext>
            </a:extLst>
          </p:cNvPr>
          <p:cNvSpPr txBox="1"/>
          <p:nvPr/>
        </p:nvSpPr>
        <p:spPr>
          <a:xfrm>
            <a:off x="142401" y="4217634"/>
            <a:ext cx="68729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/>
              <a:t>1er cours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Explication des règles du jeu (</a:t>
            </a:r>
            <a:r>
              <a:rPr lang="fr-FR" b="1" dirty="0">
                <a:solidFill>
                  <a:srgbClr val="7949DF"/>
                </a:solidFill>
              </a:rPr>
              <a:t>XP</a:t>
            </a:r>
            <a:r>
              <a:rPr lang="fr-FR" dirty="0"/>
              <a:t>, </a:t>
            </a:r>
            <a:r>
              <a:rPr lang="fr-FR" b="1" dirty="0">
                <a:solidFill>
                  <a:srgbClr val="1A6DFA"/>
                </a:solidFill>
              </a:rPr>
              <a:t>cristaux</a:t>
            </a:r>
            <a:r>
              <a:rPr lang="fr-FR" dirty="0"/>
              <a:t>, </a:t>
            </a:r>
            <a:r>
              <a:rPr lang="fr-FR" b="1" dirty="0">
                <a:solidFill>
                  <a:srgbClr val="CF8811"/>
                </a:solidFill>
              </a:rPr>
              <a:t>pièces d’or</a:t>
            </a:r>
            <a:r>
              <a:rPr lang="fr-FR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Création du personnage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Démonstration des premiers outils aux élèves en leur donnant des </a:t>
            </a:r>
            <a:r>
              <a:rPr lang="fr-FR" b="1" dirty="0">
                <a:solidFill>
                  <a:srgbClr val="7949DF"/>
                </a:solidFill>
              </a:rPr>
              <a:t>XP</a:t>
            </a:r>
            <a:r>
              <a:rPr lang="fr-FR" dirty="0"/>
              <a:t> (1500 au total) afin qu’ils puissent monter de niveau.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Leur donner une liste des pouvoirs et des façons de gagner des XP.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8CE021-E814-F943-93BD-06EBB7C638B9}"/>
              </a:ext>
            </a:extLst>
          </p:cNvPr>
          <p:cNvSpPr txBox="1"/>
          <p:nvPr/>
        </p:nvSpPr>
        <p:spPr>
          <a:xfrm>
            <a:off x="7165297" y="4217634"/>
            <a:ext cx="45595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2e </a:t>
            </a:r>
            <a:r>
              <a:rPr lang="en-US" b="1" u="sng" dirty="0" err="1"/>
              <a:t>cours</a:t>
            </a:r>
            <a:endParaRPr lang="en-US" b="1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Introduire</a:t>
            </a:r>
            <a:r>
              <a:rPr lang="en-US" dirty="0"/>
              <a:t> les </a:t>
            </a:r>
            <a:r>
              <a:rPr lang="en-US" b="1" dirty="0" err="1"/>
              <a:t>équipes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Introduire</a:t>
            </a:r>
            <a:r>
              <a:rPr lang="en-US" dirty="0"/>
              <a:t> les </a:t>
            </a:r>
            <a:r>
              <a:rPr lang="en-US" b="1" dirty="0" err="1"/>
              <a:t>rôles</a:t>
            </a:r>
            <a:r>
              <a:rPr lang="en-US" b="1" dirty="0"/>
              <a:t> </a:t>
            </a:r>
            <a:r>
              <a:rPr lang="en-US" dirty="0"/>
              <a:t>des </a:t>
            </a:r>
            <a:r>
              <a:rPr lang="en-US" dirty="0" err="1"/>
              <a:t>personnages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Introduire</a:t>
            </a:r>
            <a:r>
              <a:rPr lang="en-US" dirty="0"/>
              <a:t> les </a:t>
            </a:r>
            <a:r>
              <a:rPr lang="en-US" b="1" dirty="0" err="1">
                <a:solidFill>
                  <a:srgbClr val="FB1964"/>
                </a:solidFill>
              </a:rPr>
              <a:t>coeurs</a:t>
            </a:r>
            <a:r>
              <a:rPr lang="en-US" dirty="0"/>
              <a:t> (</a:t>
            </a:r>
            <a:r>
              <a:rPr lang="en-US" dirty="0" err="1"/>
              <a:t>mauvais</a:t>
            </a:r>
            <a:r>
              <a:rPr lang="en-US" dirty="0"/>
              <a:t> </a:t>
            </a:r>
            <a:r>
              <a:rPr lang="en-US" dirty="0" err="1"/>
              <a:t>comportements</a:t>
            </a:r>
            <a:r>
              <a:rPr lang="en-US" dirty="0"/>
              <a:t>) et les </a:t>
            </a:r>
            <a:r>
              <a:rPr lang="en-US" b="1" dirty="0" err="1">
                <a:solidFill>
                  <a:srgbClr val="FB1964"/>
                </a:solidFill>
              </a:rPr>
              <a:t>promesses</a:t>
            </a:r>
            <a:endParaRPr lang="en-US" b="1" dirty="0">
              <a:solidFill>
                <a:srgbClr val="FB1964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Nouveaux </a:t>
            </a:r>
            <a:r>
              <a:rPr lang="en-US" dirty="0" err="1"/>
              <a:t>outils</a:t>
            </a:r>
            <a:r>
              <a:rPr lang="en-US" dirty="0"/>
              <a:t> pour la salle de </a:t>
            </a:r>
            <a:r>
              <a:rPr lang="en-US" dirty="0" err="1"/>
              <a:t>classe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B4A584-531F-0A46-82AA-5EC38C2BA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Introduire</a:t>
            </a:r>
            <a:r>
              <a:rPr lang="en-US" sz="3600" b="1" dirty="0"/>
              <a:t> les </a:t>
            </a:r>
            <a:r>
              <a:rPr lang="en-US" sz="3600" b="1" dirty="0" err="1"/>
              <a:t>élèves</a:t>
            </a:r>
            <a:r>
              <a:rPr lang="en-US" sz="3600" b="1" dirty="0"/>
              <a:t>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i="1" dirty="0" err="1"/>
              <a:t>Classcraft</a:t>
            </a:r>
            <a:endParaRPr lang="en-US" sz="3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B21341-1159-9A40-A988-3FA9F24A95BF}"/>
              </a:ext>
            </a:extLst>
          </p:cNvPr>
          <p:cNvSpPr txBox="1"/>
          <p:nvPr/>
        </p:nvSpPr>
        <p:spPr>
          <a:xfrm>
            <a:off x="573209" y="6168517"/>
            <a:ext cx="10319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 err="1"/>
              <a:t>J’ai</a:t>
            </a:r>
            <a:r>
              <a:rPr lang="en-US" sz="2400" dirty="0"/>
              <a:t> </a:t>
            </a:r>
            <a:r>
              <a:rPr lang="en-US" sz="2400" dirty="0" err="1"/>
              <a:t>créé</a:t>
            </a:r>
            <a:r>
              <a:rPr lang="en-US" sz="2400" dirty="0"/>
              <a:t> </a:t>
            </a:r>
            <a:r>
              <a:rPr lang="en-US" sz="2400" dirty="0" err="1"/>
              <a:t>une</a:t>
            </a:r>
            <a:r>
              <a:rPr lang="en-US" sz="2400" dirty="0"/>
              <a:t> </a:t>
            </a:r>
            <a:r>
              <a:rPr lang="en-US" sz="2400" dirty="0" err="1"/>
              <a:t>marche</a:t>
            </a:r>
            <a:r>
              <a:rPr lang="en-US" sz="2400" dirty="0"/>
              <a:t> </a:t>
            </a:r>
            <a:r>
              <a:rPr lang="en-US" sz="2400" dirty="0" err="1"/>
              <a:t>à</a:t>
            </a:r>
            <a:r>
              <a:rPr lang="en-US" sz="2400" dirty="0"/>
              <a:t> </a:t>
            </a:r>
            <a:r>
              <a:rPr lang="en-US" sz="2400" dirty="0" err="1"/>
              <a:t>suivre</a:t>
            </a:r>
            <a:r>
              <a:rPr lang="en-US" sz="2400" dirty="0"/>
              <a:t> </a:t>
            </a:r>
            <a:r>
              <a:rPr lang="en-US" sz="2400" dirty="0" err="1"/>
              <a:t>détaillé</a:t>
            </a:r>
            <a:r>
              <a:rPr lang="en-US" sz="2400" dirty="0"/>
              <a:t> pour </a:t>
            </a:r>
            <a:r>
              <a:rPr lang="en-US" sz="2400" dirty="0" err="1"/>
              <a:t>vous</a:t>
            </a:r>
            <a:r>
              <a:rPr lang="en-US" sz="2400" dirty="0"/>
              <a:t> </a:t>
            </a:r>
            <a:r>
              <a:rPr lang="en-US" sz="2400" dirty="0" err="1"/>
              <a:t>faciliter</a:t>
            </a:r>
            <a:r>
              <a:rPr lang="en-US" sz="2400" dirty="0"/>
              <a:t> </a:t>
            </a:r>
            <a:r>
              <a:rPr lang="en-US" sz="2400" dirty="0" err="1"/>
              <a:t>l’entrée</a:t>
            </a:r>
            <a:r>
              <a:rPr lang="en-US" sz="2400" dirty="0"/>
              <a:t> dans le jeu.</a:t>
            </a:r>
          </a:p>
        </p:txBody>
      </p:sp>
    </p:spTree>
    <p:extLst>
      <p:ext uri="{BB962C8B-B14F-4D97-AF65-F5344CB8AC3E}">
        <p14:creationId xmlns:p14="http://schemas.microsoft.com/office/powerpoint/2010/main" val="140206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, indoor, cluttered, worktable&#10;&#10;Description automatically generated">
            <a:extLst>
              <a:ext uri="{FF2B5EF4-FFF2-40B4-BE49-F238E27FC236}">
                <a16:creationId xmlns:a16="http://schemas.microsoft.com/office/drawing/2014/main" id="{FA7D6653-B555-8D42-868F-C0CC87415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294216" y="182879"/>
            <a:ext cx="4019472" cy="3014604"/>
          </a:xfrm>
        </p:spPr>
      </p:pic>
      <p:pic>
        <p:nvPicPr>
          <p:cNvPr id="7" name="Picture 6" descr="A picture containing text, indoor, window, shelf&#10;&#10;Description automatically generated">
            <a:extLst>
              <a:ext uri="{FF2B5EF4-FFF2-40B4-BE49-F238E27FC236}">
                <a16:creationId xmlns:a16="http://schemas.microsoft.com/office/drawing/2014/main" id="{3C3E5B8C-C603-C849-8457-FFBE6897F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580996" y="182879"/>
            <a:ext cx="4019471" cy="3014603"/>
          </a:xfrm>
          <a:prstGeom prst="rect">
            <a:avLst/>
          </a:prstGeom>
        </p:spPr>
      </p:pic>
      <p:pic>
        <p:nvPicPr>
          <p:cNvPr id="9" name="Picture 8" descr="A picture containing text, floor, indoor, cluttered&#10;&#10;Description automatically generated">
            <a:extLst>
              <a:ext uri="{FF2B5EF4-FFF2-40B4-BE49-F238E27FC236}">
                <a16:creationId xmlns:a16="http://schemas.microsoft.com/office/drawing/2014/main" id="{F9056DF5-1791-2B49-B981-F6A7BF20AE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103023" y="3187412"/>
            <a:ext cx="3985953" cy="2989465"/>
          </a:xfrm>
          <a:prstGeom prst="rect">
            <a:avLst/>
          </a:prstGeom>
        </p:spPr>
      </p:pic>
      <p:pic>
        <p:nvPicPr>
          <p:cNvPr id="11" name="Picture 10" descr="A picture containing text, indoor, cluttered, furniture&#10;&#10;Description automatically generated">
            <a:extLst>
              <a:ext uri="{FF2B5EF4-FFF2-40B4-BE49-F238E27FC236}">
                <a16:creationId xmlns:a16="http://schemas.microsoft.com/office/drawing/2014/main" id="{D074ADE4-0461-5A40-804B-612134A7FE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98308" y="3366656"/>
            <a:ext cx="4411287" cy="33084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C9382F-5F87-F049-957D-A659BE7A0866}"/>
              </a:ext>
            </a:extLst>
          </p:cNvPr>
          <p:cNvSpPr txBox="1"/>
          <p:nvPr/>
        </p:nvSpPr>
        <p:spPr>
          <a:xfrm>
            <a:off x="8025667" y="3745263"/>
            <a:ext cx="314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prenais toujours 5 minutes pour que les élèves aient leurs affaires d’anglais prêts.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CC6AE-9C07-4947-BE66-42DA698F30E9}"/>
              </a:ext>
            </a:extLst>
          </p:cNvPr>
          <p:cNvSpPr txBox="1"/>
          <p:nvPr/>
        </p:nvSpPr>
        <p:spPr>
          <a:xfrm>
            <a:off x="7918040" y="1495877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0F8D88-E7B4-9F44-8285-6D0E220E260B}"/>
              </a:ext>
            </a:extLst>
          </p:cNvPr>
          <p:cNvSpPr txBox="1"/>
          <p:nvPr/>
        </p:nvSpPr>
        <p:spPr>
          <a:xfrm>
            <a:off x="8388040" y="2185266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E88515-6341-DE40-B95D-D6E933C2F4D2}"/>
              </a:ext>
            </a:extLst>
          </p:cNvPr>
          <p:cNvSpPr txBox="1"/>
          <p:nvPr/>
        </p:nvSpPr>
        <p:spPr>
          <a:xfrm>
            <a:off x="7355731" y="1080378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8B59A6-AD9B-D144-A6F4-73FB22F8A065}"/>
              </a:ext>
            </a:extLst>
          </p:cNvPr>
          <p:cNvSpPr txBox="1"/>
          <p:nvPr/>
        </p:nvSpPr>
        <p:spPr>
          <a:xfrm>
            <a:off x="5860999" y="1274681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6EA048-C258-164C-8E24-11BCBDA513D0}"/>
              </a:ext>
            </a:extLst>
          </p:cNvPr>
          <p:cNvSpPr txBox="1"/>
          <p:nvPr/>
        </p:nvSpPr>
        <p:spPr>
          <a:xfrm>
            <a:off x="5555738" y="4470728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18F7C9-7FC4-A64B-B5A6-BC293AC898A8}"/>
              </a:ext>
            </a:extLst>
          </p:cNvPr>
          <p:cNvSpPr txBox="1"/>
          <p:nvPr/>
        </p:nvSpPr>
        <p:spPr>
          <a:xfrm>
            <a:off x="1119204" y="4921684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0A2C33-8A39-5542-B97E-96C7C64F4BD1}"/>
              </a:ext>
            </a:extLst>
          </p:cNvPr>
          <p:cNvSpPr txBox="1"/>
          <p:nvPr/>
        </p:nvSpPr>
        <p:spPr>
          <a:xfrm>
            <a:off x="3233963" y="4567676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B88336-9CCE-7F45-B18A-DFC6AEBE60FC}"/>
              </a:ext>
            </a:extLst>
          </p:cNvPr>
          <p:cNvSpPr txBox="1"/>
          <p:nvPr/>
        </p:nvSpPr>
        <p:spPr>
          <a:xfrm>
            <a:off x="2426695" y="4253094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B6454E-4E32-6749-9EB4-2FD81228EF4F}"/>
              </a:ext>
            </a:extLst>
          </p:cNvPr>
          <p:cNvSpPr txBox="1"/>
          <p:nvPr/>
        </p:nvSpPr>
        <p:spPr>
          <a:xfrm>
            <a:off x="1593501" y="4007865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26C83E-A6C6-DE47-A7F9-F4B509F9EE77}"/>
              </a:ext>
            </a:extLst>
          </p:cNvPr>
          <p:cNvSpPr txBox="1"/>
          <p:nvPr/>
        </p:nvSpPr>
        <p:spPr>
          <a:xfrm>
            <a:off x="1354204" y="1508739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75D47B-D8A2-8348-95F3-9EC1D9C7F680}"/>
              </a:ext>
            </a:extLst>
          </p:cNvPr>
          <p:cNvSpPr txBox="1"/>
          <p:nvPr/>
        </p:nvSpPr>
        <p:spPr>
          <a:xfrm>
            <a:off x="2414192" y="1274680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9E7823-0E39-454E-80F4-27C2E3358B2E}"/>
              </a:ext>
            </a:extLst>
          </p:cNvPr>
          <p:cNvSpPr txBox="1"/>
          <p:nvPr/>
        </p:nvSpPr>
        <p:spPr>
          <a:xfrm>
            <a:off x="550130" y="1080377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E831CC-7F9F-B848-A0C8-1FA57ABAB9C3}"/>
              </a:ext>
            </a:extLst>
          </p:cNvPr>
          <p:cNvSpPr txBox="1"/>
          <p:nvPr/>
        </p:nvSpPr>
        <p:spPr>
          <a:xfrm>
            <a:off x="1565180" y="924068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B9CB88-8374-8746-BD17-39EE16A7F643}"/>
              </a:ext>
            </a:extLst>
          </p:cNvPr>
          <p:cNvSpPr txBox="1"/>
          <p:nvPr/>
        </p:nvSpPr>
        <p:spPr>
          <a:xfrm>
            <a:off x="3788620" y="1077222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A6DFA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41153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indoor, ceiling, table&#10;&#10;Description automatically generated">
            <a:extLst>
              <a:ext uri="{FF2B5EF4-FFF2-40B4-BE49-F238E27FC236}">
                <a16:creationId xmlns:a16="http://schemas.microsoft.com/office/drawing/2014/main" id="{1D58F390-D518-FC48-9149-AA3202363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36467" y="203660"/>
            <a:ext cx="4511733" cy="3383799"/>
          </a:xfrm>
          <a:prstGeom prst="rect">
            <a:avLst/>
          </a:prstGeom>
        </p:spPr>
      </p:pic>
      <p:pic>
        <p:nvPicPr>
          <p:cNvPr id="10" name="Picture 9" descr="A picture containing text, indoor, ceiling, worktable&#10;&#10;Description automatically generated">
            <a:extLst>
              <a:ext uri="{FF2B5EF4-FFF2-40B4-BE49-F238E27FC236}">
                <a16:creationId xmlns:a16="http://schemas.microsoft.com/office/drawing/2014/main" id="{037912DB-9A76-FC4E-BDB1-FC18FA5B2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995258" y="292560"/>
            <a:ext cx="4710545" cy="3532909"/>
          </a:xfrm>
          <a:prstGeom prst="rect">
            <a:avLst/>
          </a:prstGeom>
        </p:spPr>
      </p:pic>
      <p:pic>
        <p:nvPicPr>
          <p:cNvPr id="13" name="Picture 12" descr="A model of a space ship&#10;&#10;Description automatically generated with medium confidence">
            <a:extLst>
              <a:ext uri="{FF2B5EF4-FFF2-40B4-BE49-F238E27FC236}">
                <a16:creationId xmlns:a16="http://schemas.microsoft.com/office/drawing/2014/main" id="{5E5AA9A0-55BF-9D47-AC9A-E24D468AA2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36467" y="3125587"/>
            <a:ext cx="4705004" cy="35287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33EC23-2FFB-B743-A59C-B66C805DBA53}"/>
              </a:ext>
            </a:extLst>
          </p:cNvPr>
          <p:cNvSpPr txBox="1"/>
          <p:nvPr/>
        </p:nvSpPr>
        <p:spPr>
          <a:xfrm>
            <a:off x="5740400" y="4673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9053FC-DBC1-FC41-BBC7-E34470C94959}"/>
              </a:ext>
            </a:extLst>
          </p:cNvPr>
          <p:cNvSpPr txBox="1"/>
          <p:nvPr/>
        </p:nvSpPr>
        <p:spPr>
          <a:xfrm>
            <a:off x="5396766" y="4304268"/>
            <a:ext cx="55760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Avec </a:t>
            </a:r>
            <a:r>
              <a:rPr lang="fr-FR" i="1" dirty="0"/>
              <a:t>Classcraft</a:t>
            </a:r>
            <a:r>
              <a:rPr lang="fr-FR" dirty="0"/>
              <a:t>, les élèves prépareraient leurs livres avant que j’entrais dans la salle de classe, afin de gagner des points. </a:t>
            </a:r>
            <a:r>
              <a:rPr lang="fr-FR" dirty="0" err="1"/>
              <a:t>Certain·e·s</a:t>
            </a:r>
            <a:r>
              <a:rPr lang="fr-FR" dirty="0"/>
              <a:t> préparaient même les livres lors de la dernière période du jour précédant ma leçon d’anglais, comme illustré dans la photo de gauche!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3F4ECFA-B2A4-BB49-8162-145DC1DF6D08}"/>
              </a:ext>
            </a:extLst>
          </p:cNvPr>
          <p:cNvSpPr/>
          <p:nvPr/>
        </p:nvSpPr>
        <p:spPr>
          <a:xfrm>
            <a:off x="6283903" y="2311398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B20C82F-6658-6847-A5A8-56319B594926}"/>
              </a:ext>
            </a:extLst>
          </p:cNvPr>
          <p:cNvSpPr/>
          <p:nvPr/>
        </p:nvSpPr>
        <p:spPr>
          <a:xfrm>
            <a:off x="7630920" y="1976795"/>
            <a:ext cx="553862" cy="334603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A3DA3E1-8000-984C-8B20-3816E113B986}"/>
              </a:ext>
            </a:extLst>
          </p:cNvPr>
          <p:cNvSpPr/>
          <p:nvPr/>
        </p:nvSpPr>
        <p:spPr>
          <a:xfrm>
            <a:off x="8531840" y="1809493"/>
            <a:ext cx="553862" cy="334603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78017CF-4CFD-AD42-B724-80CC1BE40114}"/>
              </a:ext>
            </a:extLst>
          </p:cNvPr>
          <p:cNvSpPr/>
          <p:nvPr/>
        </p:nvSpPr>
        <p:spPr>
          <a:xfrm>
            <a:off x="8752952" y="1425547"/>
            <a:ext cx="553862" cy="334603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2C28444-2AB6-C74C-BA2A-BF21EDCF6224}"/>
              </a:ext>
            </a:extLst>
          </p:cNvPr>
          <p:cNvSpPr/>
          <p:nvPr/>
        </p:nvSpPr>
        <p:spPr>
          <a:xfrm>
            <a:off x="7012609" y="1592848"/>
            <a:ext cx="553862" cy="334603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7D3730-1A0A-F443-8477-341B82DABEA6}"/>
              </a:ext>
            </a:extLst>
          </p:cNvPr>
          <p:cNvSpPr/>
          <p:nvPr/>
        </p:nvSpPr>
        <p:spPr>
          <a:xfrm>
            <a:off x="4936886" y="1809492"/>
            <a:ext cx="553862" cy="334603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DF42DB4-15FE-EC46-97E4-75AFFD52384E}"/>
              </a:ext>
            </a:extLst>
          </p:cNvPr>
          <p:cNvSpPr/>
          <p:nvPr/>
        </p:nvSpPr>
        <p:spPr>
          <a:xfrm>
            <a:off x="4980360" y="2745695"/>
            <a:ext cx="553862" cy="334603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AF3BA82-3D96-7246-8798-0B7AF4DD4D9F}"/>
              </a:ext>
            </a:extLst>
          </p:cNvPr>
          <p:cNvSpPr/>
          <p:nvPr/>
        </p:nvSpPr>
        <p:spPr>
          <a:xfrm>
            <a:off x="6104923" y="1927451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C2FE721-F262-AC48-B961-BC51EB3DF7D3}"/>
              </a:ext>
            </a:extLst>
          </p:cNvPr>
          <p:cNvSpPr/>
          <p:nvPr/>
        </p:nvSpPr>
        <p:spPr>
          <a:xfrm>
            <a:off x="1453753" y="1895560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46D5045-4387-6B44-93C3-D0B2821BC4DB}"/>
              </a:ext>
            </a:extLst>
          </p:cNvPr>
          <p:cNvSpPr/>
          <p:nvPr/>
        </p:nvSpPr>
        <p:spPr>
          <a:xfrm>
            <a:off x="899891" y="2293424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596B75D-CCB3-634A-9CE3-014A6F1921DB}"/>
              </a:ext>
            </a:extLst>
          </p:cNvPr>
          <p:cNvSpPr/>
          <p:nvPr/>
        </p:nvSpPr>
        <p:spPr>
          <a:xfrm>
            <a:off x="3344531" y="1759644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25BED69-0DBD-F74F-B9C4-6755F5FDA051}"/>
              </a:ext>
            </a:extLst>
          </p:cNvPr>
          <p:cNvSpPr/>
          <p:nvPr/>
        </p:nvSpPr>
        <p:spPr>
          <a:xfrm>
            <a:off x="3672214" y="1592343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3FB00F3-5BB7-154B-9577-D08B484BF6A3}"/>
              </a:ext>
            </a:extLst>
          </p:cNvPr>
          <p:cNvSpPr/>
          <p:nvPr/>
        </p:nvSpPr>
        <p:spPr>
          <a:xfrm>
            <a:off x="3164236" y="1418365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4F7077F-E910-DC48-95DB-FA6860363338}"/>
              </a:ext>
            </a:extLst>
          </p:cNvPr>
          <p:cNvSpPr/>
          <p:nvPr/>
        </p:nvSpPr>
        <p:spPr>
          <a:xfrm>
            <a:off x="1102053" y="1678411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2AEF66C-DB1A-6A40-8CE1-A529C10C665A}"/>
              </a:ext>
            </a:extLst>
          </p:cNvPr>
          <p:cNvSpPr/>
          <p:nvPr/>
        </p:nvSpPr>
        <p:spPr>
          <a:xfrm>
            <a:off x="634891" y="1426250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16D7A06-7F68-3346-BF24-E87667A6A460}"/>
              </a:ext>
            </a:extLst>
          </p:cNvPr>
          <p:cNvSpPr/>
          <p:nvPr/>
        </p:nvSpPr>
        <p:spPr>
          <a:xfrm>
            <a:off x="1957203" y="1418364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EEC261C-0119-5545-ABA9-C3C359388988}"/>
              </a:ext>
            </a:extLst>
          </p:cNvPr>
          <p:cNvSpPr/>
          <p:nvPr/>
        </p:nvSpPr>
        <p:spPr>
          <a:xfrm>
            <a:off x="2511065" y="5121723"/>
            <a:ext cx="553862" cy="434297"/>
          </a:xfrm>
          <a:prstGeom prst="ellipse">
            <a:avLst/>
          </a:prstGeom>
          <a:noFill/>
          <a:ln w="34925">
            <a:solidFill>
              <a:srgbClr val="FB19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447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Callout 6">
            <a:extLst>
              <a:ext uri="{FF2B5EF4-FFF2-40B4-BE49-F238E27FC236}">
                <a16:creationId xmlns:a16="http://schemas.microsoft.com/office/drawing/2014/main" id="{AFFB714E-0009-9C4F-A76A-E0A599F8C76A}"/>
              </a:ext>
            </a:extLst>
          </p:cNvPr>
          <p:cNvSpPr/>
          <p:nvPr/>
        </p:nvSpPr>
        <p:spPr>
          <a:xfrm>
            <a:off x="6313585" y="4582657"/>
            <a:ext cx="4675840" cy="2275268"/>
          </a:xfrm>
          <a:prstGeom prst="cloudCallout">
            <a:avLst>
              <a:gd name="adj1" fmla="val -64296"/>
              <a:gd name="adj2" fmla="val 6967"/>
            </a:avLst>
          </a:prstGeom>
          <a:solidFill>
            <a:schemeClr val="bg1">
              <a:lumMod val="65000"/>
              <a:alpha val="15418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Classroom Design for an Optimized Learning Space - myViewBoard Blog">
            <a:extLst>
              <a:ext uri="{FF2B5EF4-FFF2-40B4-BE49-F238E27FC236}">
                <a16:creationId xmlns:a16="http://schemas.microsoft.com/office/drawing/2014/main" id="{31C715FD-466C-DA42-919E-45499D2B8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33" y="1210691"/>
            <a:ext cx="481393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LASSCRAFT">
            <a:extLst>
              <a:ext uri="{FF2B5EF4-FFF2-40B4-BE49-F238E27FC236}">
                <a16:creationId xmlns:a16="http://schemas.microsoft.com/office/drawing/2014/main" id="{54F258DF-6BDF-1942-A10D-6479DB21E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087" y="1531236"/>
            <a:ext cx="5476436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lasscraft - Certified B Corporation - B Lab Global">
            <a:extLst>
              <a:ext uri="{FF2B5EF4-FFF2-40B4-BE49-F238E27FC236}">
                <a16:creationId xmlns:a16="http://schemas.microsoft.com/office/drawing/2014/main" id="{6ACE4108-3FD7-9C4C-AB52-77CA0CF02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1260105"/>
            <a:ext cx="2743200" cy="143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346D3A-D105-CB44-B1A1-42555346629A}"/>
              </a:ext>
            </a:extLst>
          </p:cNvPr>
          <p:cNvSpPr txBox="1"/>
          <p:nvPr/>
        </p:nvSpPr>
        <p:spPr>
          <a:xfrm>
            <a:off x="715968" y="187141"/>
            <a:ext cx="10760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 jeu se passe pendant le cours en arrière plan en tant que </a:t>
            </a:r>
            <a:r>
              <a:rPr lang="fr-FR" sz="2800" b="1" dirty="0"/>
              <a:t>métaphore</a:t>
            </a:r>
            <a:r>
              <a:rPr lang="fr-FR" sz="2800" dirty="0"/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3632D5-3A14-9540-8A24-2891B5E2AE03}"/>
              </a:ext>
            </a:extLst>
          </p:cNvPr>
          <p:cNvSpPr txBox="1"/>
          <p:nvPr/>
        </p:nvSpPr>
        <p:spPr>
          <a:xfrm>
            <a:off x="7390714" y="4862731"/>
            <a:ext cx="2747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7949DF"/>
                </a:solidFill>
              </a:rPr>
              <a:t>Points d’expérience</a:t>
            </a:r>
            <a:endParaRPr lang="fr-FR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827E4-F3CB-6340-A5DB-A5483A67D3DF}"/>
              </a:ext>
            </a:extLst>
          </p:cNvPr>
          <p:cNvSpPr txBox="1"/>
          <p:nvPr/>
        </p:nvSpPr>
        <p:spPr>
          <a:xfrm>
            <a:off x="7390714" y="5758521"/>
            <a:ext cx="271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1A6DFA"/>
                </a:solidFill>
              </a:rPr>
              <a:t>Cristaux et pouvoir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ED1F4-4C88-0448-965F-EB6DE078CBE9}"/>
              </a:ext>
            </a:extLst>
          </p:cNvPr>
          <p:cNvSpPr txBox="1"/>
          <p:nvPr/>
        </p:nvSpPr>
        <p:spPr>
          <a:xfrm>
            <a:off x="7400482" y="5306882"/>
            <a:ext cx="2531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CF8811"/>
                </a:solidFill>
              </a:rPr>
              <a:t>Pièces d’or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961047-D650-FA44-9409-68C9AE63FED6}"/>
              </a:ext>
            </a:extLst>
          </p:cNvPr>
          <p:cNvSpPr txBox="1"/>
          <p:nvPr/>
        </p:nvSpPr>
        <p:spPr>
          <a:xfrm>
            <a:off x="7390713" y="6220186"/>
            <a:ext cx="2924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B1964"/>
                </a:solidFill>
              </a:rPr>
              <a:t>Cœurs &amp; promesses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839A8E-FD7B-BA48-BCF8-AA77063FD5EE}"/>
              </a:ext>
            </a:extLst>
          </p:cNvPr>
          <p:cNvSpPr txBox="1"/>
          <p:nvPr/>
        </p:nvSpPr>
        <p:spPr>
          <a:xfrm>
            <a:off x="244533" y="4862731"/>
            <a:ext cx="542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rgbClr val="7949DF"/>
                </a:solidFill>
                <a:sym typeface="Wingdings" pitchFamily="2" charset="2"/>
              </a:rPr>
              <a:t>comportement désiré et bons résultats</a:t>
            </a:r>
            <a:endParaRPr lang="fr-FR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CC3F8D-51DC-B947-A64C-88233884ADAD}"/>
              </a:ext>
            </a:extLst>
          </p:cNvPr>
          <p:cNvSpPr txBox="1"/>
          <p:nvPr/>
        </p:nvSpPr>
        <p:spPr>
          <a:xfrm>
            <a:off x="244533" y="5758522"/>
            <a:ext cx="553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rgbClr val="1A6DFA"/>
                </a:solidFill>
                <a:sym typeface="Wingdings" pitchFamily="2" charset="2"/>
              </a:rPr>
              <a:t>privilèges </a:t>
            </a:r>
            <a:endParaRPr lang="fr-FR" sz="2400" b="1" dirty="0">
              <a:solidFill>
                <a:srgbClr val="1A6DFA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A94E49D-5766-7A4E-B02D-CFB7473AB150}"/>
              </a:ext>
            </a:extLst>
          </p:cNvPr>
          <p:cNvSpPr txBox="1"/>
          <p:nvPr/>
        </p:nvSpPr>
        <p:spPr>
          <a:xfrm>
            <a:off x="235036" y="5306882"/>
            <a:ext cx="553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rgbClr val="CF8811"/>
                </a:solidFill>
                <a:sym typeface="Wingdings" pitchFamily="2" charset="2"/>
              </a:rPr>
              <a:t>comportement désiré et bons résultats</a:t>
            </a:r>
            <a:endParaRPr lang="fr-FR" sz="2400" b="1" dirty="0">
              <a:solidFill>
                <a:srgbClr val="CF881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92B3A4-4A4F-B142-8E3D-DAF6A9E16BFD}"/>
              </a:ext>
            </a:extLst>
          </p:cNvPr>
          <p:cNvSpPr txBox="1"/>
          <p:nvPr/>
        </p:nvSpPr>
        <p:spPr>
          <a:xfrm>
            <a:off x="244533" y="6220187"/>
            <a:ext cx="5316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rgbClr val="FB1964"/>
                </a:solidFill>
                <a:sym typeface="Wingdings" pitchFamily="2" charset="2"/>
              </a:rPr>
              <a:t>mauvais comportements &amp; punitions</a:t>
            </a:r>
            <a:endParaRPr lang="fr-FR" sz="2400" b="1" dirty="0">
              <a:solidFill>
                <a:srgbClr val="FB1964"/>
              </a:solidFill>
            </a:endParaRPr>
          </a:p>
        </p:txBody>
      </p:sp>
      <p:sp>
        <p:nvSpPr>
          <p:cNvPr id="27" name="Cloud Callout 26">
            <a:extLst>
              <a:ext uri="{FF2B5EF4-FFF2-40B4-BE49-F238E27FC236}">
                <a16:creationId xmlns:a16="http://schemas.microsoft.com/office/drawing/2014/main" id="{CED21815-B283-F248-B280-DF70A328C774}"/>
              </a:ext>
            </a:extLst>
          </p:cNvPr>
          <p:cNvSpPr/>
          <p:nvPr/>
        </p:nvSpPr>
        <p:spPr>
          <a:xfrm>
            <a:off x="6095998" y="832127"/>
            <a:ext cx="5932523" cy="3556019"/>
          </a:xfrm>
          <a:prstGeom prst="cloudCallout">
            <a:avLst>
              <a:gd name="adj1" fmla="val -65697"/>
              <a:gd name="adj2" fmla="val -24358"/>
            </a:avLst>
          </a:prstGeom>
          <a:solidFill>
            <a:schemeClr val="bg1">
              <a:lumMod val="65000"/>
              <a:alpha val="15418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16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4052542" y="704339"/>
            <a:ext cx="84787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7949DF"/>
                </a:solidFill>
              </a:rPr>
              <a:t>Points d’expérience (PX)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L’enseignant·e </a:t>
            </a:r>
            <a:r>
              <a:rPr lang="fr-FR" sz="2000" dirty="0" err="1"/>
              <a:t>choisi·e</a:t>
            </a:r>
            <a:r>
              <a:rPr lang="fr-FR" sz="2000" dirty="0"/>
              <a:t> le </a:t>
            </a:r>
            <a:r>
              <a:rPr lang="fr-FR" sz="2000" b="1" dirty="0">
                <a:solidFill>
                  <a:srgbClr val="7949DF"/>
                </a:solidFill>
              </a:rPr>
              <a:t>comportement désiré </a:t>
            </a:r>
            <a:r>
              <a:rPr lang="fr-FR" sz="2000" dirty="0"/>
              <a:t>en classe.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Les élèves qui se comportent bien sont récompensés avec des </a:t>
            </a:r>
            <a:r>
              <a:rPr lang="fr-FR" sz="2000" b="1" dirty="0">
                <a:solidFill>
                  <a:srgbClr val="7949DF"/>
                </a:solidFill>
              </a:rPr>
              <a:t>PX</a:t>
            </a:r>
            <a:r>
              <a:rPr lang="fr-FR" sz="2000" dirty="0"/>
              <a:t> par l’enseignant·e.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atteignant </a:t>
            </a:r>
            <a:r>
              <a:rPr lang="fr-FR" sz="2000" b="1" dirty="0">
                <a:solidFill>
                  <a:srgbClr val="7949DF"/>
                </a:solidFill>
              </a:rPr>
              <a:t>1500 PX</a:t>
            </a:r>
            <a:r>
              <a:rPr lang="fr-FR" sz="2000" dirty="0"/>
              <a:t>, l’élève </a:t>
            </a:r>
            <a:r>
              <a:rPr lang="fr-FR" sz="2000" b="1" dirty="0">
                <a:solidFill>
                  <a:srgbClr val="7949DF"/>
                </a:solidFill>
              </a:rPr>
              <a:t>monte de niveau </a:t>
            </a:r>
            <a:r>
              <a:rPr lang="fr-FR" sz="2000" dirty="0"/>
              <a:t>et reçoit 1 </a:t>
            </a:r>
            <a:r>
              <a:rPr lang="fr-FR" sz="2000" b="1" dirty="0">
                <a:solidFill>
                  <a:srgbClr val="1A6DFA"/>
                </a:solidFill>
              </a:rPr>
              <a:t>cristal</a:t>
            </a:r>
            <a:r>
              <a:rPr lang="fr-FR" sz="2000" dirty="0"/>
              <a:t>. </a:t>
            </a:r>
          </a:p>
        </p:txBody>
      </p:sp>
      <p:pic>
        <p:nvPicPr>
          <p:cNvPr id="6" name="Picture 5" descr="Application&#10;&#10;Description automatically generated with low confidence">
            <a:extLst>
              <a:ext uri="{FF2B5EF4-FFF2-40B4-BE49-F238E27FC236}">
                <a16:creationId xmlns:a16="http://schemas.microsoft.com/office/drawing/2014/main" id="{23B8D568-4114-6747-AEE6-8A7CC8807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5" y="1035897"/>
            <a:ext cx="4292600" cy="876300"/>
          </a:xfrm>
          <a:prstGeom prst="rect">
            <a:avLst/>
          </a:prstGeom>
        </p:spPr>
      </p:pic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11AD8290-0874-9748-9571-F607A3562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60" y="3983476"/>
            <a:ext cx="1701800" cy="8128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1E0C56B0-E023-034D-B8AE-64E804A30B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460" y="2335555"/>
            <a:ext cx="1968500" cy="8763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9C5E71C0-E0A6-6E48-9A0C-60FEA0623C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9689"/>
          <a:stretch/>
        </p:blipFill>
        <p:spPr>
          <a:xfrm>
            <a:off x="54645" y="5597946"/>
            <a:ext cx="1968500" cy="86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555E76-BC53-BD49-A2AC-08107910D323}"/>
              </a:ext>
            </a:extLst>
          </p:cNvPr>
          <p:cNvSpPr txBox="1"/>
          <p:nvPr/>
        </p:nvSpPr>
        <p:spPr>
          <a:xfrm>
            <a:off x="1721756" y="2145727"/>
            <a:ext cx="10301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1A6DFA"/>
                </a:solidFill>
              </a:rPr>
              <a:t>Cristaux et pouvoirs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Les cristaux permettent aux élèves d’utiliser des </a:t>
            </a:r>
            <a:r>
              <a:rPr lang="fr-FR" sz="2000" b="1" dirty="0">
                <a:solidFill>
                  <a:srgbClr val="1A6DFA"/>
                </a:solidFill>
              </a:rPr>
              <a:t>pouvoirs</a:t>
            </a:r>
            <a:r>
              <a:rPr lang="fr-FR" sz="20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Les pouvoirs sont des </a:t>
            </a:r>
            <a:r>
              <a:rPr lang="fr-FR" sz="2000" b="1" dirty="0">
                <a:solidFill>
                  <a:srgbClr val="1A6DFA"/>
                </a:solidFill>
              </a:rPr>
              <a:t>privilèges</a:t>
            </a:r>
            <a:r>
              <a:rPr lang="fr-FR" sz="2000" dirty="0"/>
              <a:t> liés à la gestion de classe et sélectionnés par l’enseignant·e.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L’enseignant·e définit combien de </a:t>
            </a:r>
            <a:r>
              <a:rPr lang="fr-FR" sz="2000" b="1" dirty="0">
                <a:solidFill>
                  <a:srgbClr val="1A6DFA"/>
                </a:solidFill>
              </a:rPr>
              <a:t>cristaux</a:t>
            </a:r>
            <a:r>
              <a:rPr lang="fr-FR" sz="2000" dirty="0"/>
              <a:t> les élèves reçoivent automatiquement par jour.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5B48D0-7185-5041-8E85-D7499DF5A771}"/>
              </a:ext>
            </a:extLst>
          </p:cNvPr>
          <p:cNvSpPr txBox="1"/>
          <p:nvPr/>
        </p:nvSpPr>
        <p:spPr>
          <a:xfrm>
            <a:off x="1961804" y="3890698"/>
            <a:ext cx="96903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CF8811"/>
                </a:solidFill>
              </a:rPr>
              <a:t>Pièces d’or (PO)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montant de niveau, ou en se comportant bien, les élèves reçoivent aussi des </a:t>
            </a:r>
            <a:r>
              <a:rPr lang="fr-FR" sz="2000" b="1" dirty="0">
                <a:solidFill>
                  <a:srgbClr val="CF8811"/>
                </a:solidFill>
              </a:rPr>
              <a:t>PO</a:t>
            </a:r>
            <a:r>
              <a:rPr lang="fr-F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Avec les PO, les élèves peuvent </a:t>
            </a:r>
            <a:r>
              <a:rPr lang="fr-FR" sz="2000" b="1" dirty="0">
                <a:solidFill>
                  <a:srgbClr val="CF8811"/>
                </a:solidFill>
              </a:rPr>
              <a:t>acheter</a:t>
            </a:r>
            <a:r>
              <a:rPr lang="fr-FR" sz="2000" dirty="0"/>
              <a:t> des </a:t>
            </a:r>
            <a:r>
              <a:rPr lang="fr-FR" sz="2000" b="1" dirty="0">
                <a:solidFill>
                  <a:srgbClr val="CF8811"/>
                </a:solidFill>
              </a:rPr>
              <a:t>nouveaux outils </a:t>
            </a:r>
            <a:r>
              <a:rPr lang="fr-FR" sz="2000" dirty="0"/>
              <a:t>pour leur personnage.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F0AC09-FDF9-EE42-88B6-4CA09976768D}"/>
              </a:ext>
            </a:extLst>
          </p:cNvPr>
          <p:cNvSpPr txBox="1"/>
          <p:nvPr/>
        </p:nvSpPr>
        <p:spPr>
          <a:xfrm>
            <a:off x="1721756" y="4906362"/>
            <a:ext cx="10301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FB1964"/>
                </a:solidFill>
              </a:rPr>
              <a:t>Cœurs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Les élèves qui se </a:t>
            </a:r>
            <a:r>
              <a:rPr lang="fr-FR" sz="2000" b="1" dirty="0">
                <a:solidFill>
                  <a:srgbClr val="FB1964"/>
                </a:solidFill>
              </a:rPr>
              <a:t>comportent mal</a:t>
            </a:r>
            <a:r>
              <a:rPr lang="fr-FR" sz="2000" dirty="0"/>
              <a:t> </a:t>
            </a:r>
            <a:r>
              <a:rPr lang="fr-FR" sz="2000" b="1" dirty="0">
                <a:solidFill>
                  <a:srgbClr val="FB1964"/>
                </a:solidFill>
              </a:rPr>
              <a:t>perdent des cœurs</a:t>
            </a:r>
            <a:r>
              <a:rPr lang="fr-FR" sz="20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perdant tous les cœurs, </a:t>
            </a:r>
            <a:r>
              <a:rPr lang="fr-FR" sz="2000" dirty="0" err="1"/>
              <a:t>ils·elles</a:t>
            </a:r>
            <a:r>
              <a:rPr lang="fr-FR" sz="2000" dirty="0"/>
              <a:t> doivent faire une </a:t>
            </a:r>
            <a:r>
              <a:rPr lang="fr-FR" sz="2000" b="1" dirty="0">
                <a:solidFill>
                  <a:srgbClr val="FB1964"/>
                </a:solidFill>
              </a:rPr>
              <a:t>promesse</a:t>
            </a:r>
            <a:r>
              <a:rPr lang="fr-FR" sz="2000" dirty="0"/>
              <a:t>, sauf si un·e membre de leur équipe utilise un </a:t>
            </a:r>
            <a:r>
              <a:rPr lang="fr-FR" sz="2000" b="1" dirty="0">
                <a:solidFill>
                  <a:srgbClr val="1A6DFA"/>
                </a:solidFill>
              </a:rPr>
              <a:t>cristal</a:t>
            </a:r>
            <a:r>
              <a:rPr lang="fr-FR" sz="2000" dirty="0"/>
              <a:t> pour sauver l’élève en danger.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Quand la </a:t>
            </a:r>
            <a:r>
              <a:rPr lang="fr-FR" sz="2000" b="1" dirty="0">
                <a:solidFill>
                  <a:srgbClr val="FB1964"/>
                </a:solidFill>
              </a:rPr>
              <a:t>promesse est faite</a:t>
            </a:r>
            <a:r>
              <a:rPr lang="fr-FR" sz="2000" dirty="0"/>
              <a:t>, l’enseignant·e ramène l’élève dans le jeu avec </a:t>
            </a:r>
            <a:r>
              <a:rPr lang="fr-FR" sz="2000" b="1" dirty="0">
                <a:solidFill>
                  <a:srgbClr val="FB1964"/>
                </a:solidFill>
              </a:rPr>
              <a:t>1 cœur</a:t>
            </a:r>
            <a:r>
              <a:rPr lang="fr-F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 L’enseignant·e définit combien de </a:t>
            </a:r>
            <a:r>
              <a:rPr lang="fr-FR" sz="2000" b="1" dirty="0">
                <a:solidFill>
                  <a:srgbClr val="FB1964"/>
                </a:solidFill>
              </a:rPr>
              <a:t>cœurs</a:t>
            </a:r>
            <a:r>
              <a:rPr lang="fr-FR" sz="2000" dirty="0"/>
              <a:t> les élèves reçoivent automatiquement par jour.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8E280D-60AF-6F4B-AEB0-F2016731DD70}"/>
              </a:ext>
            </a:extLst>
          </p:cNvPr>
          <p:cNvSpPr txBox="1">
            <a:spLocks/>
          </p:cNvSpPr>
          <p:nvPr/>
        </p:nvSpPr>
        <p:spPr>
          <a:xfrm>
            <a:off x="0" y="-12954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Les </a:t>
            </a:r>
            <a:r>
              <a:rPr lang="en-US" sz="3600" b="1" dirty="0" err="1"/>
              <a:t>règles</a:t>
            </a:r>
            <a:r>
              <a:rPr lang="en-US" sz="3600" b="1" dirty="0"/>
              <a:t> de </a:t>
            </a:r>
            <a:r>
              <a:rPr lang="en-US" sz="3600" b="1" i="1" dirty="0" err="1"/>
              <a:t>Classcraft</a:t>
            </a:r>
            <a:r>
              <a:rPr lang="en-US" sz="3600" b="1" dirty="0"/>
              <a:t>: les points</a:t>
            </a:r>
          </a:p>
        </p:txBody>
      </p:sp>
      <p:sp>
        <p:nvSpPr>
          <p:cNvPr id="15" name="5-point Star 14">
            <a:extLst>
              <a:ext uri="{FF2B5EF4-FFF2-40B4-BE49-F238E27FC236}">
                <a16:creationId xmlns:a16="http://schemas.microsoft.com/office/drawing/2014/main" id="{06A23D45-2A60-1D4B-87EC-C4AEEAFFE3DB}"/>
              </a:ext>
            </a:extLst>
          </p:cNvPr>
          <p:cNvSpPr/>
          <p:nvPr/>
        </p:nvSpPr>
        <p:spPr>
          <a:xfrm>
            <a:off x="1396296" y="4027605"/>
            <a:ext cx="779671" cy="779671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24328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Les </a:t>
            </a:r>
            <a:r>
              <a:rPr lang="en-US" sz="3600" b="1" dirty="0" err="1"/>
              <a:t>personnages</a:t>
            </a:r>
            <a:r>
              <a:rPr lang="en-US" sz="3600" b="1" dirty="0"/>
              <a:t> (</a:t>
            </a:r>
            <a:r>
              <a:rPr lang="en-US" sz="3600" b="1" dirty="0" err="1"/>
              <a:t>Chapitre</a:t>
            </a:r>
            <a:r>
              <a:rPr lang="en-US" sz="3600" b="1" dirty="0"/>
              <a:t> 1)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Chaque élève crée un personnage qui commence le jeu avec </a:t>
            </a:r>
            <a:r>
              <a:rPr lang="en-US" sz="2400" b="1" dirty="0">
                <a:solidFill>
                  <a:srgbClr val="1A6DFA"/>
                </a:solidFill>
              </a:rPr>
              <a:t>4◆</a:t>
            </a:r>
            <a:r>
              <a:rPr lang="en-US" sz="2400" dirty="0"/>
              <a:t> (</a:t>
            </a:r>
            <a:r>
              <a:rPr lang="en-US" sz="2400" b="1" dirty="0">
                <a:solidFill>
                  <a:srgbClr val="FB1964"/>
                </a:solidFill>
              </a:rPr>
              <a:t>6♥ </a:t>
            </a:r>
            <a:r>
              <a:rPr lang="en-US" sz="2400" dirty="0" err="1"/>
              <a:t>quand</a:t>
            </a:r>
            <a:r>
              <a:rPr lang="en-US" sz="2400" dirty="0"/>
              <a:t> </a:t>
            </a:r>
            <a:r>
              <a:rPr lang="en-US" sz="2400" dirty="0" err="1"/>
              <a:t>activés</a:t>
            </a:r>
            <a:r>
              <a:rPr lang="en-US" sz="2400" dirty="0"/>
              <a:t>)</a:t>
            </a:r>
            <a:r>
              <a:rPr lang="fr-FR" sz="24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Les personnages peuvent être personnalisés avec des options vestimentaires.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En possédant tous les outils d’une combinaison vestimentaire, les élèves pourront débloquer, entrainer et s’équiper de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familiers</a:t>
            </a:r>
            <a:r>
              <a:rPr lang="fr-FR" sz="2400" dirty="0"/>
              <a:t> (animaux et créatures fantastiques).</a:t>
            </a:r>
          </a:p>
        </p:txBody>
      </p:sp>
      <p:pic>
        <p:nvPicPr>
          <p:cNvPr id="1030" name="Picture 6" descr="Pets | Class Craft Wiki | Fandom">
            <a:extLst>
              <a:ext uri="{FF2B5EF4-FFF2-40B4-BE49-F238E27FC236}">
                <a16:creationId xmlns:a16="http://schemas.microsoft.com/office/drawing/2014/main" id="{A7E5FF99-D4A6-8C49-B5AB-10C6BB6A4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258" y="3675631"/>
            <a:ext cx="3175000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lasscraft">
            <a:extLst>
              <a:ext uri="{FF2B5EF4-FFF2-40B4-BE49-F238E27FC236}">
                <a16:creationId xmlns:a16="http://schemas.microsoft.com/office/drawing/2014/main" id="{F82C0806-2C8D-BC43-ACD8-A01DF30A2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22" y="4855832"/>
            <a:ext cx="1836295" cy="183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ETS | ciceic">
            <a:extLst>
              <a:ext uri="{FF2B5EF4-FFF2-40B4-BE49-F238E27FC236}">
                <a16:creationId xmlns:a16="http://schemas.microsoft.com/office/drawing/2014/main" id="{C41ECE0C-3990-1742-9B46-751F4D15F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131" y="4309059"/>
            <a:ext cx="2424958" cy="242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97AA2663-0FAF-F547-B69E-B5C9785C0E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41477" y="3018695"/>
            <a:ext cx="2429265" cy="3866204"/>
          </a:xfrm>
          <a:prstGeom prst="rect">
            <a:avLst/>
          </a:prstGeom>
        </p:spPr>
      </p:pic>
      <p:pic>
        <p:nvPicPr>
          <p:cNvPr id="8" name="Picture 7" descr="A person wearing a garment&#10;&#10;Description automatically generated with low confidence">
            <a:extLst>
              <a:ext uri="{FF2B5EF4-FFF2-40B4-BE49-F238E27FC236}">
                <a16:creationId xmlns:a16="http://schemas.microsoft.com/office/drawing/2014/main" id="{68DB0DCB-B588-9D49-AFE4-EF6D423349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7276" y="3272606"/>
            <a:ext cx="1914180" cy="3395224"/>
          </a:xfrm>
          <a:prstGeom prst="rect">
            <a:avLst/>
          </a:prstGeom>
        </p:spPr>
      </p:pic>
      <p:pic>
        <p:nvPicPr>
          <p:cNvPr id="3" name="Picture 2" descr="Classcraft">
            <a:extLst>
              <a:ext uri="{FF2B5EF4-FFF2-40B4-BE49-F238E27FC236}">
                <a16:creationId xmlns:a16="http://schemas.microsoft.com/office/drawing/2014/main" id="{51A208B2-8D7C-754D-907A-D0DF2C59A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509" y="4745113"/>
            <a:ext cx="2076138" cy="207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CF1D719-74FD-8542-9B1D-84A524181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187" y="3174859"/>
            <a:ext cx="2305514" cy="367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E20D2729-0132-2448-A7E5-7DF3BF38E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659" y="2981512"/>
            <a:ext cx="2429265" cy="38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92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Les </a:t>
            </a:r>
            <a:r>
              <a:rPr lang="en-US" sz="3600" b="1" dirty="0" err="1"/>
              <a:t>pouvoirs</a:t>
            </a:r>
            <a:endParaRPr lang="en-US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sz="2400" dirty="0"/>
              <a:t>Chaque élève commence avec des pouvoirs de base:</a:t>
            </a:r>
            <a:endParaRPr lang="fr-FR" sz="2400" dirty="0"/>
          </a:p>
        </p:txBody>
      </p:sp>
      <p:pic>
        <p:nvPicPr>
          <p:cNvPr id="7" name="Picture 6" descr="A close-up of a hand holding a magnifying glass&#10;&#10;Description automatically generated with medium confidence">
            <a:extLst>
              <a:ext uri="{FF2B5EF4-FFF2-40B4-BE49-F238E27FC236}">
                <a16:creationId xmlns:a16="http://schemas.microsoft.com/office/drawing/2014/main" id="{5EE7E929-227F-1844-A866-2B7C5A70D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25" y="4596417"/>
            <a:ext cx="1270000" cy="1219200"/>
          </a:xfrm>
          <a:prstGeom prst="rect">
            <a:avLst/>
          </a:prstGeom>
        </p:spPr>
      </p:pic>
      <p:pic>
        <p:nvPicPr>
          <p:cNvPr id="10" name="Picture 9" descr="A picture containing dessert&#10;&#10;Description automatically generated">
            <a:extLst>
              <a:ext uri="{FF2B5EF4-FFF2-40B4-BE49-F238E27FC236}">
                <a16:creationId xmlns:a16="http://schemas.microsoft.com/office/drawing/2014/main" id="{3FCDE8F5-DA15-144D-A424-24C5693D6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25" y="3049074"/>
            <a:ext cx="12954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C101FF-D329-EA42-B223-41BBF18B73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25" y="1425947"/>
            <a:ext cx="1270000" cy="12827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2EEB9B-F117-6146-B8C6-2F51321708A9}"/>
              </a:ext>
            </a:extLst>
          </p:cNvPr>
          <p:cNvSpPr txBox="1"/>
          <p:nvPr/>
        </p:nvSpPr>
        <p:spPr>
          <a:xfrm>
            <a:off x="2324746" y="1591055"/>
            <a:ext cx="102201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Cueillette (</a:t>
            </a:r>
            <a:r>
              <a:rPr lang="fr-FR" sz="2400" b="1" dirty="0">
                <a:solidFill>
                  <a:srgbClr val="1A6DFA"/>
                </a:solidFill>
              </a:rPr>
              <a:t>-1◆</a:t>
            </a:r>
            <a:r>
              <a:rPr lang="fr-FR" sz="2400" b="1" dirty="0"/>
              <a:t>)</a:t>
            </a:r>
          </a:p>
          <a:p>
            <a:r>
              <a:rPr lang="fr-FR" sz="2000" dirty="0"/>
              <a:t>Tu peux manger un bonbon (pas de chewing-gum) discrètement.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311CAF-DDEE-8745-A394-23D0C93648FF}"/>
              </a:ext>
            </a:extLst>
          </p:cNvPr>
          <p:cNvSpPr txBox="1"/>
          <p:nvPr/>
        </p:nvSpPr>
        <p:spPr>
          <a:xfrm>
            <a:off x="2324745" y="3060603"/>
            <a:ext cx="9345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Espionnage (</a:t>
            </a:r>
            <a:r>
              <a:rPr lang="fr-FR" sz="2400" b="1" dirty="0">
                <a:solidFill>
                  <a:srgbClr val="1A6DFA"/>
                </a:solidFill>
              </a:rPr>
              <a:t>-4◆</a:t>
            </a:r>
            <a:r>
              <a:rPr lang="fr-FR" sz="2400" b="1" dirty="0"/>
              <a:t>)</a:t>
            </a:r>
          </a:p>
          <a:p>
            <a:r>
              <a:rPr lang="fr-FR" sz="2000" dirty="0"/>
              <a:t>Lors d’une évaluation, tu peux demander une fois à l’</a:t>
            </a:r>
            <a:r>
              <a:rPr lang="fr-FR" sz="2000" dirty="0" err="1"/>
              <a:t>enseignant·e</a:t>
            </a:r>
            <a:r>
              <a:rPr lang="fr-FR" sz="2000" dirty="0"/>
              <a:t>: ”Est-ce que cette réponse est juste?”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FCF5C4-C4A2-D74C-8AA0-C371CBE15DAA}"/>
              </a:ext>
            </a:extLst>
          </p:cNvPr>
          <p:cNvSpPr txBox="1"/>
          <p:nvPr/>
        </p:nvSpPr>
        <p:spPr>
          <a:xfrm>
            <a:off x="2324745" y="4680710"/>
            <a:ext cx="97337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Esquive (</a:t>
            </a:r>
            <a:r>
              <a:rPr lang="fr-FR" sz="2400" b="1" dirty="0">
                <a:solidFill>
                  <a:srgbClr val="1A6DFA"/>
                </a:solidFill>
              </a:rPr>
              <a:t>-3◆</a:t>
            </a:r>
            <a:r>
              <a:rPr lang="fr-FR" sz="2400" b="1" dirty="0"/>
              <a:t>)</a:t>
            </a:r>
          </a:p>
          <a:p>
            <a:r>
              <a:rPr lang="fr-FR" sz="2000" dirty="0"/>
              <a:t>Tu peux éviter une remarque dans l’agenda.</a:t>
            </a:r>
          </a:p>
        </p:txBody>
      </p:sp>
    </p:spTree>
    <p:extLst>
      <p:ext uri="{BB962C8B-B14F-4D97-AF65-F5344CB8AC3E}">
        <p14:creationId xmlns:p14="http://schemas.microsoft.com/office/powerpoint/2010/main" val="232987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Les </a:t>
            </a:r>
            <a:r>
              <a:rPr lang="en-US" sz="3600" b="1" dirty="0" err="1"/>
              <a:t>équipes</a:t>
            </a:r>
            <a:r>
              <a:rPr lang="en-US" sz="3600" b="1" dirty="0"/>
              <a:t> (</a:t>
            </a:r>
            <a:r>
              <a:rPr lang="en-US" sz="3600" b="1" dirty="0" err="1"/>
              <a:t>Chapitre</a:t>
            </a:r>
            <a:r>
              <a:rPr lang="en-US" sz="3600" b="1" dirty="0"/>
              <a:t> 3)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L’</a:t>
            </a:r>
            <a:r>
              <a:rPr lang="fr-FR" sz="2400" dirty="0" err="1"/>
              <a:t>enseignant·e</a:t>
            </a:r>
            <a:r>
              <a:rPr lang="fr-FR" sz="2400" dirty="0"/>
              <a:t> intégrera les élèves dans des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équipes: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2782B8-F64E-5541-9A6D-23CB22F9E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11" y="1410875"/>
            <a:ext cx="1958904" cy="223224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EF0919E-8053-1A49-9622-1D3AE0641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022" y="1589637"/>
            <a:ext cx="1792102" cy="1978627"/>
          </a:xfrm>
          <a:prstGeom prst="rect">
            <a:avLst/>
          </a:prstGeom>
        </p:spPr>
      </p:pic>
      <p:pic>
        <p:nvPicPr>
          <p:cNvPr id="9" name="Picture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02A01427-B63B-C741-9CE9-70ABBBD2B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4989" y="1435446"/>
            <a:ext cx="2024288" cy="197862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B9DCE9-29F9-7E4D-B62F-2AE976B7B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563" y="1750652"/>
            <a:ext cx="2216561" cy="30085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CCD0A92-9455-7C49-831B-D4478DA731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911" y="3683778"/>
            <a:ext cx="1988215" cy="2232241"/>
          </a:xfrm>
          <a:prstGeom prst="rect">
            <a:avLst/>
          </a:prstGeom>
        </p:spPr>
      </p:pic>
      <p:pic>
        <p:nvPicPr>
          <p:cNvPr id="38" name="Picture 37" descr="A screenshot of a video game&#10;&#10;Description automatically generated">
            <a:extLst>
              <a:ext uri="{FF2B5EF4-FFF2-40B4-BE49-F238E27FC236}">
                <a16:creationId xmlns:a16="http://schemas.microsoft.com/office/drawing/2014/main" id="{96E2FAEE-28EE-A846-BD8F-107FD8BD17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3334" y="3686044"/>
            <a:ext cx="2478205" cy="2232241"/>
          </a:xfrm>
          <a:prstGeom prst="rect">
            <a:avLst/>
          </a:prstGeom>
        </p:spPr>
      </p:pic>
      <p:pic>
        <p:nvPicPr>
          <p:cNvPr id="40" name="Picture 39" descr="A close-up of a garment&#10;&#10;Description automatically generated with low confidence">
            <a:extLst>
              <a:ext uri="{FF2B5EF4-FFF2-40B4-BE49-F238E27FC236}">
                <a16:creationId xmlns:a16="http://schemas.microsoft.com/office/drawing/2014/main" id="{AB10FB99-8940-7940-B6FE-3730D529E9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3622" y="3643115"/>
            <a:ext cx="2138877" cy="2232241"/>
          </a:xfrm>
          <a:prstGeom prst="rect">
            <a:avLst/>
          </a:prstGeom>
        </p:spPr>
      </p:pic>
      <p:pic>
        <p:nvPicPr>
          <p:cNvPr id="42" name="Picture 41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2F59FB7F-3B38-8748-B1F3-28B8009873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2719" y="3470993"/>
            <a:ext cx="2107781" cy="244502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7A8B247-C318-6A4A-A2D3-54B6A41E17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2499" y="1517726"/>
            <a:ext cx="2375792" cy="189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1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Les </a:t>
            </a:r>
            <a:r>
              <a:rPr lang="en-US" sz="3600" b="1" dirty="0" err="1"/>
              <a:t>rôles</a:t>
            </a:r>
            <a:r>
              <a:rPr lang="en-US" sz="3600" b="1" dirty="0"/>
              <a:t> (</a:t>
            </a:r>
            <a:r>
              <a:rPr lang="en-US" sz="3600" b="1" dirty="0" err="1"/>
              <a:t>Chapitre</a:t>
            </a:r>
            <a:r>
              <a:rPr lang="en-US" sz="3600" b="1" dirty="0"/>
              <a:t> 3)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Les élèves intègrent une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équipe</a:t>
            </a:r>
            <a:r>
              <a:rPr lang="fr-FR" sz="2400" dirty="0"/>
              <a:t> (sélectionnée par l’</a:t>
            </a:r>
            <a:r>
              <a:rPr lang="fr-FR" sz="2400" dirty="0" err="1"/>
              <a:t>enseignant·e</a:t>
            </a:r>
            <a:r>
              <a:rPr lang="fr-FR" sz="2400" dirty="0"/>
              <a:t>) et choisissent un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rôle spécifique</a:t>
            </a:r>
            <a:r>
              <a:rPr lang="fr-FR" sz="24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lvl="1"/>
            <a:endParaRPr lang="fr-FR" sz="2400" b="1" dirty="0">
              <a:solidFill>
                <a:srgbClr val="7949D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rôle donne aux élèves des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pouvoirs</a:t>
            </a:r>
            <a:r>
              <a:rPr lang="fr-FR" sz="2400" dirty="0"/>
              <a:t> qui auront un impacte sur le reste de l’équipe.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50B48E-6424-184D-83CB-869E7A19C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r="69427" b="20992"/>
          <a:stretch/>
        </p:blipFill>
        <p:spPr bwMode="auto">
          <a:xfrm>
            <a:off x="613767" y="1886905"/>
            <a:ext cx="2856865" cy="337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F3D2B5A1-3FAF-914C-BD09-D82951166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r="34735" b="20992"/>
          <a:stretch/>
        </p:blipFill>
        <p:spPr bwMode="auto">
          <a:xfrm>
            <a:off x="8399243" y="1980916"/>
            <a:ext cx="3352847" cy="337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E2F6A18-15D5-D643-9F71-C356A46D6B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4" r="5361" b="20992"/>
          <a:stretch/>
        </p:blipFill>
        <p:spPr bwMode="auto">
          <a:xfrm>
            <a:off x="4272966" y="1980916"/>
            <a:ext cx="2858159" cy="337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3D2D2B-842D-1E4C-B12D-C8CFBB8A194C}"/>
              </a:ext>
            </a:extLst>
          </p:cNvPr>
          <p:cNvSpPr txBox="1"/>
          <p:nvPr/>
        </p:nvSpPr>
        <p:spPr>
          <a:xfrm>
            <a:off x="782603" y="5358170"/>
            <a:ext cx="2519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2"/>
                </a:solidFill>
              </a:rPr>
              <a:t>Gardien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54EF9C-EAC1-E94D-A61D-5408F43E02F7}"/>
              </a:ext>
            </a:extLst>
          </p:cNvPr>
          <p:cNvSpPr txBox="1"/>
          <p:nvPr/>
        </p:nvSpPr>
        <p:spPr>
          <a:xfrm>
            <a:off x="8682720" y="5358170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70C0"/>
                </a:solidFill>
              </a:rPr>
              <a:t>Mage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CD69D3-9B4F-0543-9960-85B8DC3C2F4B}"/>
              </a:ext>
            </a:extLst>
          </p:cNvPr>
          <p:cNvSpPr txBox="1"/>
          <p:nvPr/>
        </p:nvSpPr>
        <p:spPr>
          <a:xfrm>
            <a:off x="4549821" y="5358170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Guérisseur</a:t>
            </a:r>
          </a:p>
        </p:txBody>
      </p:sp>
    </p:spTree>
    <p:extLst>
      <p:ext uri="{BB962C8B-B14F-4D97-AF65-F5344CB8AC3E}">
        <p14:creationId xmlns:p14="http://schemas.microsoft.com/office/powerpoint/2010/main" val="105593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Rôles</a:t>
            </a:r>
            <a:r>
              <a:rPr lang="en-US" sz="3600" b="1" dirty="0"/>
              <a:t>: GARDIEN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50B48E-6424-184D-83CB-869E7A19C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t="7135" r="69427" b="20992"/>
          <a:stretch/>
        </p:blipFill>
        <p:spPr bwMode="auto">
          <a:xfrm>
            <a:off x="7803994" y="3126312"/>
            <a:ext cx="3470045" cy="373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3D2D2B-842D-1E4C-B12D-C8CFBB8A194C}"/>
              </a:ext>
            </a:extLst>
          </p:cNvPr>
          <p:cNvSpPr txBox="1"/>
          <p:nvPr/>
        </p:nvSpPr>
        <p:spPr>
          <a:xfrm>
            <a:off x="6296923" y="809781"/>
            <a:ext cx="57749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Statut: </a:t>
            </a:r>
            <a:r>
              <a:rPr lang="fr-FR" sz="2000" b="1" dirty="0">
                <a:solidFill>
                  <a:srgbClr val="1A6DFA"/>
                </a:solidFill>
              </a:rPr>
              <a:t>4◆</a:t>
            </a:r>
            <a:r>
              <a:rPr lang="fr-FR" sz="2000" dirty="0"/>
              <a:t>  </a:t>
            </a:r>
            <a:r>
              <a:rPr lang="fr-FR" sz="2000" b="1" dirty="0">
                <a:solidFill>
                  <a:srgbClr val="FB1964"/>
                </a:solidFill>
              </a:rPr>
              <a:t>16♥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Rôle: </a:t>
            </a:r>
            <a:r>
              <a:rPr lang="fr-FR" sz="2000" dirty="0"/>
              <a:t>Protéger l’équipe de la perte de </a:t>
            </a:r>
            <a:r>
              <a:rPr lang="fr-FR" sz="2000" b="1" dirty="0">
                <a:solidFill>
                  <a:srgbClr val="FB1964"/>
                </a:solidFill>
              </a:rPr>
              <a:t>♥</a:t>
            </a:r>
          </a:p>
          <a:p>
            <a:endParaRPr lang="fr-FR" sz="2000" b="1" dirty="0">
              <a:solidFill>
                <a:srgbClr val="FB196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Conseil: </a:t>
            </a:r>
            <a:r>
              <a:rPr lang="fr-FR" sz="2000" dirty="0"/>
              <a:t>Approprié pour les élèves ayant de la peine à se comporter en classe et qui risquent de perdre des cœurs.</a:t>
            </a:r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BA1E45C-5782-584D-82D6-FBE5173317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323" b="60505"/>
          <a:stretch/>
        </p:blipFill>
        <p:spPr>
          <a:xfrm>
            <a:off x="0" y="1158374"/>
            <a:ext cx="5566141" cy="643415"/>
          </a:xfrm>
          <a:prstGeom prst="rect">
            <a:avLst/>
          </a:prstGeom>
        </p:spPr>
      </p:pic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D579B653-7C3E-154D-B5EF-C62C5EA40B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640" b="2270"/>
          <a:stretch/>
        </p:blipFill>
        <p:spPr>
          <a:xfrm>
            <a:off x="120079" y="6155741"/>
            <a:ext cx="6938608" cy="597885"/>
          </a:xfrm>
          <a:prstGeom prst="rect">
            <a:avLst/>
          </a:prstGeom>
        </p:spPr>
      </p:pic>
      <p:pic>
        <p:nvPicPr>
          <p:cNvPr id="17" name="Picture 1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BB5D772-615B-4047-BE56-02D66A6486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98" t="44344" r="15118" b="43798"/>
          <a:stretch/>
        </p:blipFill>
        <p:spPr>
          <a:xfrm>
            <a:off x="120079" y="2500223"/>
            <a:ext cx="4682313" cy="585092"/>
          </a:xfrm>
          <a:prstGeom prst="rect">
            <a:avLst/>
          </a:prstGeom>
        </p:spPr>
      </p:pic>
      <p:pic>
        <p:nvPicPr>
          <p:cNvPr id="18" name="Picture 1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BB56EA9-FD21-ED48-89A4-00C23D2BCF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35" t="60944" r="4181" b="23562"/>
          <a:stretch/>
        </p:blipFill>
        <p:spPr>
          <a:xfrm>
            <a:off x="161155" y="3783749"/>
            <a:ext cx="5267013" cy="764498"/>
          </a:xfrm>
          <a:prstGeom prst="rect">
            <a:avLst/>
          </a:prstGeom>
        </p:spPr>
      </p:pic>
      <p:pic>
        <p:nvPicPr>
          <p:cNvPr id="19" name="Picture 18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0C74BD4-ED43-8449-AE10-7DD0652B56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69" t="81836" r="4361" b="3473"/>
          <a:stretch/>
        </p:blipFill>
        <p:spPr>
          <a:xfrm>
            <a:off x="161155" y="5372881"/>
            <a:ext cx="5612921" cy="778376"/>
          </a:xfrm>
          <a:prstGeom prst="rect">
            <a:avLst/>
          </a:prstGeom>
        </p:spPr>
      </p:pic>
      <p:pic>
        <p:nvPicPr>
          <p:cNvPr id="20" name="Picture 19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4E885D2-E909-0E4F-B751-F9108EBACA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035" r="5071" b="22892"/>
          <a:stretch/>
        </p:blipFill>
        <p:spPr>
          <a:xfrm>
            <a:off x="86723" y="4482183"/>
            <a:ext cx="6586715" cy="874575"/>
          </a:xfrm>
          <a:prstGeom prst="rect">
            <a:avLst/>
          </a:prstGeom>
        </p:spPr>
      </p:pic>
      <p:pic>
        <p:nvPicPr>
          <p:cNvPr id="21" name="Picture 20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253117A-6A0B-4E45-B922-4E990BDABD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5115" r="33960" b="49284"/>
          <a:stretch/>
        </p:blipFill>
        <p:spPr>
          <a:xfrm>
            <a:off x="120079" y="3165627"/>
            <a:ext cx="4582265" cy="618122"/>
          </a:xfrm>
          <a:prstGeom prst="rect">
            <a:avLst/>
          </a:prstGeom>
        </p:spPr>
      </p:pic>
      <p:pic>
        <p:nvPicPr>
          <p:cNvPr id="22" name="Picture 2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070DAD5-2358-3642-A873-442BFD445C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184" r="29673" b="70641"/>
          <a:stretch/>
        </p:blipFill>
        <p:spPr>
          <a:xfrm>
            <a:off x="120079" y="1899178"/>
            <a:ext cx="4524739" cy="5207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ECB4C4-C018-2443-A46D-B5D9C3536B1C}"/>
              </a:ext>
            </a:extLst>
          </p:cNvPr>
          <p:cNvSpPr txBox="1"/>
          <p:nvPr/>
        </p:nvSpPr>
        <p:spPr>
          <a:xfrm>
            <a:off x="730782" y="631207"/>
            <a:ext cx="369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u="sng" dirty="0"/>
              <a:t>POUVOIRS</a:t>
            </a:r>
            <a:r>
              <a:rPr lang="fr-FR" sz="2400" dirty="0"/>
              <a:t> </a:t>
            </a:r>
            <a:r>
              <a:rPr lang="fr-FR" sz="1600" dirty="0"/>
              <a:t>(en gris: personnalisable)</a:t>
            </a:r>
            <a:endParaRPr lang="fr-FR" sz="2400" b="1" u="sng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6E3676-7ABC-7046-AD23-ED02AD963CDA}"/>
              </a:ext>
            </a:extLst>
          </p:cNvPr>
          <p:cNvSpPr/>
          <p:nvPr/>
        </p:nvSpPr>
        <p:spPr>
          <a:xfrm>
            <a:off x="194511" y="1846206"/>
            <a:ext cx="6176844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Personnalisable </a:t>
            </a:r>
          </a:p>
          <a:p>
            <a:pPr algn="r"/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en gris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2F36E4C-93D7-AC44-AB77-8360E0AEA092}"/>
              </a:ext>
            </a:extLst>
          </p:cNvPr>
          <p:cNvSpPr/>
          <p:nvPr/>
        </p:nvSpPr>
        <p:spPr>
          <a:xfrm>
            <a:off x="161155" y="3169665"/>
            <a:ext cx="6176844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30D3CCEC-1AFE-D841-BAB6-7339585BDE27}"/>
              </a:ext>
            </a:extLst>
          </p:cNvPr>
          <p:cNvSpPr/>
          <p:nvPr/>
        </p:nvSpPr>
        <p:spPr>
          <a:xfrm>
            <a:off x="161155" y="4614670"/>
            <a:ext cx="6448548" cy="73256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A535C77-5F94-4344-A71B-7DB8F2CCF9BB}"/>
              </a:ext>
            </a:extLst>
          </p:cNvPr>
          <p:cNvSpPr/>
          <p:nvPr/>
        </p:nvSpPr>
        <p:spPr>
          <a:xfrm>
            <a:off x="193255" y="6125440"/>
            <a:ext cx="6900944" cy="73256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81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24" grpId="0" animBg="1"/>
      <p:bldP spid="25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GUÉRISSEUR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6E2F6A18-15D5-D643-9F71-C356A46D6B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4" t="6876" r="5361" b="20992"/>
          <a:stretch/>
        </p:blipFill>
        <p:spPr bwMode="auto">
          <a:xfrm>
            <a:off x="7065506" y="2730364"/>
            <a:ext cx="3700649" cy="399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ACD69D3-9B4F-0543-9960-85B8DC3C2F4B}"/>
              </a:ext>
            </a:extLst>
          </p:cNvPr>
          <p:cNvSpPr txBox="1"/>
          <p:nvPr/>
        </p:nvSpPr>
        <p:spPr>
          <a:xfrm>
            <a:off x="5141775" y="750091"/>
            <a:ext cx="66565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Statut: </a:t>
            </a:r>
            <a:r>
              <a:rPr lang="fr-FR" sz="2000" b="1" dirty="0">
                <a:solidFill>
                  <a:srgbClr val="1A6DFA"/>
                </a:solidFill>
              </a:rPr>
              <a:t>5◆  </a:t>
            </a:r>
            <a:r>
              <a:rPr lang="fr-FR" sz="2000" b="1" dirty="0">
                <a:solidFill>
                  <a:srgbClr val="FB1964"/>
                </a:solidFill>
              </a:rPr>
              <a:t>10♥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b="1" dirty="0">
              <a:solidFill>
                <a:srgbClr val="FB196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Rôle: </a:t>
            </a:r>
            <a:r>
              <a:rPr lang="fr-FR" sz="2000" dirty="0"/>
              <a:t>Donner des </a:t>
            </a:r>
            <a:r>
              <a:rPr lang="fr-FR" sz="2000" b="1" dirty="0">
                <a:solidFill>
                  <a:srgbClr val="FB1964"/>
                </a:solidFill>
              </a:rPr>
              <a:t>♥</a:t>
            </a:r>
            <a:r>
              <a:rPr lang="fr-FR" sz="2000" dirty="0"/>
              <a:t> et éviter la chute des membres de l’équipe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/>
              <a:t>Conseil: </a:t>
            </a:r>
            <a:r>
              <a:rPr lang="fr-FR" sz="2000" dirty="0"/>
              <a:t>Approprié pour les élèves qui savent se comporter en classe.</a:t>
            </a:r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AC3F070-C6DF-1C49-B09D-1CD8E64B37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592" r="9386" b="30960"/>
          <a:stretch/>
        </p:blipFill>
        <p:spPr>
          <a:xfrm>
            <a:off x="124608" y="3223554"/>
            <a:ext cx="4520117" cy="593968"/>
          </a:xfrm>
          <a:prstGeom prst="rect">
            <a:avLst/>
          </a:prstGeom>
        </p:spPr>
      </p:pic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2E7D1BC-4283-564E-8AF1-C88F168447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t="85594" r="23643" b="3466"/>
          <a:stretch/>
        </p:blipFill>
        <p:spPr>
          <a:xfrm>
            <a:off x="64052" y="5202163"/>
            <a:ext cx="4332514" cy="564591"/>
          </a:xfrm>
          <a:prstGeom prst="rect">
            <a:avLst/>
          </a:prstGeom>
        </p:spPr>
      </p:pic>
      <p:pic>
        <p:nvPicPr>
          <p:cNvPr id="17" name="Picture 1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7F44EC3-13BC-2F43-A205-3B33199452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t="71394" r="14946" b="17666"/>
          <a:stretch/>
        </p:blipFill>
        <p:spPr>
          <a:xfrm>
            <a:off x="64052" y="4585116"/>
            <a:ext cx="4826000" cy="564591"/>
          </a:xfrm>
          <a:prstGeom prst="rect">
            <a:avLst/>
          </a:prstGeom>
        </p:spPr>
      </p:pic>
      <p:pic>
        <p:nvPicPr>
          <p:cNvPr id="18" name="Picture 1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BE99486-CAC8-154C-AB6A-C66CBA7F07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t="56401" r="23387" b="32659"/>
          <a:stretch/>
        </p:blipFill>
        <p:spPr>
          <a:xfrm>
            <a:off x="64052" y="3904335"/>
            <a:ext cx="4347029" cy="564591"/>
          </a:xfrm>
          <a:prstGeom prst="rect">
            <a:avLst/>
          </a:prstGeom>
        </p:spPr>
      </p:pic>
      <p:pic>
        <p:nvPicPr>
          <p:cNvPr id="19" name="Picture 18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F4065AA-59D9-1F49-A6B3-4C4DAB327F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t="38698" r="4392" b="48736"/>
          <a:stretch/>
        </p:blipFill>
        <p:spPr>
          <a:xfrm>
            <a:off x="64052" y="2575043"/>
            <a:ext cx="5424791" cy="648511"/>
          </a:xfrm>
          <a:prstGeom prst="rect">
            <a:avLst/>
          </a:prstGeom>
        </p:spPr>
      </p:pic>
      <p:pic>
        <p:nvPicPr>
          <p:cNvPr id="20" name="Picture 1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1A45FF0-B1EF-3F4D-9455-FD3FDE5410E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l="2400" t="22618" r="23651" b="66469"/>
          <a:stretch/>
        </p:blipFill>
        <p:spPr>
          <a:xfrm>
            <a:off x="227462" y="1298882"/>
            <a:ext cx="4195864" cy="563173"/>
          </a:xfrm>
          <a:prstGeom prst="rect">
            <a:avLst/>
          </a:prstGeom>
        </p:spPr>
      </p:pic>
      <p:pic>
        <p:nvPicPr>
          <p:cNvPr id="21" name="Picture 20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C9EE831-96FD-DB4F-A0D5-1FE2FF9A56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6308" r="28748" b="3220"/>
          <a:stretch/>
        </p:blipFill>
        <p:spPr>
          <a:xfrm>
            <a:off x="124608" y="5830488"/>
            <a:ext cx="3554274" cy="594691"/>
          </a:xfrm>
          <a:prstGeom prst="rect">
            <a:avLst/>
          </a:prstGeom>
        </p:spPr>
      </p:pic>
      <p:pic>
        <p:nvPicPr>
          <p:cNvPr id="22" name="Picture 2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6A755FA-058F-304E-B225-E8764150E4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781" r="3055" b="58457"/>
          <a:stretch/>
        </p:blipFill>
        <p:spPr>
          <a:xfrm>
            <a:off x="133618" y="1914511"/>
            <a:ext cx="4835917" cy="60311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ABCFF38-035D-5942-A24B-0CD5BCCCE9A3}"/>
              </a:ext>
            </a:extLst>
          </p:cNvPr>
          <p:cNvSpPr txBox="1"/>
          <p:nvPr/>
        </p:nvSpPr>
        <p:spPr>
          <a:xfrm>
            <a:off x="799145" y="750091"/>
            <a:ext cx="369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POUVOIRS</a:t>
            </a:r>
            <a:r>
              <a:rPr lang="en-US" sz="2400" dirty="0"/>
              <a:t> </a:t>
            </a:r>
            <a:r>
              <a:rPr lang="en-US" sz="1600" dirty="0"/>
              <a:t>(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gris</a:t>
            </a:r>
            <a:r>
              <a:rPr lang="en-US" sz="1600" dirty="0"/>
              <a:t>: </a:t>
            </a:r>
            <a:r>
              <a:rPr lang="en-US" sz="1600" dirty="0" err="1"/>
              <a:t>personnalisable</a:t>
            </a:r>
            <a:r>
              <a:rPr lang="en-US" sz="1600" dirty="0"/>
              <a:t>)</a:t>
            </a:r>
            <a:endParaRPr lang="en-US" sz="2400" b="1" u="sng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BAF2F4EB-6C27-1A4B-9BC1-9F17C6E6FF2A}"/>
              </a:ext>
            </a:extLst>
          </p:cNvPr>
          <p:cNvSpPr/>
          <p:nvPr/>
        </p:nvSpPr>
        <p:spPr>
          <a:xfrm>
            <a:off x="187396" y="1908027"/>
            <a:ext cx="4960807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CCCC0525-2DD9-3045-ABC4-BA7CE9BA1FB3}"/>
              </a:ext>
            </a:extLst>
          </p:cNvPr>
          <p:cNvSpPr/>
          <p:nvPr/>
        </p:nvSpPr>
        <p:spPr>
          <a:xfrm>
            <a:off x="195792" y="3207922"/>
            <a:ext cx="4960807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280104C-C993-B048-8980-65F3D7B6D6F1}"/>
              </a:ext>
            </a:extLst>
          </p:cNvPr>
          <p:cNvSpPr/>
          <p:nvPr/>
        </p:nvSpPr>
        <p:spPr>
          <a:xfrm>
            <a:off x="195792" y="5823033"/>
            <a:ext cx="4960807" cy="609600"/>
          </a:xfrm>
          <a:prstGeom prst="roundRect">
            <a:avLst/>
          </a:prstGeom>
          <a:solidFill>
            <a:schemeClr val="bg1">
              <a:lumMod val="65000"/>
              <a:alpha val="405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Personnalisable </a:t>
            </a:r>
          </a:p>
          <a:p>
            <a:pPr algn="r"/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en gris</a:t>
            </a:r>
          </a:p>
        </p:txBody>
      </p:sp>
    </p:spTree>
    <p:extLst>
      <p:ext uri="{BB962C8B-B14F-4D97-AF65-F5344CB8AC3E}">
        <p14:creationId xmlns:p14="http://schemas.microsoft.com/office/powerpoint/2010/main" val="161138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5519</TotalTime>
  <Words>957</Words>
  <Application>Microsoft Macintosh PowerPoint</Application>
  <PresentationFormat>Widescreen</PresentationFormat>
  <Paragraphs>164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Les personnages (Chapitre 1)</vt:lpstr>
      <vt:lpstr>Les pouvoirs</vt:lpstr>
      <vt:lpstr>Les équipes (Chapitre 3)</vt:lpstr>
      <vt:lpstr>Les rôles (Chapitre 3)</vt:lpstr>
      <vt:lpstr>Rôles: GARDIEN</vt:lpstr>
      <vt:lpstr>GUÉRISSEUR</vt:lpstr>
      <vt:lpstr>MAGE</vt:lpstr>
      <vt:lpstr>PowerPoint Presentation</vt:lpstr>
      <vt:lpstr>PowerPoint Presentation</vt:lpstr>
      <vt:lpstr>Introduire les élèves à Classcraft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Elvis Coimbra Gomes</dc:creator>
  <cp:lastModifiedBy>Elvis Coimbra Gomes</cp:lastModifiedBy>
  <cp:revision>38</cp:revision>
  <dcterms:created xsi:type="dcterms:W3CDTF">2022-01-27T16:06:05Z</dcterms:created>
  <dcterms:modified xsi:type="dcterms:W3CDTF">2022-06-27T08:19:09Z</dcterms:modified>
</cp:coreProperties>
</file>